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9" r:id="rId2"/>
    <p:sldId id="727" r:id="rId3"/>
    <p:sldId id="394" r:id="rId4"/>
    <p:sldId id="721" r:id="rId5"/>
    <p:sldId id="722" r:id="rId6"/>
    <p:sldId id="723" r:id="rId7"/>
    <p:sldId id="726" r:id="rId8"/>
    <p:sldId id="648" r:id="rId9"/>
    <p:sldId id="649" r:id="rId10"/>
    <p:sldId id="650" r:id="rId11"/>
    <p:sldId id="651" r:id="rId12"/>
    <p:sldId id="652" r:id="rId13"/>
    <p:sldId id="653" r:id="rId14"/>
    <p:sldId id="684" r:id="rId15"/>
    <p:sldId id="685" r:id="rId16"/>
    <p:sldId id="686" r:id="rId17"/>
    <p:sldId id="687" r:id="rId18"/>
    <p:sldId id="724" r:id="rId19"/>
    <p:sldId id="689" r:id="rId20"/>
    <p:sldId id="690" r:id="rId21"/>
    <p:sldId id="691" r:id="rId22"/>
    <p:sldId id="692" r:id="rId23"/>
    <p:sldId id="693" r:id="rId24"/>
    <p:sldId id="699" r:id="rId25"/>
    <p:sldId id="713" r:id="rId26"/>
    <p:sldId id="714" r:id="rId27"/>
    <p:sldId id="715" r:id="rId28"/>
    <p:sldId id="716" r:id="rId29"/>
    <p:sldId id="72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584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13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Thursday 10 May </a:t>
            </a:r>
            <a:r>
              <a:rPr lang="en-US" dirty="0" smtClean="0">
                <a:sym typeface="Wingdings"/>
              </a:rPr>
              <a:t>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0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8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634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6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71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Predictions of </a:t>
            </a:r>
            <a:r>
              <a:rPr lang="en-US" dirty="0" smtClean="0"/>
              <a:t>Maher &amp; Chamberlin 2014 </a:t>
            </a:r>
            <a:r>
              <a:rPr lang="en-US" dirty="0" smtClean="0"/>
              <a:t>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295984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3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0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2805531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49615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Inner edge and outer edge(s) of the habitable zone– Thu 26 April &amp; Tue 1 May</a:t>
            </a:r>
          </a:p>
          <a:p>
            <a:r>
              <a:rPr lang="en-US" sz="1900" dirty="0"/>
              <a:t>Long-term climate </a:t>
            </a:r>
            <a:r>
              <a:rPr lang="en-US" sz="1900" dirty="0" smtClean="0"/>
              <a:t>evolution – Thu 3 May &amp; Tue 8 May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(2.5 weeks)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 – Thu 10 May &amp; Tue 15 May </a:t>
            </a:r>
          </a:p>
          <a:p>
            <a:r>
              <a:rPr lang="en-US" sz="1900" dirty="0" smtClean="0"/>
              <a:t>Early </a:t>
            </a:r>
            <a:r>
              <a:rPr lang="en-US" sz="1900" dirty="0"/>
              <a:t>Mars </a:t>
            </a:r>
            <a:endParaRPr lang="en-US" sz="1900" dirty="0"/>
          </a:p>
          <a:p>
            <a:r>
              <a:rPr lang="en-US" sz="1900" dirty="0" smtClean="0"/>
              <a:t>Oceans </a:t>
            </a:r>
            <a:r>
              <a:rPr lang="en-US" sz="1900" dirty="0" smtClean="0"/>
              <a:t>within ice-covered moons </a:t>
            </a:r>
            <a:endParaRPr lang="en-US" sz="1900" dirty="0" smtClean="0"/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</a:t>
            </a:r>
            <a:r>
              <a:rPr lang="en-US" sz="1900" dirty="0" smtClean="0"/>
              <a:t>systems e.g. TRAPPIST-1 </a:t>
            </a:r>
            <a:r>
              <a:rPr lang="en-US" sz="1900" dirty="0" smtClean="0"/>
              <a:t>system</a:t>
            </a:r>
            <a:endParaRPr lang="en-US" sz="1900" dirty="0"/>
          </a:p>
        </p:txBody>
      </p:sp>
      <p:sp>
        <p:nvSpPr>
          <p:cNvPr id="4" name="Oval 3"/>
          <p:cNvSpPr/>
          <p:nvPr/>
        </p:nvSpPr>
        <p:spPr>
          <a:xfrm>
            <a:off x="1171223" y="4284049"/>
            <a:ext cx="2568221" cy="351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61" y="430542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TODAY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3651250"/>
            <a:ext cx="5816600" cy="9842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1000" y="4266168"/>
            <a:ext cx="1447594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Earth</a:t>
            </a:r>
            <a:r>
              <a:rPr lang="en-US" b="1" dirty="0"/>
              <a:t> </a:t>
            </a:r>
            <a:r>
              <a:rPr lang="en-US" b="1" dirty="0" smtClean="0"/>
              <a:t>science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914400" y="4635500"/>
            <a:ext cx="6312520" cy="98425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26920" y="5250418"/>
            <a:ext cx="1855045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planetary science</a:t>
            </a:r>
          </a:p>
        </p:txBody>
      </p:sp>
    </p:spTree>
    <p:extLst>
      <p:ext uri="{BB962C8B-B14F-4D97-AF65-F5344CB8AC3E}">
        <p14:creationId xmlns:p14="http://schemas.microsoft.com/office/powerpoint/2010/main" val="2329855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08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0095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1240427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7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12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7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5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9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</a:t>
            </a:r>
            <a:r>
              <a:rPr lang="en-US" dirty="0" smtClean="0"/>
              <a:t>	  	  rates as </a:t>
            </a:r>
            <a:r>
              <a:rPr lang="en-US" dirty="0"/>
              <a:t>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244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5324"/>
            <a:ext cx="8686800" cy="47656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Need volunteers for Grotzinger et al.</a:t>
            </a:r>
            <a:r>
              <a:rPr lang="en-US" smtClean="0"/>
              <a:t>, “</a:t>
            </a:r>
            <a:r>
              <a:rPr lang="en-US" dirty="0" smtClean="0"/>
              <a:t>A habitable </a:t>
            </a:r>
            <a:r>
              <a:rPr lang="en-US" dirty="0" err="1" smtClean="0"/>
              <a:t>fluvio</a:t>
            </a:r>
            <a:r>
              <a:rPr lang="en-US" dirty="0" smtClean="0"/>
              <a:t>-lacustrine environment at Yellowknife Bay, </a:t>
            </a:r>
            <a:r>
              <a:rPr lang="en-US" dirty="0" smtClean="0"/>
              <a:t>Gale Crater, </a:t>
            </a:r>
            <a:r>
              <a:rPr lang="en-US" dirty="0" smtClean="0"/>
              <a:t>Mars,” Science, 2014, to be presented on Thu 17 May</a:t>
            </a:r>
          </a:p>
          <a:p>
            <a:r>
              <a:rPr lang="en-US" dirty="0" smtClean="0"/>
              <a:t>Wrap-up of Earth</a:t>
            </a:r>
            <a:r>
              <a:rPr lang="en-US" dirty="0" smtClean="0"/>
              <a:t>-climate stabilization: looking under the hood of the carbonate-silicate feedback</a:t>
            </a:r>
          </a:p>
          <a:p>
            <a:pPr lvl="1"/>
            <a:r>
              <a:rPr lang="en-US" dirty="0"/>
              <a:t>The carbonate-silicate feedback hypothesis</a:t>
            </a:r>
          </a:p>
          <a:p>
            <a:pPr lvl="1"/>
            <a:r>
              <a:rPr lang="en-US" dirty="0"/>
              <a:t>Testing the hypothesis </a:t>
            </a:r>
          </a:p>
          <a:p>
            <a:pPr lvl="1"/>
            <a:r>
              <a:rPr lang="en-US" dirty="0"/>
              <a:t>Refining the hypothesis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089" y="1732494"/>
            <a:ext cx="5016095" cy="443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112486"/>
            <a:ext cx="9398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51750" y="5353696"/>
            <a:ext cx="23749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0" y="90714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5506" y="296272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5506" y="5092699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54762" y="5576925"/>
            <a:ext cx="82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rock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787" y="4734232"/>
            <a:ext cx="1643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contours: </a:t>
            </a:r>
          </a:p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coefficient </a:t>
            </a:r>
            <a:r>
              <a:rPr lang="en-US" dirty="0" err="1" smtClean="0"/>
              <a:t>D_w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9475"/>
            <a:ext cx="4100726" cy="9287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787" y="425776"/>
            <a:ext cx="78606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With decreasing soil age, the fraction of fresh minerals (</a:t>
            </a:r>
            <a:r>
              <a:rPr lang="en-US" sz="2100" b="1" dirty="0" err="1" smtClean="0"/>
              <a:t>f_w</a:t>
            </a:r>
            <a:r>
              <a:rPr lang="en-US" sz="2100" b="1" dirty="0" smtClean="0"/>
              <a:t>) goes up</a:t>
            </a:r>
          </a:p>
          <a:p>
            <a:r>
              <a:rPr lang="en-US" sz="2100" b="1" dirty="0" smtClean="0"/>
              <a:t>and so </a:t>
            </a:r>
            <a:r>
              <a:rPr lang="en-US" sz="2100" b="1" dirty="0" err="1" smtClean="0"/>
              <a:t>Dw</a:t>
            </a:r>
            <a:r>
              <a:rPr lang="en-US" sz="2100" b="1" dirty="0" smtClean="0"/>
              <a:t> rises</a:t>
            </a:r>
            <a:r>
              <a:rPr lang="en-US" sz="2100" dirty="0" smtClean="0"/>
              <a:t> </a:t>
            </a:r>
            <a:endParaRPr lang="en-US" sz="21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5787" y="20639"/>
            <a:ext cx="8686800" cy="360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dirty="0" smtClean="0"/>
              <a:t>Recap of key points from Maher &amp; Chamberlin (2014)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4318000" y="2032001"/>
            <a:ext cx="215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thermodynamic limit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892778" y="4219222"/>
            <a:ext cx="663222" cy="873477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89765" y="2275138"/>
            <a:ext cx="11317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85857" y="1760717"/>
            <a:ext cx="48166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increase runoff, increase </a:t>
            </a:r>
            <a:r>
              <a:rPr lang="en-US" dirty="0" err="1" smtClean="0">
                <a:solidFill>
                  <a:srgbClr val="FF0000"/>
                </a:solidFill>
              </a:rPr>
              <a:t>cation</a:t>
            </a:r>
            <a:r>
              <a:rPr lang="en-US" dirty="0" smtClean="0">
                <a:solidFill>
                  <a:srgbClr val="FF0000"/>
                </a:solidFill>
              </a:rPr>
              <a:t> flux in proportion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5089" y="5922617"/>
            <a:ext cx="210943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increase runoff, only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modest increase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 </a:t>
            </a:r>
            <a:r>
              <a:rPr lang="en-US" dirty="0" err="1" smtClean="0">
                <a:solidFill>
                  <a:srgbClr val="000090"/>
                </a:solidFill>
              </a:rPr>
              <a:t>cation</a:t>
            </a:r>
            <a:r>
              <a:rPr lang="en-US" dirty="0" smtClean="0">
                <a:solidFill>
                  <a:srgbClr val="000090"/>
                </a:solidFill>
              </a:rPr>
              <a:t> flux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892778" y="4734232"/>
            <a:ext cx="366889" cy="1188385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166047" y="3603698"/>
            <a:ext cx="302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 unit volume of river-water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35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44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3" y="1042138"/>
            <a:ext cx="6528362" cy="497520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080000" y="2032000"/>
            <a:ext cx="1707445" cy="15522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-2012347" y="3141726"/>
            <a:ext cx="449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 unit area (total discharge x concentration)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7444" y="830471"/>
            <a:ext cx="2243667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Fast uplift</a:t>
            </a:r>
          </a:p>
          <a:p>
            <a:r>
              <a:rPr lang="en-US" sz="1600" dirty="0" smtClean="0"/>
              <a:t>Young soils</a:t>
            </a:r>
          </a:p>
          <a:p>
            <a:r>
              <a:rPr lang="en-US" sz="1600" dirty="0" smtClean="0"/>
              <a:t>Many fresh minerals</a:t>
            </a:r>
          </a:p>
          <a:p>
            <a:r>
              <a:rPr lang="en-US" sz="1600" dirty="0" smtClean="0"/>
              <a:t>Fast </a:t>
            </a:r>
            <a:r>
              <a:rPr lang="en-US" sz="1600" dirty="0" err="1" smtClean="0"/>
              <a:t>T_eq</a:t>
            </a:r>
            <a:endParaRPr lang="en-US" sz="1600" dirty="0" smtClean="0"/>
          </a:p>
          <a:p>
            <a:r>
              <a:rPr lang="en-US" sz="1600" dirty="0" err="1" smtClean="0"/>
              <a:t>T_eq</a:t>
            </a:r>
            <a:r>
              <a:rPr lang="en-US" sz="1600" dirty="0" smtClean="0"/>
              <a:t> &lt; </a:t>
            </a:r>
            <a:r>
              <a:rPr lang="en-US" sz="1600" dirty="0" err="1" smtClean="0"/>
              <a:t>T_f</a:t>
            </a:r>
            <a:endParaRPr lang="en-US" sz="1600" dirty="0" smtClean="0"/>
          </a:p>
          <a:p>
            <a:r>
              <a:rPr lang="en-US" sz="1600" dirty="0" err="1" smtClean="0"/>
              <a:t>Cation</a:t>
            </a:r>
            <a:r>
              <a:rPr lang="en-US" sz="1600" dirty="0" smtClean="0"/>
              <a:t> flux proportional</a:t>
            </a:r>
          </a:p>
          <a:p>
            <a:r>
              <a:rPr lang="en-US" sz="1600" dirty="0" smtClean="0"/>
              <a:t>to runoff</a:t>
            </a:r>
          </a:p>
          <a:p>
            <a:r>
              <a:rPr lang="en-US" sz="1600" u="sng" dirty="0" smtClean="0"/>
              <a:t>Climate regulation </a:t>
            </a:r>
          </a:p>
          <a:p>
            <a:r>
              <a:rPr lang="en-US" sz="1600" u="sng" dirty="0" smtClean="0"/>
              <a:t>possible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54981" y="4182531"/>
            <a:ext cx="1532464" cy="20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7444" y="3276727"/>
            <a:ext cx="224366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Slow uplift</a:t>
            </a:r>
          </a:p>
          <a:p>
            <a:r>
              <a:rPr lang="en-US" sz="1600" dirty="0" smtClean="0"/>
              <a:t>Old soils</a:t>
            </a:r>
          </a:p>
          <a:p>
            <a:r>
              <a:rPr lang="en-US" sz="1600" dirty="0" smtClean="0"/>
              <a:t>Few fresh minerals</a:t>
            </a:r>
          </a:p>
          <a:p>
            <a:r>
              <a:rPr lang="en-US" sz="1600" dirty="0" smtClean="0"/>
              <a:t>Sluggish </a:t>
            </a:r>
            <a:r>
              <a:rPr lang="en-US" sz="1600" dirty="0" err="1" smtClean="0"/>
              <a:t>T_eq</a:t>
            </a:r>
            <a:endParaRPr lang="en-US" sz="1600" dirty="0" smtClean="0"/>
          </a:p>
          <a:p>
            <a:r>
              <a:rPr lang="en-US" sz="1600" dirty="0" err="1" smtClean="0"/>
              <a:t>T_eq</a:t>
            </a:r>
            <a:r>
              <a:rPr lang="en-US" sz="1600" dirty="0" smtClean="0"/>
              <a:t> &gt; </a:t>
            </a:r>
            <a:r>
              <a:rPr lang="en-US" sz="1600" dirty="0" err="1" smtClean="0"/>
              <a:t>T_f</a:t>
            </a:r>
            <a:endParaRPr lang="en-US" sz="1600" dirty="0" smtClean="0"/>
          </a:p>
          <a:p>
            <a:r>
              <a:rPr lang="en-US" sz="1600" dirty="0" smtClean="0"/>
              <a:t>Extra runoff leads to less</a:t>
            </a:r>
          </a:p>
          <a:p>
            <a:r>
              <a:rPr lang="en-US" sz="1600" dirty="0" err="1" smtClean="0"/>
              <a:t>cations</a:t>
            </a:r>
            <a:r>
              <a:rPr lang="en-US" sz="1600" dirty="0" smtClean="0"/>
              <a:t> per unit runoff</a:t>
            </a:r>
          </a:p>
          <a:p>
            <a:r>
              <a:rPr lang="en-US" sz="1600" u="sng" dirty="0" smtClean="0"/>
              <a:t>No climate regulation</a:t>
            </a:r>
          </a:p>
          <a:p>
            <a:r>
              <a:rPr lang="en-US" sz="1600" u="sng" dirty="0" smtClean="0"/>
              <a:t>possible</a:t>
            </a:r>
          </a:p>
        </p:txBody>
      </p:sp>
    </p:spTree>
    <p:extLst>
      <p:ext uri="{BB962C8B-B14F-4D97-AF65-F5344CB8AC3E}">
        <p14:creationId xmlns:p14="http://schemas.microsoft.com/office/powerpoint/2010/main" val="339259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6063" y="2993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287" y="5428930"/>
            <a:ext cx="425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b="1" i="1" u="sng" dirty="0" smtClean="0"/>
              <a:t>Earth’s thermostat is mediated by wetting of mountain belts in response to global warming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9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67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0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50" y="3443110"/>
            <a:ext cx="3371350" cy="2989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16644</TotalTime>
  <Words>1106</Words>
  <Application>Microsoft Macintosh PowerPoint</Application>
  <PresentationFormat>On-screen Show (4:3)</PresentationFormat>
  <Paragraphs>186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GEOS 22060/ GEOS 32060 / ASTR 45900 </vt:lpstr>
      <vt:lpstr>Course outline</vt:lpstr>
      <vt:lpstr>Today</vt:lpstr>
      <vt:lpstr>Recap of key points from Maher &amp; Chamberlin (2014)</vt:lpstr>
      <vt:lpstr>PowerPoint Presentation</vt:lpstr>
      <vt:lpstr>PowerPoint Presentation</vt:lpstr>
      <vt:lpstr>Mountain belts also release CO2 (via metamorphic decarbonation and by oxidation of C in uplifted shale, coal)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PowerPoint Presentation</vt:lpstr>
      <vt:lpstr>Toarcian Oceanic Anoxic Event</vt:lpstr>
      <vt:lpstr>Return to the Paleocene-Eocene Thermal Maximum (55 Mya): consistent with Maher &amp; Chamberlin?</vt:lpstr>
      <vt:lpstr>Predictions of Maher &amp; Chamberlin 2014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A new proxy for weathering: 7Li</vt:lpstr>
      <vt:lpstr>PowerPoint Presentation</vt:lpstr>
      <vt:lpstr>Key points – a look under the hood of the carbonate-silicate feedback hypothesis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460</cp:revision>
  <dcterms:created xsi:type="dcterms:W3CDTF">2016-01-07T03:39:51Z</dcterms:created>
  <dcterms:modified xsi:type="dcterms:W3CDTF">2018-05-10T06:01:06Z</dcterms:modified>
</cp:coreProperties>
</file>