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9" r:id="rId2"/>
    <p:sldId id="394" r:id="rId3"/>
    <p:sldId id="621" r:id="rId4"/>
    <p:sldId id="622" r:id="rId5"/>
    <p:sldId id="623" r:id="rId6"/>
    <p:sldId id="624" r:id="rId7"/>
    <p:sldId id="625" r:id="rId8"/>
    <p:sldId id="627" r:id="rId9"/>
    <p:sldId id="628" r:id="rId10"/>
    <p:sldId id="629" r:id="rId11"/>
    <p:sldId id="631" r:id="rId12"/>
    <p:sldId id="635" r:id="rId13"/>
    <p:sldId id="636" r:id="rId14"/>
    <p:sldId id="637" r:id="rId15"/>
    <p:sldId id="638" r:id="rId16"/>
    <p:sldId id="639" r:id="rId17"/>
    <p:sldId id="640" r:id="rId18"/>
    <p:sldId id="641" r:id="rId19"/>
    <p:sldId id="643" r:id="rId20"/>
    <p:sldId id="644" r:id="rId21"/>
    <p:sldId id="645" r:id="rId22"/>
    <p:sldId id="646" r:id="rId23"/>
    <p:sldId id="647" r:id="rId24"/>
    <p:sldId id="648" r:id="rId25"/>
    <p:sldId id="649" r:id="rId26"/>
    <p:sldId id="650" r:id="rId27"/>
    <p:sldId id="651" r:id="rId28"/>
    <p:sldId id="652" r:id="rId29"/>
    <p:sldId id="653" r:id="rId30"/>
    <p:sldId id="657" r:id="rId31"/>
    <p:sldId id="670" r:id="rId32"/>
    <p:sldId id="672" r:id="rId33"/>
    <p:sldId id="673" r:id="rId34"/>
    <p:sldId id="674" r:id="rId35"/>
    <p:sldId id="675" r:id="rId36"/>
    <p:sldId id="676" r:id="rId37"/>
    <p:sldId id="677" r:id="rId38"/>
    <p:sldId id="678" r:id="rId39"/>
    <p:sldId id="679" r:id="rId40"/>
    <p:sldId id="680" r:id="rId41"/>
    <p:sldId id="681" r:id="rId42"/>
    <p:sldId id="684" r:id="rId43"/>
    <p:sldId id="685" r:id="rId44"/>
    <p:sldId id="686" r:id="rId45"/>
    <p:sldId id="687" r:id="rId46"/>
    <p:sldId id="689" r:id="rId47"/>
    <p:sldId id="690" r:id="rId48"/>
    <p:sldId id="691" r:id="rId49"/>
    <p:sldId id="692" r:id="rId50"/>
    <p:sldId id="693" r:id="rId51"/>
    <p:sldId id="699" r:id="rId52"/>
    <p:sldId id="703" r:id="rId53"/>
    <p:sldId id="708" r:id="rId54"/>
    <p:sldId id="526" r:id="rId55"/>
    <p:sldId id="662" r:id="rId56"/>
    <p:sldId id="709" r:id="rId57"/>
    <p:sldId id="710" r:id="rId58"/>
    <p:sldId id="711" r:id="rId59"/>
    <p:sldId id="712" r:id="rId60"/>
    <p:sldId id="713" r:id="rId61"/>
    <p:sldId id="714" r:id="rId62"/>
    <p:sldId id="715" r:id="rId63"/>
    <p:sldId id="716" r:id="rId64"/>
    <p:sldId id="717" r:id="rId65"/>
    <p:sldId id="718" r:id="rId66"/>
    <p:sldId id="719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4" autoAdjust="0"/>
    <p:restoredTop sz="96927" autoAdjust="0"/>
  </p:normalViewPr>
  <p:slideViewPr>
    <p:cSldViewPr snapToGrid="0" snapToObjects="1">
      <p:cViewPr>
        <p:scale>
          <a:sx n="90" d="100"/>
          <a:sy n="90" d="100"/>
        </p:scale>
        <p:origin x="-960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43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12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Tuesday </a:t>
            </a:r>
            <a:r>
              <a:rPr lang="en-US" dirty="0" smtClean="0">
                <a:sym typeface="Wingdings"/>
              </a:rPr>
              <a:t>8 May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5694"/>
            <a:ext cx="9144000" cy="698500"/>
          </a:xfrm>
        </p:spPr>
        <p:txBody>
          <a:bodyPr>
            <a:noAutofit/>
          </a:bodyPr>
          <a:lstStyle/>
          <a:p>
            <a:pPr algn="l"/>
            <a:r>
              <a:rPr lang="en-US" sz="2600" b="1" dirty="0" smtClean="0"/>
              <a:t>The key role of mountain belts in the C cycle on Earth: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80</a:t>
            </a:r>
            <a:r>
              <a:rPr lang="en-US" sz="2600" dirty="0" smtClean="0"/>
              <a:t>% of global weathering product travelling as dissolved load occurs within a narrow range (0.01 – 0.5 mm/</a:t>
            </a:r>
            <a:r>
              <a:rPr lang="en-US" sz="2600" dirty="0" err="1" smtClean="0"/>
              <a:t>yr</a:t>
            </a:r>
            <a:r>
              <a:rPr lang="en-US" sz="2600" dirty="0" smtClean="0"/>
              <a:t>) of erosion rates.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5861048" y="5300788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Hilley</a:t>
            </a:r>
            <a:r>
              <a:rPr lang="en-US" dirty="0" smtClean="0"/>
              <a:t> &amp; Chamberlain, PNAS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84" y="1416860"/>
            <a:ext cx="7655033" cy="3999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9900" y="384132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line marks boundary </a:t>
            </a:r>
          </a:p>
          <a:p>
            <a:r>
              <a:rPr lang="en-US" sz="1200" dirty="0" smtClean="0"/>
              <a:t>where precipitation</a:t>
            </a:r>
          </a:p>
          <a:p>
            <a:r>
              <a:rPr lang="en-US" sz="1200" dirty="0" smtClean="0"/>
              <a:t>=evaporation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6431452" y="2520624"/>
            <a:ext cx="7747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26068" y="2392213"/>
            <a:ext cx="183588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Key zone for 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stability of Earth 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climate over the past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10 </a:t>
            </a:r>
            <a:r>
              <a:rPr lang="en-US" sz="1500" dirty="0" err="1" smtClean="0">
                <a:solidFill>
                  <a:srgbClr val="FF0000"/>
                </a:solidFill>
              </a:rPr>
              <a:t>Myr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452" y="5416224"/>
            <a:ext cx="499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high elevation of SE Asia is an</a:t>
            </a:r>
          </a:p>
          <a:p>
            <a:r>
              <a:rPr lang="en-US" dirty="0"/>
              <a:t>a</a:t>
            </a:r>
            <a:r>
              <a:rPr lang="en-US" dirty="0" smtClean="0"/>
              <a:t>ccident of plate tectonics, is Earth climate stability</a:t>
            </a:r>
          </a:p>
          <a:p>
            <a:r>
              <a:rPr lang="en-US" dirty="0"/>
              <a:t>a</a:t>
            </a:r>
            <a:r>
              <a:rPr lang="en-US" dirty="0" smtClean="0"/>
              <a:t> tectonic accident?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306974"/>
            <a:ext cx="12519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fluxes</a:t>
            </a:r>
          </a:p>
          <a:p>
            <a:r>
              <a:rPr lang="en-US" dirty="0" smtClean="0"/>
              <a:t>are a proxy</a:t>
            </a:r>
          </a:p>
          <a:p>
            <a:r>
              <a:rPr lang="en-US" dirty="0" smtClean="0"/>
              <a:t>for overall </a:t>
            </a:r>
          </a:p>
          <a:p>
            <a:r>
              <a:rPr lang="en-US" dirty="0" smtClean="0"/>
              <a:t>chemical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fluxes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94063" y="4865891"/>
            <a:ext cx="6258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2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311556" y="236479"/>
            <a:ext cx="0" cy="1618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90970" y="0"/>
            <a:ext cx="750934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Predictions for pCO2 and temperature based on the Walker et al. 1981 hypothesis: </a:t>
            </a:r>
            <a:endParaRPr lang="en-US" sz="17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23456" y="1614429"/>
            <a:ext cx="3492500" cy="28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311556" y="2451144"/>
            <a:ext cx="0" cy="157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159156" y="3810044"/>
            <a:ext cx="336128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97" y="236479"/>
            <a:ext cx="10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og</a:t>
            </a:r>
            <a:r>
              <a:rPr lang="en-US" i="1" dirty="0" smtClean="0"/>
              <a:t>(pCO</a:t>
            </a:r>
            <a:r>
              <a:rPr lang="en-US" i="1" baseline="-25000" dirty="0" smtClean="0"/>
              <a:t>2)</a:t>
            </a:r>
            <a:endParaRPr lang="en-US" i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082412" y="1855213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27756" y="1884125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26" name="Straight Connector 25"/>
          <p:cNvCxnSpPr>
            <a:stCxn id="19" idx="0"/>
          </p:cNvCxnSpPr>
          <p:nvPr/>
        </p:nvCxnSpPr>
        <p:spPr>
          <a:xfrm flipH="1" flipV="1">
            <a:off x="4219856" y="1662391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156136" y="3810044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834396" y="4007410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82412" y="4007410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159156" y="515879"/>
            <a:ext cx="3328151" cy="546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93036" y="3154282"/>
            <a:ext cx="3294271" cy="3700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92098" y="2310412"/>
            <a:ext cx="3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baseline="-25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380559" y="562184"/>
            <a:ext cx="1130300" cy="469900"/>
            <a:chOff x="4584156" y="750829"/>
            <a:chExt cx="1130300" cy="46990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4584156" y="750829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15956" y="750829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333456" y="890529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0" y="4271117"/>
            <a:ext cx="19581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factors:</a:t>
            </a:r>
          </a:p>
          <a:p>
            <a:r>
              <a:rPr lang="en-US" dirty="0" smtClean="0"/>
              <a:t>(1) Increasing solar </a:t>
            </a:r>
          </a:p>
          <a:p>
            <a:r>
              <a:rPr lang="en-US" dirty="0" smtClean="0"/>
              <a:t>luminosity</a:t>
            </a:r>
          </a:p>
          <a:p>
            <a:r>
              <a:rPr lang="en-US" dirty="0" smtClean="0"/>
              <a:t>(2) Plate tectonics</a:t>
            </a:r>
          </a:p>
          <a:p>
            <a:r>
              <a:rPr lang="en-US" dirty="0" smtClean="0"/>
              <a:t>(mountains,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weatherability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486984">
            <a:off x="1426486" y="847418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secular decrease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486984">
            <a:off x="3633374" y="958444"/>
            <a:ext cx="149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</a:t>
            </a:r>
          </a:p>
          <a:p>
            <a:r>
              <a:rPr lang="en-US" dirty="0" smtClean="0"/>
              <a:t>cycles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20645927">
            <a:off x="2704233" y="3108757"/>
            <a:ext cx="1130300" cy="469900"/>
            <a:chOff x="4813300" y="3816350"/>
            <a:chExt cx="1130300" cy="4699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813300" y="3816350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45100" y="3816350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562600" y="3956050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eft Brace 31"/>
          <p:cNvSpPr/>
          <p:nvPr/>
        </p:nvSpPr>
        <p:spPr>
          <a:xfrm rot="5155282">
            <a:off x="3008453" y="2450468"/>
            <a:ext cx="444500" cy="7932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21272635">
            <a:off x="2366255" y="232393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cycles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5637" y="5819844"/>
            <a:ext cx="2757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Caldeira</a:t>
            </a:r>
            <a:r>
              <a:rPr lang="en-US" dirty="0" smtClean="0"/>
              <a:t> et al. 1992 Nature:</a:t>
            </a:r>
          </a:p>
          <a:p>
            <a:r>
              <a:rPr lang="en-US" dirty="0" smtClean="0"/>
              <a:t>“Life span of the </a:t>
            </a:r>
          </a:p>
          <a:p>
            <a:r>
              <a:rPr lang="en-US" dirty="0" smtClean="0"/>
              <a:t>biosphere revisited”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56" y="1993797"/>
            <a:ext cx="4071152" cy="4727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279444" y="4727224"/>
            <a:ext cx="1315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biological</a:t>
            </a:r>
          </a:p>
          <a:p>
            <a:r>
              <a:rPr lang="en-US" dirty="0" smtClean="0"/>
              <a:t>productivity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6205" y="1622268"/>
            <a:ext cx="307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Endgame for Earth’s biosphere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1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Tests for the carbonate-silicate weathering feedback hypothesis: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Seek present-day </a:t>
            </a:r>
            <a:r>
              <a:rPr lang="en-US" dirty="0" smtClean="0"/>
              <a:t>gradients in weathering (river input to ocean) </a:t>
            </a:r>
            <a:r>
              <a:rPr lang="en-US" dirty="0" smtClean="0"/>
              <a:t>corresponding to present-day gradients in temperature between watersheds.</a:t>
            </a:r>
          </a:p>
          <a:p>
            <a:r>
              <a:rPr lang="en-US" dirty="0" smtClean="0"/>
              <a:t>Seek evidence for weathering increases during geologically-sudden warm </a:t>
            </a:r>
            <a:r>
              <a:rPr lang="en-US" dirty="0" smtClean="0"/>
              <a:t>events (</a:t>
            </a:r>
            <a:r>
              <a:rPr lang="en-US" dirty="0" err="1" smtClean="0"/>
              <a:t>hyperthermals</a:t>
            </a:r>
            <a:r>
              <a:rPr lang="en-US" dirty="0" smtClean="0"/>
              <a:t>).</a:t>
            </a:r>
            <a:endParaRPr lang="en-US" dirty="0" smtClean="0"/>
          </a:p>
          <a:p>
            <a:r>
              <a:rPr lang="en-US" dirty="0" smtClean="0"/>
              <a:t>(Because of the Faint Young Sun) look for evidence of higher pCO2 in the distant geologic past.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3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versus time for the last 0.5 </a:t>
            </a:r>
            <a:r>
              <a:rPr lang="en-US" dirty="0" err="1" smtClean="0"/>
              <a:t>Gyr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838200"/>
            <a:ext cx="5943600" cy="508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33" y="5922034"/>
            <a:ext cx="5016500" cy="77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46" y="933451"/>
            <a:ext cx="3080354" cy="2474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4966" y="3407833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756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Q: When 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goes up, does temperature go up?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50434"/>
            <a:ext cx="4398399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52" y="427565"/>
            <a:ext cx="735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Sudden rises in CO</a:t>
            </a:r>
            <a:r>
              <a:rPr lang="en-US" baseline="-25000" dirty="0" smtClean="0"/>
              <a:t>2</a:t>
            </a:r>
            <a:r>
              <a:rPr lang="en-US" dirty="0" smtClean="0"/>
              <a:t> are accompanied by temperature rises;</a:t>
            </a:r>
          </a:p>
          <a:p>
            <a:r>
              <a:rPr lang="en-US" dirty="0"/>
              <a:t> </a:t>
            </a:r>
            <a:r>
              <a:rPr lang="en-US" dirty="0" smtClean="0"/>
              <a:t>   longer-term changes in temperature may have other controls, e.g. albedo.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8" y="1640416"/>
            <a:ext cx="4736191" cy="3202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4367" y="4842927"/>
            <a:ext cx="274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Retallack</a:t>
            </a:r>
            <a:r>
              <a:rPr lang="en-US" dirty="0" smtClean="0"/>
              <a:t>, Phil. Trans., 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6750" y="1084480"/>
            <a:ext cx="121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Multiproxy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0317" y="1312047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80000" y="5461000"/>
            <a:ext cx="2942167" cy="101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3500" y="5521920"/>
            <a:ext cx="2753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1 </a:t>
            </a:r>
            <a:r>
              <a:rPr lang="en-US" dirty="0" err="1" smtClean="0"/>
              <a:t>Mya</a:t>
            </a:r>
            <a:r>
              <a:rPr lang="en-US" dirty="0" smtClean="0"/>
              <a:t>, temperature</a:t>
            </a:r>
          </a:p>
          <a:p>
            <a:r>
              <a:rPr lang="en-US" dirty="0" smtClean="0"/>
              <a:t>records are more reliable</a:t>
            </a:r>
          </a:p>
          <a:p>
            <a:r>
              <a:rPr lang="en-US" dirty="0" smtClean="0"/>
              <a:t>than pCO</a:t>
            </a:r>
            <a:r>
              <a:rPr lang="en-US" baseline="-25000" dirty="0" smtClean="0"/>
              <a:t>2</a:t>
            </a:r>
            <a:r>
              <a:rPr lang="en-US" dirty="0" smtClean="0"/>
              <a:t> records.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8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upper continental crust (UCC) ~ composition of </a:t>
            </a:r>
            <a:r>
              <a:rPr lang="en-US" dirty="0" err="1" smtClean="0"/>
              <a:t>shales</a:t>
            </a:r>
            <a:r>
              <a:rPr lang="en-US" dirty="0" smtClean="0"/>
              <a:t> ~ composition of river sediments.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[Seawater] &gt;&gt; [UCC]: S, </a:t>
            </a:r>
            <a:r>
              <a:rPr lang="en-US" dirty="0" err="1" smtClean="0"/>
              <a:t>Cl</a:t>
            </a:r>
            <a:r>
              <a:rPr lang="en-US" dirty="0" smtClean="0"/>
              <a:t>, F, B, Mg, Na, K</a:t>
            </a:r>
          </a:p>
          <a:p>
            <a:r>
              <a:rPr lang="en-US" dirty="0" smtClean="0"/>
              <a:t>[Seawater] &lt;&lt; [UCC]: </a:t>
            </a:r>
            <a:r>
              <a:rPr lang="en-US" dirty="0" err="1" smtClean="0"/>
              <a:t>Pb</a:t>
            </a:r>
            <a:r>
              <a:rPr lang="en-US" dirty="0" smtClean="0"/>
              <a:t>, Al, Si, 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38100"/>
            <a:ext cx="3251200" cy="1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river input (discharge x concentration) is measured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74700"/>
            <a:ext cx="4445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8800"/>
            <a:ext cx="4530360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99297"/>
            <a:ext cx="3695700" cy="2731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2603500"/>
            <a:ext cx="370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Acoustic Doppler profiling (discharge)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581399"/>
            <a:ext cx="253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 gages (discharge)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76700" y="5585937"/>
            <a:ext cx="394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for chemistry (concentrations)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7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0"/>
            <a:ext cx="74745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89224"/>
            <a:ext cx="208473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Concentration-</a:t>
            </a:r>
          </a:p>
          <a:p>
            <a:r>
              <a:rPr lang="en-US" b="1" dirty="0" smtClean="0"/>
              <a:t>discharge</a:t>
            </a:r>
          </a:p>
          <a:p>
            <a:r>
              <a:rPr lang="en-US" b="1" dirty="0" smtClean="0"/>
              <a:t>relationships show</a:t>
            </a:r>
          </a:p>
          <a:p>
            <a:r>
              <a:rPr lang="en-US" b="1" dirty="0" smtClean="0"/>
              <a:t>dilution trend at </a:t>
            </a:r>
          </a:p>
          <a:p>
            <a:r>
              <a:rPr lang="en-US" b="1" dirty="0" smtClean="0"/>
              <a:t>large discharge</a:t>
            </a:r>
          </a:p>
          <a:p>
            <a:endParaRPr lang="en-US" dirty="0"/>
          </a:p>
          <a:p>
            <a:r>
              <a:rPr lang="en-US" i="1" dirty="0" smtClean="0"/>
              <a:t>This trend is also</a:t>
            </a:r>
          </a:p>
          <a:p>
            <a:r>
              <a:rPr lang="en-US" i="1" dirty="0" smtClean="0"/>
              <a:t>observed for the</a:t>
            </a:r>
          </a:p>
          <a:p>
            <a:r>
              <a:rPr lang="en-US" i="1" dirty="0" smtClean="0"/>
              <a:t>seasonal cycle of</a:t>
            </a:r>
          </a:p>
          <a:p>
            <a:r>
              <a:rPr lang="en-US" i="1" dirty="0" smtClean="0"/>
              <a:t>runoff in individual</a:t>
            </a:r>
          </a:p>
          <a:p>
            <a:r>
              <a:rPr lang="en-US" i="1" dirty="0" smtClean="0"/>
              <a:t>rivers</a:t>
            </a:r>
            <a:r>
              <a:rPr lang="en-US" dirty="0"/>
              <a:t>.</a:t>
            </a:r>
            <a:r>
              <a:rPr lang="en-US" dirty="0" smtClean="0"/>
              <a:t> Therefore,</a:t>
            </a:r>
          </a:p>
          <a:p>
            <a:r>
              <a:rPr lang="en-US" dirty="0" smtClean="0"/>
              <a:t>constructing</a:t>
            </a:r>
          </a:p>
          <a:p>
            <a:r>
              <a:rPr lang="en-US" dirty="0" smtClean="0"/>
              <a:t>an annual-average</a:t>
            </a:r>
          </a:p>
          <a:p>
            <a:r>
              <a:rPr lang="en-US" dirty="0" smtClean="0"/>
              <a:t>budget requires</a:t>
            </a:r>
          </a:p>
          <a:p>
            <a:r>
              <a:rPr lang="en-US" dirty="0" smtClean="0"/>
              <a:t>many concentration</a:t>
            </a:r>
          </a:p>
          <a:p>
            <a:r>
              <a:rPr lang="en-US" dirty="0" smtClean="0"/>
              <a:t>measurements.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31000" y="4233333"/>
            <a:ext cx="1072444" cy="790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41889" y="3471333"/>
            <a:ext cx="1947333" cy="14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08777" y="3513666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flushing-out </a:t>
            </a:r>
          </a:p>
          <a:p>
            <a:r>
              <a:rPr lang="en-US" dirty="0" smtClean="0"/>
              <a:t>of saturated</a:t>
            </a:r>
          </a:p>
          <a:p>
            <a:r>
              <a:rPr lang="en-US" dirty="0" smtClean="0"/>
              <a:t>water parcels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96283" y="4639733"/>
            <a:ext cx="90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1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9516"/>
            <a:ext cx="3908778" cy="6524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Oliva</a:t>
            </a:r>
            <a:r>
              <a:rPr lang="en-US" sz="2000" dirty="0" smtClean="0"/>
              <a:t> et al. 2003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56"/>
            <a:ext cx="4616558" cy="315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62" y="0"/>
            <a:ext cx="4794837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11051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99 small granitic catchments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13" y="1577456"/>
            <a:ext cx="4721187" cy="322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4563" y="4863068"/>
            <a:ext cx="401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Godderis</a:t>
            </a:r>
            <a:r>
              <a:rPr lang="en-US" dirty="0" smtClean="0"/>
              <a:t> et al. Rev. Min. </a:t>
            </a:r>
            <a:r>
              <a:rPr lang="en-US" dirty="0" err="1" smtClean="0"/>
              <a:t>Geochem</a:t>
            </a:r>
            <a:r>
              <a:rPr lang="en-US" dirty="0" smtClean="0"/>
              <a:t>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4111"/>
            <a:ext cx="404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support for T and runoff</a:t>
            </a:r>
          </a:p>
          <a:p>
            <a:r>
              <a:rPr lang="en-US" b="1" dirty="0" smtClean="0"/>
              <a:t>control on weathering, but much scatter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368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7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7001"/>
            <a:ext cx="219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et al. 2005 EPSL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5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695324"/>
            <a:ext cx="8686800" cy="4765676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of </a:t>
            </a:r>
            <a:r>
              <a:rPr lang="en-US" dirty="0" smtClean="0"/>
              <a:t>Yang et al. 2013</a:t>
            </a:r>
          </a:p>
          <a:p>
            <a:r>
              <a:rPr lang="en-US" dirty="0" smtClean="0"/>
              <a:t>Mass balance and water balance for a </a:t>
            </a:r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Earth</a:t>
            </a:r>
            <a:r>
              <a:rPr lang="en-US" dirty="0" smtClean="0"/>
              <a:t>-climate stabilization: looking under the hood of the carbonate-silicate feedback</a:t>
            </a:r>
          </a:p>
          <a:p>
            <a:pPr lvl="1"/>
            <a:r>
              <a:rPr lang="en-US" dirty="0"/>
              <a:t>The carbonate-silicate feedback hypothesis</a:t>
            </a:r>
          </a:p>
          <a:p>
            <a:pPr lvl="1"/>
            <a:r>
              <a:rPr lang="en-US" dirty="0"/>
              <a:t>Testing the hypothesis </a:t>
            </a:r>
          </a:p>
          <a:p>
            <a:pPr lvl="1"/>
            <a:r>
              <a:rPr lang="en-US" dirty="0"/>
              <a:t>Refining the hypothesis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1700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/>
              <a:t>Testing the carbonate-silicate feedback hypothesis using seasonal </a:t>
            </a:r>
            <a:r>
              <a:rPr lang="en-US" sz="2500" dirty="0" smtClean="0"/>
              <a:t>and </a:t>
            </a:r>
            <a:r>
              <a:rPr lang="en-US" sz="2500" dirty="0" err="1" smtClean="0"/>
              <a:t>interannual</a:t>
            </a:r>
            <a:r>
              <a:rPr lang="en-US" sz="2500" dirty="0" smtClean="0"/>
              <a:t> </a:t>
            </a:r>
            <a:r>
              <a:rPr lang="en-US" sz="2500" dirty="0" smtClean="0"/>
              <a:t>temperature variability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342589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528"/>
            <a:ext cx="8686800" cy="58896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Testing the prediction </a:t>
            </a:r>
            <a:r>
              <a:rPr lang="en-US" sz="2800" dirty="0" smtClean="0"/>
              <a:t>of an increase in </a:t>
            </a:r>
            <a:r>
              <a:rPr lang="en-US" sz="2800" dirty="0" smtClean="0"/>
              <a:t>weathering rates due to temperature gradient from pole to equator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7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90"/>
            <a:ext cx="8229600" cy="47977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No evidence for T or runoff control on</a:t>
            </a:r>
            <a:br>
              <a:rPr lang="en-US" dirty="0" smtClean="0"/>
            </a:br>
            <a:r>
              <a:rPr lang="en-US" dirty="0" smtClean="0"/>
              <a:t>physical erosion from </a:t>
            </a:r>
            <a:r>
              <a:rPr lang="en-US" baseline="30000" dirty="0" smtClean="0"/>
              <a:t>10</a:t>
            </a:r>
            <a:r>
              <a:rPr lang="en-US" dirty="0" smtClean="0"/>
              <a:t>Be data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7" y="1552222"/>
            <a:ext cx="7522267" cy="4784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55" y="6322739"/>
            <a:ext cx="28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Blanckenburg</a:t>
            </a:r>
            <a:r>
              <a:rPr lang="en-US" dirty="0" smtClean="0"/>
              <a:t> EPSL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26445"/>
            <a:ext cx="90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 smtClean="0"/>
              <a:t>10</a:t>
            </a:r>
            <a:r>
              <a:rPr lang="en-US" sz="1600" dirty="0" smtClean="0"/>
              <a:t>Be: spallation product of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O, 1 </a:t>
            </a:r>
            <a:r>
              <a:rPr lang="en-US" sz="1600" dirty="0" err="1" smtClean="0"/>
              <a:t>Myr</a:t>
            </a:r>
            <a:r>
              <a:rPr lang="en-US" sz="1600" dirty="0" smtClean="0"/>
              <a:t> half-life, formed by neutron bombardment &lt;~1 m from Earth surface</a:t>
            </a:r>
          </a:p>
          <a:p>
            <a:pPr algn="r"/>
            <a:r>
              <a:rPr lang="en-US" sz="1600" dirty="0" smtClean="0"/>
              <a:t>(Neutrons are cosmic-ray </a:t>
            </a:r>
            <a:r>
              <a:rPr lang="en-US" sz="1600" dirty="0" err="1" smtClean="0"/>
              <a:t>secondaries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044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644" y="20638"/>
            <a:ext cx="8229600" cy="690562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Testing the carbonate-silicate weathering feedback using present-day temperature gradients: Rivers and streams in Antarctica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3962400" cy="296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5218650"/>
            <a:ext cx="6578600" cy="233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3630"/>
            <a:ext cx="9144000" cy="1635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748" y="3175000"/>
            <a:ext cx="29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Nezat</a:t>
            </a:r>
            <a:r>
              <a:rPr lang="en-US" dirty="0" smtClean="0"/>
              <a:t> et al. GSA Bulletin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8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4832886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0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hyperthermal</a:t>
            </a:r>
            <a:r>
              <a:rPr lang="en-US" dirty="0" smtClean="0"/>
              <a:t> 55 </a:t>
            </a:r>
            <a:r>
              <a:rPr lang="en-US" dirty="0" err="1" smtClean="0"/>
              <a:t>Mya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9774" y="-193236"/>
            <a:ext cx="3230562" cy="63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50" y="3443110"/>
            <a:ext cx="3371350" cy="2989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1265237"/>
            <a:ext cx="17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Adequate spatial </a:t>
            </a:r>
          </a:p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110" y="2063968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limited </a:t>
            </a:r>
          </a:p>
          <a:p>
            <a:r>
              <a:rPr lang="en-US" dirty="0"/>
              <a:t>t</a:t>
            </a:r>
            <a:r>
              <a:rPr lang="en-US" dirty="0" smtClean="0"/>
              <a:t>o &gt; 1 </a:t>
            </a:r>
            <a:r>
              <a:rPr lang="en-US" dirty="0" err="1" smtClean="0"/>
              <a:t>Kyr</a:t>
            </a:r>
            <a:r>
              <a:rPr lang="en-US" dirty="0" smtClean="0"/>
              <a:t> by </a:t>
            </a:r>
            <a:r>
              <a:rPr lang="en-US" dirty="0" err="1" smtClean="0"/>
              <a:t>bioturbation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700" y="5130800"/>
            <a:ext cx="3984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Though brief relative to the ~100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imescale of the weathering feedback,</a:t>
            </a:r>
          </a:p>
          <a:p>
            <a:r>
              <a:rPr lang="en-US" dirty="0"/>
              <a:t>t</a:t>
            </a:r>
            <a:r>
              <a:rPr lang="en-US" dirty="0" smtClean="0"/>
              <a:t>he CO</a:t>
            </a:r>
            <a:r>
              <a:rPr lang="en-US" baseline="-25000" dirty="0" smtClean="0"/>
              <a:t>2</a:t>
            </a:r>
            <a:r>
              <a:rPr lang="en-US" dirty="0" smtClean="0"/>
              <a:t> release that triggered the PETM</a:t>
            </a:r>
          </a:p>
          <a:p>
            <a:r>
              <a:rPr lang="en-US" dirty="0" smtClean="0"/>
              <a:t>was much more prolonged than </a:t>
            </a:r>
          </a:p>
          <a:p>
            <a:r>
              <a:rPr lang="en-US" dirty="0"/>
              <a:t>a</a:t>
            </a:r>
            <a:r>
              <a:rPr lang="en-US" dirty="0" smtClean="0"/>
              <a:t>nthropogenic CO</a:t>
            </a:r>
            <a:r>
              <a:rPr lang="en-US" baseline="-25000" dirty="0" smtClean="0"/>
              <a:t>2</a:t>
            </a:r>
            <a:r>
              <a:rPr lang="en-US" dirty="0" smtClean="0"/>
              <a:t>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8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Sustained temperature rise:</a:t>
            </a:r>
            <a:br>
              <a:rPr lang="en-US" sz="2800" dirty="0" smtClean="0"/>
            </a:br>
            <a:r>
              <a:rPr lang="en-US" sz="2800" dirty="0" smtClean="0"/>
              <a:t>expect – increased weathering; intensified hydrologic cycle;</a:t>
            </a:r>
            <a:br>
              <a:rPr lang="en-US" sz="2800" dirty="0" smtClean="0"/>
            </a:br>
            <a:r>
              <a:rPr lang="en-US" sz="2800" dirty="0" smtClean="0"/>
              <a:t>CO2 drawdown on ~100 </a:t>
            </a:r>
            <a:r>
              <a:rPr lang="en-US" sz="2800" dirty="0" err="1" smtClean="0"/>
              <a:t>Kyr</a:t>
            </a:r>
            <a:r>
              <a:rPr lang="en-US" sz="2800" dirty="0" smtClean="0"/>
              <a:t> timescale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81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70100" y="5156200"/>
            <a:ext cx="35179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0100" y="5252134"/>
            <a:ext cx="443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estimated using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yclostratigraphy</a:t>
            </a:r>
            <a:r>
              <a:rPr lang="en-US" dirty="0" smtClean="0"/>
              <a:t> and helium-3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0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772"/>
            <a:ext cx="8360833" cy="609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0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Osmium-isotope systematics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8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634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331"/>
            <a:ext cx="7315200" cy="534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000" dirty="0" err="1" smtClean="0"/>
              <a:t>Toarcian</a:t>
            </a:r>
            <a:r>
              <a:rPr lang="en-US" sz="3000" dirty="0" smtClean="0"/>
              <a:t> Oceanic Anoxic Event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al. Geology 2004, “Osmium isotope evidence for the regulation of atmospheric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by continental weathering.”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092222"/>
            <a:ext cx="1616322" cy="12119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8123361" y="2935111"/>
            <a:ext cx="89306" cy="1157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35613" y="263633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6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climate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The carbonate-silicate feedback hypothesis</a:t>
            </a:r>
          </a:p>
          <a:p>
            <a:pPr lvl="1"/>
            <a:r>
              <a:rPr lang="en-US" dirty="0"/>
              <a:t>Testing the hypothesis </a:t>
            </a:r>
          </a:p>
          <a:p>
            <a:pPr lvl="1"/>
            <a:r>
              <a:rPr lang="en-US" dirty="0"/>
              <a:t>Refining the hypothesis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86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0178"/>
            <a:ext cx="9144000" cy="723900"/>
          </a:xfrm>
        </p:spPr>
        <p:txBody>
          <a:bodyPr>
            <a:noAutofit/>
          </a:bodyPr>
          <a:lstStyle/>
          <a:p>
            <a:r>
              <a:rPr lang="en-US" sz="3500" dirty="0" smtClean="0"/>
              <a:t>Refining the carbonate-silicate weathering feedback  hypothesis: shift from direct T to indirect hydrologic </a:t>
            </a:r>
            <a:r>
              <a:rPr lang="en-US" sz="3500" dirty="0" smtClean="0"/>
              <a:t>control</a:t>
            </a:r>
            <a:br>
              <a:rPr lang="en-US" sz="3500" dirty="0" smtClean="0"/>
            </a:br>
            <a:r>
              <a:rPr lang="en-US" sz="3500" dirty="0"/>
              <a:t/>
            </a:r>
            <a:br>
              <a:rPr lang="en-US" sz="3500" dirty="0"/>
            </a:b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Maher &amp; Chamberlin Science 2014</a:t>
            </a:r>
            <a:r>
              <a:rPr lang="en-US" sz="3500" dirty="0" smtClean="0"/>
              <a:t/>
            </a:r>
            <a:br>
              <a:rPr lang="en-US" sz="3500" dirty="0" smtClean="0"/>
            </a:b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62311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53008"/>
            <a:ext cx="5611352" cy="53824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999" y="184835"/>
            <a:ext cx="8690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next part of today’s lecture follows Maher &amp; Chamberlain, “Hydrologic </a:t>
            </a:r>
            <a:r>
              <a:rPr lang="en-US" dirty="0"/>
              <a:t>Regulation of Chemical Weathering and the Geologic Carbon </a:t>
            </a:r>
            <a:r>
              <a:rPr lang="en-US" dirty="0" smtClean="0"/>
              <a:t>Cycle,” </a:t>
            </a:r>
            <a:r>
              <a:rPr lang="en-US" i="1" dirty="0" smtClean="0"/>
              <a:t>Science</a:t>
            </a:r>
            <a:r>
              <a:rPr lang="en-US" dirty="0" smtClean="0"/>
              <a:t>, 2014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6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939800"/>
            <a:ext cx="2933700" cy="132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31" y="1028700"/>
            <a:ext cx="2412999" cy="1112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9500" y="152400"/>
            <a:ext cx="404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Damkohler</a:t>
            </a:r>
            <a:r>
              <a:rPr lang="en-US" dirty="0" smtClean="0"/>
              <a:t> Coefficient”</a:t>
            </a:r>
          </a:p>
          <a:p>
            <a:r>
              <a:rPr lang="en-US" dirty="0" smtClean="0"/>
              <a:t>(used only by Maher &amp; Chamberlin 2014)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000" y="152400"/>
            <a:ext cx="201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number</a:t>
            </a:r>
          </a:p>
          <a:p>
            <a:r>
              <a:rPr lang="en-US" dirty="0" smtClean="0"/>
              <a:t>(widely used)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76600" y="1549400"/>
            <a:ext cx="16129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6600" y="1180068"/>
            <a:ext cx="149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multiply by </a:t>
            </a:r>
            <a:r>
              <a:rPr lang="en-US" i="1" dirty="0" smtClean="0"/>
              <a:t>q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246" y="3221566"/>
            <a:ext cx="5575300" cy="1257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0499" y="5461000"/>
            <a:ext cx="6060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integration over an exponential distribution of travel times not</a:t>
            </a:r>
          </a:p>
          <a:p>
            <a:r>
              <a:rPr lang="en-US" dirty="0" smtClean="0"/>
              <a:t>shown (see Maher &amp; Chamberlin 2014, supplementary</a:t>
            </a:r>
          </a:p>
          <a:p>
            <a:r>
              <a:rPr lang="en-US" dirty="0" smtClean="0"/>
              <a:t>equations S6-S8)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79731" y="2242445"/>
            <a:ext cx="519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“length x porosity / chemical-equilibration timescale”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16667" y="4699000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</a:t>
            </a:r>
            <a:r>
              <a:rPr lang="en-US" dirty="0" smtClean="0">
                <a:sym typeface="Wingdings"/>
              </a:rPr>
              <a:t> C_0 as tau  0</a:t>
            </a:r>
          </a:p>
          <a:p>
            <a:r>
              <a:rPr lang="en-US" dirty="0" smtClean="0">
                <a:sym typeface="Wingdings"/>
              </a:rPr>
              <a:t>C </a:t>
            </a:r>
            <a:r>
              <a:rPr lang="en-US" dirty="0" err="1" smtClean="0">
                <a:sym typeface="Wingdings"/>
              </a:rPr>
              <a:t>C_eq</a:t>
            </a:r>
            <a:r>
              <a:rPr lang="en-US" dirty="0" smtClean="0">
                <a:sym typeface="Wingdings"/>
              </a:rPr>
              <a:t> as tau  infinity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364" y="2287221"/>
            <a:ext cx="3326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“fluid flow timescale /</a:t>
            </a:r>
          </a:p>
          <a:p>
            <a:r>
              <a:rPr lang="en-US" dirty="0" smtClean="0"/>
              <a:t>chemical-equilibration timescale”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03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controls on solute flux: </a:t>
            </a:r>
            <a:br>
              <a:rPr lang="en-US" dirty="0" smtClean="0"/>
            </a:br>
            <a:r>
              <a:rPr lang="en-US" dirty="0" smtClean="0"/>
              <a:t>age of soil and travel-time of fluid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2" y="1378627"/>
            <a:ext cx="7937500" cy="4999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97610"/>
            <a:ext cx="254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 soil, more reactive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9328" y="6405555"/>
            <a:ext cx="211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soil, less reactive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214" y="2794000"/>
            <a:ext cx="1814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 California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marine terrace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chronosequence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3184" y="5455010"/>
            <a:ext cx="1824388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Kate Maher</a:t>
            </a:r>
          </a:p>
          <a:p>
            <a:r>
              <a:rPr lang="en-US" dirty="0" smtClean="0"/>
              <a:t>(lead author of </a:t>
            </a:r>
          </a:p>
          <a:p>
            <a:r>
              <a:rPr lang="en-US" dirty="0" smtClean="0"/>
              <a:t>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0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6433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Symbols: output from a reaction-transport model</a:t>
            </a:r>
            <a:br>
              <a:rPr lang="en-US" sz="1800" dirty="0" smtClean="0"/>
            </a:br>
            <a:r>
              <a:rPr lang="en-US" sz="1800" dirty="0" smtClean="0"/>
              <a:t>Curves: analytic fit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552754"/>
            <a:ext cx="7378700" cy="6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452"/>
            <a:ext cx="6261100" cy="5935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2" y="90714"/>
            <a:ext cx="3799115" cy="3634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8036" y="3724850"/>
            <a:ext cx="2545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Heimsath</a:t>
            </a:r>
            <a:r>
              <a:rPr lang="en-US" dirty="0" smtClean="0"/>
              <a:t> et al.,</a:t>
            </a:r>
          </a:p>
          <a:p>
            <a:r>
              <a:rPr lang="en-US" dirty="0" smtClean="0"/>
              <a:t>Earth Surf. Proc. &amp; </a:t>
            </a:r>
            <a:r>
              <a:rPr lang="en-US" dirty="0" err="1" smtClean="0"/>
              <a:t>Landf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286" y="-145093"/>
            <a:ext cx="4761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</a:t>
            </a:r>
            <a:r>
              <a:rPr lang="en-US" sz="2800" b="1" dirty="0"/>
              <a:t>P</a:t>
            </a:r>
            <a:r>
              <a:rPr lang="en-US" dirty="0" smtClean="0"/>
              <a:t>roduction rate approximately balances</a:t>
            </a:r>
          </a:p>
          <a:p>
            <a:r>
              <a:rPr lang="en-US" sz="2800" b="1" dirty="0" smtClean="0"/>
              <a:t>E</a:t>
            </a:r>
            <a:r>
              <a:rPr lang="en-US" dirty="0" smtClean="0"/>
              <a:t>rosion rate (and, less precisely, rock uplift rate)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77857" y="565150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 soil thicknesses </a:t>
            </a:r>
          </a:p>
          <a:p>
            <a:r>
              <a:rPr lang="en-US" dirty="0" smtClean="0"/>
              <a:t>are usually &lt;~O(1)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1500" y="2576286"/>
            <a:ext cx="192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feedback</a:t>
            </a:r>
          </a:p>
          <a:p>
            <a:r>
              <a:rPr lang="en-US" dirty="0" smtClean="0"/>
              <a:t>on soil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2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4838700" cy="9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08100"/>
            <a:ext cx="7543800" cy="5448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66284" y="5022334"/>
            <a:ext cx="133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Ts</a:t>
            </a:r>
            <a:r>
              <a:rPr lang="en-US" b="1" dirty="0" smtClean="0"/>
              <a:t> = soil 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308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05" y="-128963"/>
            <a:ext cx="5016095" cy="4437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0" y="112486"/>
            <a:ext cx="9398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51750" y="5353696"/>
            <a:ext cx="23749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500" y="90714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5506" y="296272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85506" y="5092699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854762" y="5576925"/>
            <a:ext cx="827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rock</a:t>
            </a:r>
          </a:p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1501" y="4223400"/>
            <a:ext cx="386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effect of orographic precipitation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9753"/>
            <a:ext cx="2343348" cy="299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252028"/>
            <a:ext cx="487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Montgomery &amp; Brandon</a:t>
            </a:r>
          </a:p>
          <a:p>
            <a:r>
              <a:rPr lang="en-US" dirty="0" smtClean="0"/>
              <a:t>EPSL 2002: negative feedback on mountain height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95500" y="5882696"/>
            <a:ext cx="278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(local relief: 10 km window)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60889" y="522531"/>
            <a:ext cx="1217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contours: </a:t>
            </a:r>
          </a:p>
          <a:p>
            <a:r>
              <a:rPr lang="en-US" dirty="0" err="1" smtClean="0"/>
              <a:t>Damkohler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oefficient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03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8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05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71" y="546184"/>
            <a:ext cx="8080829" cy="6121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2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Carbonate-silicate feedback hypothesis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planet: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on</a:t>
            </a:r>
          </a:p>
          <a:p>
            <a:r>
              <a:rPr lang="en-US" dirty="0" smtClean="0"/>
              <a:t>which atmospheric</a:t>
            </a:r>
          </a:p>
          <a:p>
            <a:r>
              <a:rPr lang="en-US" dirty="0"/>
              <a:t>v</a:t>
            </a:r>
            <a:r>
              <a:rPr lang="en-US" dirty="0" smtClean="0"/>
              <a:t>olatiles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5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3" y="553356"/>
            <a:ext cx="5798049" cy="468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6" y="5328226"/>
            <a:ext cx="8055428" cy="1529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1822" y="3114905"/>
            <a:ext cx="2590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effect of </a:t>
            </a:r>
            <a:r>
              <a:rPr lang="en-US" i="1" dirty="0" smtClean="0"/>
              <a:t>T</a:t>
            </a:r>
            <a:r>
              <a:rPr lang="en-US" dirty="0" smtClean="0"/>
              <a:t> is small;</a:t>
            </a:r>
          </a:p>
          <a:p>
            <a:r>
              <a:rPr lang="en-US" dirty="0" smtClean="0"/>
              <a:t>strong indirect hydrologic</a:t>
            </a:r>
          </a:p>
          <a:p>
            <a:r>
              <a:rPr lang="en-US" dirty="0" smtClean="0"/>
              <a:t>effect.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77857" y="1106714"/>
            <a:ext cx="1179286" cy="2008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80857" y="4038235"/>
            <a:ext cx="2576286" cy="1032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754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70137"/>
            <a:ext cx="6495034" cy="479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0"/>
            <a:ext cx="4838700" cy="927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6063" y="2993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r>
              <a:rPr lang="en-US" dirty="0" smtClean="0"/>
              <a:t> = fraction of fresh minerals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34" y="4567385"/>
            <a:ext cx="3336580" cy="1987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7233" y="3710214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Manabe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Climatic Change </a:t>
            </a:r>
          </a:p>
          <a:p>
            <a:pPr algn="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287" y="5428930"/>
            <a:ext cx="425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Maher &amp; Chamberlain Science 2014:</a:t>
            </a:r>
          </a:p>
          <a:p>
            <a:pPr algn="r"/>
            <a:r>
              <a:rPr lang="en-US" b="1" i="1" u="sng" dirty="0" smtClean="0"/>
              <a:t>Earth’s thermostat is mediated by wetting of mountain belts in response to global warming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886857" y="4273283"/>
            <a:ext cx="6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endParaRPr lang="en-US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06143" y="6504856"/>
            <a:ext cx="223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change (cm/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62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6423"/>
            <a:ext cx="7848600" cy="5068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Autofit/>
          </a:bodyPr>
          <a:lstStyle/>
          <a:p>
            <a:r>
              <a:rPr lang="en-US" sz="3000" dirty="0" smtClean="0"/>
              <a:t>Return to the Paleocene-Eocene Thermal Maximum (55 </a:t>
            </a:r>
            <a:r>
              <a:rPr lang="en-US" sz="3000" dirty="0" err="1" smtClean="0"/>
              <a:t>Mya</a:t>
            </a:r>
            <a:r>
              <a:rPr lang="en-US" sz="3000" dirty="0" smtClean="0"/>
              <a:t>): consistent with Maher &amp; Chamberlin?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6211669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&amp; </a:t>
            </a:r>
            <a:r>
              <a:rPr lang="en-US" dirty="0" err="1" smtClean="0"/>
              <a:t>Zachos</a:t>
            </a:r>
            <a:r>
              <a:rPr lang="en-US" dirty="0" smtClean="0"/>
              <a:t>,</a:t>
            </a:r>
          </a:p>
          <a:p>
            <a:r>
              <a:rPr lang="en-US" dirty="0" smtClean="0"/>
              <a:t>Nature Geoscience 2010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072" y="843643"/>
            <a:ext cx="713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PETM: geologically-rapid injection of </a:t>
            </a:r>
            <a:r>
              <a:rPr lang="en-US" dirty="0" err="1" smtClean="0"/>
              <a:t>isotopically</a:t>
            </a:r>
            <a:r>
              <a:rPr lang="en-US" dirty="0" smtClean="0"/>
              <a:t> light C </a:t>
            </a:r>
            <a:r>
              <a:rPr lang="en-US" dirty="0" smtClean="0">
                <a:sym typeface="Wingdings"/>
              </a:rPr>
              <a:t> global warming.</a:t>
            </a:r>
          </a:p>
          <a:p>
            <a:r>
              <a:rPr lang="en-US" dirty="0">
                <a:sym typeface="Wingdings"/>
              </a:rPr>
              <a:t>	 </a:t>
            </a:r>
            <a:r>
              <a:rPr lang="en-US" dirty="0" smtClean="0">
                <a:sym typeface="Wingdings"/>
              </a:rPr>
              <a:t>   how did Earth’s climate recover?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71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Predictions of M&amp;C 2014 for the PETM: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Extent of weathering should increase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(clay mineralogy reflecting deeper weathering)</a:t>
            </a:r>
          </a:p>
          <a:p>
            <a:r>
              <a:rPr lang="en-US" dirty="0" smtClean="0"/>
              <a:t>Rainfall should increase (at least in mountainous zones relevant to weathering).</a:t>
            </a:r>
          </a:p>
        </p:txBody>
      </p:sp>
    </p:spTree>
    <p:extLst>
      <p:ext uri="{BB962C8B-B14F-4D97-AF65-F5344CB8AC3E}">
        <p14:creationId xmlns:p14="http://schemas.microsoft.com/office/powerpoint/2010/main" val="2959845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550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There is a global kaolinite spike at the PETM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63"/>
            <a:ext cx="9144000" cy="10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Kaolinite = clay formed from thorough intense leaching of parent rock; associated with humid climates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323148" y="6211669"/>
            <a:ext cx="253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found on Mars</a:t>
            </a:r>
          </a:p>
          <a:p>
            <a:r>
              <a:rPr lang="en-US" dirty="0" smtClean="0"/>
              <a:t>(Carter et al. Icarus 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86" y="4046172"/>
            <a:ext cx="3583214" cy="224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0578"/>
            <a:ext cx="147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Gibson et al. </a:t>
            </a:r>
          </a:p>
          <a:p>
            <a:r>
              <a:rPr lang="en-US" dirty="0" smtClean="0"/>
              <a:t>Sedimentary </a:t>
            </a:r>
          </a:p>
          <a:p>
            <a:r>
              <a:rPr lang="en-US" dirty="0" smtClean="0"/>
              <a:t>Geology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33" y="884247"/>
            <a:ext cx="2802970" cy="532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51" y="848365"/>
            <a:ext cx="4602435" cy="3026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928" y="6293337"/>
            <a:ext cx="15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kaolinite</a:t>
            </a:r>
          </a:p>
          <a:p>
            <a:r>
              <a:rPr lang="en-US" dirty="0" smtClean="0"/>
              <a:t>red: </a:t>
            </a:r>
            <a:r>
              <a:rPr lang="en-US" dirty="0" err="1" smtClean="0"/>
              <a:t>smectite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35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004332"/>
            <a:ext cx="6661133" cy="413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44"/>
            <a:ext cx="8229600" cy="562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age</a:t>
            </a:r>
            <a:r>
              <a:rPr lang="en-US" dirty="0" smtClean="0"/>
              <a:t> of the kaolinite is uncertain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52929"/>
            <a:ext cx="24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et al. Geology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9501" y="5785312"/>
            <a:ext cx="404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Massive increase in physical erosion</a:t>
            </a:r>
          </a:p>
          <a:p>
            <a:r>
              <a:rPr lang="en-US" dirty="0" smtClean="0"/>
              <a:t>(stripping of previously-leached laterites)</a:t>
            </a:r>
          </a:p>
          <a:p>
            <a:r>
              <a:rPr lang="en-US" dirty="0" smtClean="0"/>
              <a:t>John et al. </a:t>
            </a:r>
            <a:r>
              <a:rPr lang="en-US" dirty="0" err="1" smtClean="0"/>
              <a:t>Paleoceanography</a:t>
            </a:r>
            <a:r>
              <a:rPr lang="en-US" dirty="0" smtClean="0"/>
              <a:t> 2008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0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2"/>
            <a:ext cx="9144000" cy="240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29" y="1965586"/>
            <a:ext cx="4733471" cy="470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" y="2475755"/>
            <a:ext cx="3104633" cy="405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1929" y="7257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hydrological change in mountainous regions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571" y="2050142"/>
            <a:ext cx="5037599" cy="3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462322" cy="5645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5749574"/>
            <a:ext cx="344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Gastornis</a:t>
            </a:r>
            <a:r>
              <a:rPr lang="en-US" i="1" dirty="0" smtClean="0"/>
              <a:t> </a:t>
            </a:r>
            <a:r>
              <a:rPr lang="en-US" dirty="0" smtClean="0"/>
              <a:t>in earliest Eocene forest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6215" y="6165072"/>
            <a:ext cx="406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radiation of mammals at the PETM</a:t>
            </a:r>
          </a:p>
          <a:p>
            <a:r>
              <a:rPr lang="en-US" dirty="0" smtClean="0"/>
              <a:t>(e.g., horses double in size)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080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9" y="-94343"/>
            <a:ext cx="5098142" cy="255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071" y="226786"/>
            <a:ext cx="3481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Polecat Bench, Wyoming: excellent</a:t>
            </a:r>
          </a:p>
          <a:p>
            <a:r>
              <a:rPr lang="en-US" dirty="0" smtClean="0"/>
              <a:t>floral record</a:t>
            </a:r>
          </a:p>
          <a:p>
            <a:r>
              <a:rPr lang="en-US" dirty="0" smtClean="0"/>
              <a:t>(Wing et al. Science </a:t>
            </a:r>
          </a:p>
          <a:p>
            <a:r>
              <a:rPr lang="en-US" dirty="0" smtClean="0"/>
              <a:t>2005)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floral indications </a:t>
            </a:r>
          </a:p>
          <a:p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initial drying </a:t>
            </a:r>
          </a:p>
          <a:p>
            <a:r>
              <a:rPr lang="en-US" dirty="0" smtClean="0"/>
              <a:t>followed by return</a:t>
            </a:r>
            <a:r>
              <a:rPr lang="en-US" dirty="0"/>
              <a:t>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wetter conditions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796291"/>
            <a:ext cx="3947886" cy="384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5601123"/>
            <a:ext cx="2623457" cy="930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9642" y="6479595"/>
            <a:ext cx="463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Model: </a:t>
            </a:r>
            <a:r>
              <a:rPr lang="en-US" dirty="0" err="1" smtClean="0"/>
              <a:t>Armitage</a:t>
            </a:r>
            <a:r>
              <a:rPr lang="en-US" dirty="0" smtClean="0"/>
              <a:t> et al. Nature Geoscience 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741" y="3528786"/>
            <a:ext cx="4191000" cy="1732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3741" y="3159454"/>
            <a:ext cx="420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Pyrenees: Schmitz &amp; </a:t>
            </a:r>
            <a:r>
              <a:rPr lang="en-US" dirty="0" err="1" smtClean="0"/>
              <a:t>Pujalte</a:t>
            </a:r>
            <a:r>
              <a:rPr lang="en-US" dirty="0" smtClean="0"/>
              <a:t>, Geology 2007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026" y="653142"/>
            <a:ext cx="1414731" cy="1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5"/>
            <a:ext cx="8229600" cy="453571"/>
          </a:xfrm>
        </p:spPr>
        <p:txBody>
          <a:bodyPr>
            <a:noAutofit/>
          </a:bodyPr>
          <a:lstStyle/>
          <a:p>
            <a:r>
              <a:rPr lang="en-US" sz="2700" dirty="0" smtClean="0"/>
              <a:t>Severe data-model mismatch when only temperature-dependent silicate weathering is considered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6" y="728209"/>
            <a:ext cx="607231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0" y="60706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9857" y="5790868"/>
            <a:ext cx="169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“body problem”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5621813">
            <a:off x="3739953" y="5120697"/>
            <a:ext cx="359229" cy="11611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6640" y="4813845"/>
            <a:ext cx="11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“recovery</a:t>
            </a:r>
          </a:p>
          <a:p>
            <a:r>
              <a:rPr lang="en-US" dirty="0" smtClean="0"/>
              <a:t>  problem”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2172897">
            <a:off x="4898113" y="4429702"/>
            <a:ext cx="399143" cy="9887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42643" y="1632857"/>
            <a:ext cx="18143" cy="145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5571" y="1778000"/>
            <a:ext cx="177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alternatives:</a:t>
            </a:r>
          </a:p>
          <a:p>
            <a:r>
              <a:rPr lang="en-US" sz="1200" dirty="0" smtClean="0"/>
              <a:t>organic-matter oxidation,</a:t>
            </a:r>
          </a:p>
          <a:p>
            <a:r>
              <a:rPr lang="en-US" sz="1200" dirty="0" smtClean="0"/>
              <a:t>volcanism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0095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321872"/>
            <a:ext cx="8559800" cy="82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49300"/>
          </a:xfrm>
        </p:spPr>
        <p:txBody>
          <a:bodyPr>
            <a:noAutofit/>
          </a:bodyPr>
          <a:lstStyle/>
          <a:p>
            <a:r>
              <a:rPr lang="en-US" sz="2400" dirty="0"/>
              <a:t>The carbonate-silicate feedback </a:t>
            </a:r>
            <a:r>
              <a:rPr lang="en-US" sz="2400" dirty="0" smtClean="0"/>
              <a:t>hypothesis involves both on-land weathering and seawater chemistry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19627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36252" y="196270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2" y="3317290"/>
            <a:ext cx="5626100" cy="128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1962706"/>
            <a:ext cx="195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ischarge to 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5944" y="3151158"/>
            <a:ext cx="18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issolved in ocean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44" y="3422650"/>
            <a:ext cx="4648200" cy="622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7000" y="4044950"/>
            <a:ext cx="5813778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5644" y="2914302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eafloor</a:t>
            </a:r>
          </a:p>
          <a:p>
            <a:r>
              <a:rPr lang="en-US" dirty="0" smtClean="0"/>
              <a:t>precipitates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95644" y="3891139"/>
            <a:ext cx="2952044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1240427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7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the required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Transport limitation vs. kinetic limitation</a:t>
            </a:r>
          </a:p>
          <a:p>
            <a:r>
              <a:rPr lang="en-US" dirty="0" smtClean="0"/>
              <a:t>Conceptual understanding of </a:t>
            </a:r>
            <a:r>
              <a:rPr lang="en-US" dirty="0" err="1" smtClean="0"/>
              <a:t>hillslope</a:t>
            </a:r>
            <a:r>
              <a:rPr lang="en-US" dirty="0" smtClean="0"/>
              <a:t>- and watershed-scale weathering, controls on fluxes, relative timescales</a:t>
            </a:r>
          </a:p>
        </p:txBody>
      </p:sp>
    </p:spTree>
    <p:extLst>
      <p:ext uri="{BB962C8B-B14F-4D97-AF65-F5344CB8AC3E}">
        <p14:creationId xmlns:p14="http://schemas.microsoft.com/office/powerpoint/2010/main" val="157191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Key points – a look under the hood of the carbonate-silicate feedback hypothesis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Testing </a:t>
            </a:r>
            <a:r>
              <a:rPr lang="en-US" dirty="0"/>
              <a:t>hydrologic control on silicate weathering </a:t>
            </a:r>
            <a:r>
              <a:rPr lang="en-US" dirty="0" smtClean="0"/>
              <a:t>	  	  rates as </a:t>
            </a:r>
            <a:r>
              <a:rPr lang="en-US" dirty="0"/>
              <a:t>an explanation for recovery from the </a:t>
            </a:r>
            <a:r>
              <a:rPr lang="en-US" dirty="0" smtClean="0"/>
              <a:t>PETM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Alternative</a:t>
            </a:r>
            <a:r>
              <a:rPr lang="en-US" dirty="0"/>
              <a:t>, organic-carbon explanations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248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248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7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5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054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76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Kinetically-limited watersheds vs. supply-limited watersheds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98500"/>
            <a:ext cx="7073900" cy="528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5400" y="904206"/>
            <a:ext cx="12909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Kinetically-</a:t>
            </a:r>
          </a:p>
          <a:p>
            <a:r>
              <a:rPr lang="en-US" dirty="0"/>
              <a:t>l</a:t>
            </a:r>
            <a:r>
              <a:rPr lang="en-US" dirty="0" smtClean="0"/>
              <a:t>imited, low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(steep </a:t>
            </a:r>
          </a:p>
          <a:p>
            <a:r>
              <a:rPr lang="en-US" dirty="0"/>
              <a:t>m</a:t>
            </a:r>
            <a:r>
              <a:rPr lang="en-US" dirty="0" smtClean="0"/>
              <a:t>ountains)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969" y="4030133"/>
            <a:ext cx="12519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Transport-</a:t>
            </a:r>
          </a:p>
          <a:p>
            <a:r>
              <a:rPr lang="en-US" dirty="0" smtClean="0"/>
              <a:t>limited,</a:t>
            </a:r>
          </a:p>
          <a:p>
            <a:r>
              <a:rPr lang="en-US" dirty="0" smtClean="0"/>
              <a:t>High 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(plains)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293100" y="2667000"/>
            <a:ext cx="25400" cy="119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3200" y="3987800"/>
            <a:ext cx="1338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ability to</a:t>
            </a:r>
          </a:p>
          <a:p>
            <a:r>
              <a:rPr lang="en-US" dirty="0"/>
              <a:t>r</a:t>
            </a:r>
            <a:r>
              <a:rPr lang="en-US" dirty="0" smtClean="0"/>
              <a:t>ecover</a:t>
            </a:r>
          </a:p>
          <a:p>
            <a:r>
              <a:rPr lang="en-US" dirty="0"/>
              <a:t>f</a:t>
            </a:r>
            <a:r>
              <a:rPr lang="en-US" dirty="0" smtClean="0"/>
              <a:t>rom a</a:t>
            </a:r>
          </a:p>
          <a:p>
            <a:r>
              <a:rPr lang="en-US" dirty="0" smtClean="0"/>
              <a:t>hyper-</a:t>
            </a:r>
          </a:p>
          <a:p>
            <a:r>
              <a:rPr lang="en-US" dirty="0"/>
              <a:t>t</a:t>
            </a:r>
            <a:r>
              <a:rPr lang="en-US" dirty="0" smtClean="0"/>
              <a:t>hermal</a:t>
            </a:r>
          </a:p>
          <a:p>
            <a:r>
              <a:rPr lang="en-US" dirty="0"/>
              <a:t>r</a:t>
            </a:r>
            <a:r>
              <a:rPr lang="en-US" dirty="0" smtClean="0"/>
              <a:t>esides in </a:t>
            </a:r>
          </a:p>
          <a:p>
            <a:r>
              <a:rPr lang="en-US" dirty="0" smtClean="0"/>
              <a:t>the mountains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20750" y="5784460"/>
            <a:ext cx="645583" cy="554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917" y="6339417"/>
            <a:ext cx="536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(confusingly) referred to as “supply”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3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Mountain belts also </a:t>
            </a:r>
            <a:r>
              <a:rPr lang="en-US" i="1" dirty="0" smtClean="0"/>
              <a:t>release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(via metamorphic </a:t>
            </a:r>
            <a:r>
              <a:rPr lang="en-US" dirty="0" err="1" smtClean="0"/>
              <a:t>decarbonation</a:t>
            </a:r>
            <a:r>
              <a:rPr lang="en-US" dirty="0" smtClean="0"/>
              <a:t> and by oxidation of C in uplifted shale, coal)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930900"/>
            <a:ext cx="245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Bickle</a:t>
            </a:r>
            <a:r>
              <a:rPr lang="en-US" dirty="0" smtClean="0"/>
              <a:t>, Terra Nova, 1996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283897" cy="3217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11799"/>
            <a:ext cx="394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Front Range organic-rich shale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90" y="1892300"/>
            <a:ext cx="4720310" cy="3306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6661" y="5198883"/>
            <a:ext cx="21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al., G</a:t>
            </a:r>
            <a:r>
              <a:rPr lang="en-US" baseline="30000" dirty="0" smtClean="0"/>
              <a:t>3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2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909639"/>
            <a:ext cx="3667467" cy="3255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812801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508500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, Annual Reviews</a:t>
            </a:r>
          </a:p>
          <a:p>
            <a:r>
              <a:rPr lang="en-US" dirty="0"/>
              <a:t>o</a:t>
            </a:r>
            <a:r>
              <a:rPr lang="en-US" dirty="0" smtClean="0"/>
              <a:t>f Earth and Planetary</a:t>
            </a:r>
          </a:p>
          <a:p>
            <a:r>
              <a:rPr lang="en-US" dirty="0" smtClean="0"/>
              <a:t>Sciences, 2012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479801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2291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60400" y="1092200"/>
            <a:ext cx="357022" cy="19939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ANTHROPOGENIC </a:t>
            </a:r>
          </a:p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Units: </a:t>
            </a:r>
            <a:r>
              <a:rPr lang="en-US" dirty="0" err="1" smtClean="0"/>
              <a:t>Pg</a:t>
            </a:r>
            <a:r>
              <a:rPr lang="en-US" dirty="0" smtClean="0"/>
              <a:t> 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8083"/>
            <a:ext cx="4656667" cy="24799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13867" y="5965673"/>
            <a:ext cx="1571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Goodwin et al.</a:t>
            </a:r>
          </a:p>
          <a:p>
            <a:r>
              <a:rPr lang="en-US" dirty="0" smtClean="0"/>
              <a:t>Nature </a:t>
            </a:r>
            <a:r>
              <a:rPr lang="en-US" dirty="0" err="1" smtClean="0"/>
              <a:t>Geosci</a:t>
            </a:r>
            <a:r>
              <a:rPr lang="en-US" dirty="0" smtClean="0"/>
              <a:t>. 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6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</a:t>
            </a:r>
            <a:r>
              <a:rPr lang="en-US" sz="2200" dirty="0" smtClean="0"/>
              <a:t>2015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128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72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5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9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accounts for the lab-vs.-field discrepancy in weathering rates?</a:t>
            </a:r>
            <a:br>
              <a:rPr lang="en-US" sz="2400" dirty="0" smtClean="0"/>
            </a:br>
            <a:r>
              <a:rPr lang="en-US" sz="2400" dirty="0" smtClean="0"/>
              <a:t>What is the role of flushing?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6" y="1003300"/>
            <a:ext cx="3124200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56" y="1003300"/>
            <a:ext cx="5735821" cy="560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418" y="5503333"/>
            <a:ext cx="175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2010</a:t>
            </a:r>
          </a:p>
          <a:p>
            <a:r>
              <a:rPr lang="en-US" dirty="0" smtClean="0"/>
              <a:t>(on the required </a:t>
            </a:r>
          </a:p>
          <a:p>
            <a:r>
              <a:rPr lang="en-US" dirty="0" smtClean="0"/>
              <a:t>reading list)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0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54710"/>
            <a:ext cx="7099300" cy="1297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13" y="1232972"/>
            <a:ext cx="645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Advection-reaction equation (</a:t>
            </a:r>
            <a:r>
              <a:rPr lang="en-US" dirty="0" err="1" smtClean="0"/>
              <a:t>heterogenous</a:t>
            </a:r>
            <a:r>
              <a:rPr lang="en-US" dirty="0" smtClean="0"/>
              <a:t>, irreversible reactions)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4730748"/>
            <a:ext cx="5613400" cy="1125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1" y="3251199"/>
            <a:ext cx="2120900" cy="97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52" y="3251200"/>
            <a:ext cx="2063750" cy="436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301" y="3687878"/>
            <a:ext cx="2768600" cy="4870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13" y="3364712"/>
            <a:ext cx="121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number: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801" y="1860034"/>
            <a:ext cx="1948815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3616" y="1730821"/>
            <a:ext cx="317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net dissolution rate (affected </a:t>
            </a:r>
          </a:p>
          <a:p>
            <a:r>
              <a:rPr lang="en-US" dirty="0" smtClean="0"/>
              <a:t>by availability of fresh minerals)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502" y="2253734"/>
            <a:ext cx="1320798" cy="4033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4621" y="2253734"/>
            <a:ext cx="119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flow rate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908802" y="5638800"/>
            <a:ext cx="787398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5636" y="5121870"/>
            <a:ext cx="15440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</a:t>
            </a:r>
          </a:p>
          <a:p>
            <a:r>
              <a:rPr lang="en-US" dirty="0" smtClean="0"/>
              <a:t>integrate over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(with different</a:t>
            </a:r>
          </a:p>
          <a:p>
            <a:r>
              <a:rPr lang="en-US" dirty="0" smtClean="0"/>
              <a:t>travel times)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463" y="1968382"/>
            <a:ext cx="1387929" cy="323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64392" y="1898532"/>
            <a:ext cx="210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concentration of </a:t>
            </a:r>
          </a:p>
          <a:p>
            <a:r>
              <a:rPr lang="en-US" dirty="0" smtClean="0"/>
              <a:t>    a dissolving solute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1057" y="2949214"/>
            <a:ext cx="1498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0,</a:t>
            </a:r>
          </a:p>
          <a:p>
            <a:r>
              <a:rPr lang="en-US" dirty="0" smtClean="0">
                <a:sym typeface="Wingdings"/>
              </a:rPr>
              <a:t>c(x)  0</a:t>
            </a:r>
          </a:p>
          <a:p>
            <a:endParaRPr lang="en-US" dirty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Da</a:t>
            </a:r>
            <a:r>
              <a:rPr lang="en-US" dirty="0" smtClean="0">
                <a:sym typeface="Wingdings"/>
              </a:rPr>
              <a:t>  infinity,</a:t>
            </a:r>
          </a:p>
          <a:p>
            <a:r>
              <a:rPr lang="en-US" dirty="0" smtClean="0">
                <a:sym typeface="Wingdings"/>
              </a:rPr>
              <a:t>c(x)  </a:t>
            </a:r>
            <a:r>
              <a:rPr lang="en-US" dirty="0" err="1" smtClean="0">
                <a:sym typeface="Wingdings"/>
              </a:rPr>
              <a:t>c_eq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20451" y="78037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tau is a constant</a:t>
            </a:r>
          </a:p>
          <a:p>
            <a:r>
              <a:rPr lang="en-US" dirty="0" smtClean="0"/>
              <a:t>(sic)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69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1" y="706950"/>
            <a:ext cx="7417731" cy="602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172357"/>
            <a:ext cx="523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removal of Cretaceous laterites at the PETM?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98601" y="6488668"/>
            <a:ext cx="344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et al. </a:t>
            </a:r>
            <a:r>
              <a:rPr lang="en-US" dirty="0" err="1"/>
              <a:t>Paleoceanography</a:t>
            </a:r>
            <a:r>
              <a:rPr lang="en-US" dirty="0"/>
              <a:t> 2008 </a:t>
            </a:r>
          </a:p>
        </p:txBody>
      </p:sp>
    </p:spTree>
    <p:extLst>
      <p:ext uri="{BB962C8B-B14F-4D97-AF65-F5344CB8AC3E}">
        <p14:creationId xmlns:p14="http://schemas.microsoft.com/office/powerpoint/2010/main" val="3516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7100"/>
          </a:xfrm>
        </p:spPr>
        <p:txBody>
          <a:bodyPr>
            <a:normAutofit fontScale="90000"/>
          </a:bodyPr>
          <a:lstStyle/>
          <a:p>
            <a:r>
              <a:rPr lang="en-US" sz="2500" b="1" dirty="0" smtClean="0"/>
              <a:t>Erosion </a:t>
            </a:r>
            <a:r>
              <a:rPr lang="en-US" sz="2500" b="1" dirty="0"/>
              <a:t>driven by tectonic uplift is required to provide </a:t>
            </a:r>
            <a:r>
              <a:rPr lang="en-US" sz="2500" b="1" dirty="0" err="1"/>
              <a:t>cations</a:t>
            </a:r>
            <a:r>
              <a:rPr lang="en-US" sz="2500" b="1" dirty="0"/>
              <a:t> to balance CO</a:t>
            </a:r>
            <a:r>
              <a:rPr lang="en-US" sz="2500" b="1" baseline="-25000" dirty="0"/>
              <a:t>2</a:t>
            </a:r>
            <a:r>
              <a:rPr lang="en-US" sz="2500" b="1" dirty="0"/>
              <a:t> supplied by volcanic outgassing.</a:t>
            </a:r>
            <a:br>
              <a:rPr lang="en-US" sz="2500" b="1" dirty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1589"/>
            <a:ext cx="9144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 in atmosphere-ocean system: 3 kg/m</a:t>
            </a:r>
            <a:r>
              <a:rPr lang="en-US" baseline="30000" dirty="0" smtClean="0"/>
              <a:t>2</a:t>
            </a:r>
            <a:r>
              <a:rPr lang="en-US" dirty="0" smtClean="0"/>
              <a:t> , replenished every ~300 </a:t>
            </a:r>
            <a:r>
              <a:rPr lang="en-US" dirty="0" err="1" smtClean="0"/>
              <a:t>Kyr</a:t>
            </a:r>
            <a:endParaRPr lang="en-US" baseline="30000" dirty="0" smtClean="0"/>
          </a:p>
          <a:p>
            <a:r>
              <a:rPr lang="en-US" dirty="0" err="1" smtClean="0"/>
              <a:t>Ca</a:t>
            </a:r>
            <a:r>
              <a:rPr lang="en-US" dirty="0" smtClean="0"/>
              <a:t> needed to “neutralize” C: ~10</a:t>
            </a:r>
            <a:r>
              <a:rPr lang="en-US" baseline="30000" dirty="0" smtClean="0"/>
              <a:t>2</a:t>
            </a:r>
            <a:r>
              <a:rPr lang="en-US" dirty="0" smtClean="0"/>
              <a:t> kg/m</a:t>
            </a:r>
            <a:r>
              <a:rPr lang="en-US" baseline="30000" dirty="0" smtClean="0"/>
              <a:t>2</a:t>
            </a:r>
            <a:r>
              <a:rPr lang="en-US" dirty="0" smtClean="0"/>
              <a:t>/Myr (continental area, </a:t>
            </a:r>
            <a:r>
              <a:rPr lang="en-US" dirty="0" err="1" smtClean="0"/>
              <a:t>Ca:C</a:t>
            </a:r>
            <a:r>
              <a:rPr lang="en-US" dirty="0" smtClean="0"/>
              <a:t> </a:t>
            </a:r>
            <a:r>
              <a:rPr lang="en-US" dirty="0" err="1" smtClean="0"/>
              <a:t>stochiometry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Ca</a:t>
            </a:r>
            <a:r>
              <a:rPr lang="en-US" dirty="0" smtClean="0"/>
              <a:t> content of upper continental crust: ~5 </a:t>
            </a:r>
            <a:r>
              <a:rPr lang="en-US" dirty="0" err="1" smtClean="0"/>
              <a:t>wt</a:t>
            </a:r>
            <a:r>
              <a:rPr lang="en-US" dirty="0" smtClean="0"/>
              <a:t>% </a:t>
            </a:r>
            <a:r>
              <a:rPr lang="en-US" dirty="0" smtClean="0">
                <a:sym typeface="Wingdings"/>
              </a:rPr>
              <a:t> ~10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km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of rock must have its </a:t>
            </a:r>
            <a:r>
              <a:rPr lang="en-US" dirty="0" err="1" smtClean="0">
                <a:sym typeface="Wingdings"/>
              </a:rPr>
              <a:t>Ca</a:t>
            </a:r>
            <a:r>
              <a:rPr lang="en-US" dirty="0" smtClean="0">
                <a:sym typeface="Wingdings"/>
              </a:rPr>
              <a:t> leached to balance volcanism.</a:t>
            </a:r>
            <a:endParaRPr lang="en-US" dirty="0" smtClean="0"/>
          </a:p>
          <a:p>
            <a:r>
              <a:rPr lang="en-US" dirty="0" smtClean="0"/>
              <a:t>Observed </a:t>
            </a:r>
            <a:r>
              <a:rPr lang="en-US" i="1" dirty="0" smtClean="0"/>
              <a:t>sediment</a:t>
            </a:r>
            <a:r>
              <a:rPr lang="en-US" dirty="0" smtClean="0"/>
              <a:t> (suspended/</a:t>
            </a:r>
            <a:r>
              <a:rPr lang="en-US" dirty="0" err="1" smtClean="0"/>
              <a:t>bedload</a:t>
            </a:r>
            <a:r>
              <a:rPr lang="en-US" dirty="0" smtClean="0"/>
              <a:t>) flux: 8 km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; roughly in balance with rock uplift by tectonics.</a:t>
            </a:r>
          </a:p>
          <a:p>
            <a:r>
              <a:rPr lang="en-US" dirty="0"/>
              <a:t>S</a:t>
            </a:r>
            <a:r>
              <a:rPr lang="en-US" dirty="0" smtClean="0"/>
              <a:t>oil</a:t>
            </a:r>
            <a:r>
              <a:rPr lang="en-US" dirty="0"/>
              <a:t>-profiles grow slowly and diffusively ( and are rarely &gt;&gt;100 m deep), </a:t>
            </a:r>
            <a:r>
              <a:rPr lang="en-US" dirty="0" smtClean="0"/>
              <a:t>too slow to balance Ca</a:t>
            </a:r>
            <a:r>
              <a:rPr lang="en-US" baseline="30000" dirty="0" smtClean="0"/>
              <a:t>2+</a:t>
            </a:r>
            <a:r>
              <a:rPr lang="en-US" dirty="0" smtClean="0"/>
              <a:t> demand.</a:t>
            </a:r>
          </a:p>
          <a:p>
            <a:endParaRPr lang="en-US" dirty="0"/>
          </a:p>
          <a:p>
            <a:pPr>
              <a:buFont typeface="Wingdings" charset="0"/>
              <a:buChar char="à"/>
            </a:pPr>
            <a:r>
              <a:rPr lang="en-US" u="sng" dirty="0" smtClean="0">
                <a:sym typeface="Wingdings"/>
              </a:rPr>
              <a:t>Plate tectonics needed for Earth-climate stability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(in order to supply </a:t>
            </a:r>
            <a:r>
              <a:rPr lang="en-US" dirty="0" err="1" smtClean="0">
                <a:sym typeface="Wingdings"/>
              </a:rPr>
              <a:t>cations</a:t>
            </a:r>
            <a:r>
              <a:rPr lang="en-US" dirty="0" smtClean="0">
                <a:sym typeface="Wingdings"/>
              </a:rPr>
              <a:t> to balance volcanic fluxes of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).</a:t>
            </a:r>
            <a:endParaRPr lang="en-US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8889" y="6406444"/>
            <a:ext cx="663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(However, would volcanic outgassing cease without plate tectonics?)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controls the weathering 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600200"/>
            <a:ext cx="9045222" cy="4525963"/>
          </a:xfrm>
        </p:spPr>
        <p:txBody>
          <a:bodyPr/>
          <a:lstStyle/>
          <a:p>
            <a:r>
              <a:rPr lang="en-US" b="1" dirty="0" smtClean="0"/>
              <a:t>Water supply (to flush away dissolved products)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(acidity; thermodynamics)</a:t>
            </a:r>
          </a:p>
          <a:p>
            <a:r>
              <a:rPr lang="en-US" dirty="0" smtClean="0"/>
              <a:t>Temperature (</a:t>
            </a:r>
            <a:r>
              <a:rPr lang="en-US" dirty="0" smtClean="0">
                <a:sym typeface="Wingdings"/>
              </a:rPr>
              <a:t> kinetics)</a:t>
            </a:r>
          </a:p>
          <a:p>
            <a:r>
              <a:rPr lang="en-US" dirty="0" smtClean="0">
                <a:sym typeface="Wingdings"/>
              </a:rPr>
              <a:t>Reactive surface area (uplift/tectonics/erosion)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9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5807"/>
            <a:ext cx="9144000" cy="6270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Global denudation is focused in mountain areas</a:t>
            </a:r>
            <a:br>
              <a:rPr lang="en-US" sz="3300" dirty="0" smtClean="0"/>
            </a:br>
            <a:r>
              <a:rPr lang="en-US" sz="3300" dirty="0" smtClean="0"/>
              <a:t> (tectonic uplift)</a:t>
            </a:r>
            <a:br>
              <a:rPr lang="en-US" sz="3300" dirty="0" smtClean="0"/>
            </a:br>
            <a:r>
              <a:rPr lang="en-US" sz="2800" dirty="0" smtClean="0">
                <a:sym typeface="Wingdings"/>
              </a:rPr>
              <a:t></a:t>
            </a:r>
            <a:r>
              <a:rPr lang="en-US" sz="3300" dirty="0" smtClean="0">
                <a:sym typeface="Wingdings"/>
              </a:rPr>
              <a:t> </a:t>
            </a:r>
            <a:r>
              <a:rPr lang="en-US" sz="2200" dirty="0" smtClean="0"/>
              <a:t>During periods of Earth history when there were more (less) mountains, </a:t>
            </a:r>
            <a:br>
              <a:rPr lang="en-US" sz="2200" dirty="0" smtClean="0"/>
            </a:br>
            <a:r>
              <a:rPr lang="en-US" sz="2200" dirty="0" smtClean="0"/>
              <a:t>one would expect more (less) silicate weathering for a given temperature.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Mountains (the result of plate collisions) cool the planet.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346700" y="5378180"/>
            <a:ext cx="26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Larsen et al. Geology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598" y="2130778"/>
            <a:ext cx="3911402" cy="429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0" y="2552700"/>
            <a:ext cx="3701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denudation is less weighted</a:t>
            </a:r>
          </a:p>
          <a:p>
            <a:r>
              <a:rPr lang="en-US" dirty="0" smtClean="0"/>
              <a:t>to high elevations than total</a:t>
            </a:r>
          </a:p>
          <a:p>
            <a:r>
              <a:rPr lang="en-US" dirty="0"/>
              <a:t>d</a:t>
            </a:r>
            <a:r>
              <a:rPr lang="en-US" dirty="0" smtClean="0"/>
              <a:t>enudation, because </a:t>
            </a:r>
            <a:r>
              <a:rPr lang="en-US" dirty="0" err="1" smtClean="0"/>
              <a:t>steepland</a:t>
            </a:r>
            <a:endParaRPr lang="en-US" dirty="0" smtClean="0"/>
          </a:p>
          <a:p>
            <a:r>
              <a:rPr lang="en-US" dirty="0" smtClean="0"/>
              <a:t>weathering is less efficient (</a:t>
            </a:r>
            <a:r>
              <a:rPr lang="en-US" dirty="0" err="1" smtClean="0"/>
              <a:t>cations</a:t>
            </a:r>
            <a:endParaRPr lang="en-US" dirty="0" smtClean="0"/>
          </a:p>
          <a:p>
            <a:r>
              <a:rPr lang="en-US" dirty="0" smtClean="0"/>
              <a:t>leached per kg rock eroded).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7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15676</TotalTime>
  <Words>2506</Words>
  <Application>Microsoft Macintosh PowerPoint</Application>
  <PresentationFormat>On-screen Show (4:3)</PresentationFormat>
  <Paragraphs>407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GEOS 22060/ GEOS 32060 / ASTR 45900 </vt:lpstr>
      <vt:lpstr>Today</vt:lpstr>
      <vt:lpstr>Long-term climate evolution</vt:lpstr>
      <vt:lpstr>Carbonate-silicate feedback hypothesis</vt:lpstr>
      <vt:lpstr>The carbonate-silicate feedback hypothesis involves both on-land weathering and seawater chemistry</vt:lpstr>
      <vt:lpstr>Short-term vs. long term carbon cycle</vt:lpstr>
      <vt:lpstr>Erosion driven by tectonic uplift is required to provide cations to balance CO2 supplied by volcanic outgassing. </vt:lpstr>
      <vt:lpstr>What controls the weathering rate?</vt:lpstr>
      <vt:lpstr>Global denudation is focused in mountain areas  (tectonic uplift)  During periods of Earth history when there were more (less) mountains,  one would expect more (less) silicate weathering for a given temperature.   Mountains (the result of plate collisions) cool the planet.</vt:lpstr>
      <vt:lpstr>The key role of mountain belts in the C cycle on Earth: 80% of global weathering product travelling as dissolved load occurs within a narrow range (0.01 – 0.5 mm/yr) of erosion rates.</vt:lpstr>
      <vt:lpstr>PowerPoint Presentation</vt:lpstr>
      <vt:lpstr>Tests for the carbonate-silicate weathering feedback hypothesis:</vt:lpstr>
      <vt:lpstr>CO2 versus time for the last 0.5 Gyr</vt:lpstr>
      <vt:lpstr>Q: When CO2 goes up, does temperature go up?</vt:lpstr>
      <vt:lpstr>River input</vt:lpstr>
      <vt:lpstr>How river input (discharge x concentration) is measured</vt:lpstr>
      <vt:lpstr>PowerPoint Presentation</vt:lpstr>
      <vt:lpstr>Oliva et al. 2003</vt:lpstr>
      <vt:lpstr>PowerPoint Presentation</vt:lpstr>
      <vt:lpstr>Testing the carbonate-silicate feedback hypothesis using seasonal and interannual temperature variability</vt:lpstr>
      <vt:lpstr>Testing the prediction of an increase in weathering rates due to temperature gradient from pole to equator</vt:lpstr>
      <vt:lpstr>No evidence for T or runoff control on physical erosion from 10Be data  </vt:lpstr>
      <vt:lpstr>Testing the carbonate-silicate weathering feedback using present-day temperature gradients: Rivers and streams in Antarctica</vt:lpstr>
      <vt:lpstr>Testing the silicate-weathering feedback hypothesis with hyperthermals</vt:lpstr>
      <vt:lpstr>Paleocene-Eocene Thermal Maximum A hyperthermal 55 Mya</vt:lpstr>
      <vt:lpstr>Sustained temperature rise: expect – increased weathering; intensified hydrologic cycle; CO2 drawdown on ~100 Kyr timescale </vt:lpstr>
      <vt:lpstr>Osmium-isotope systematics</vt:lpstr>
      <vt:lpstr>PowerPoint Presentation</vt:lpstr>
      <vt:lpstr>Toarcian Oceanic Anoxic Event</vt:lpstr>
      <vt:lpstr>Refining the carbonate-silicate weathering feedback  hypothesis: shift from direct T to indirect hydrologic control   Maher &amp; Chamberlin Science 2014 </vt:lpstr>
      <vt:lpstr>PowerPoint Presentation</vt:lpstr>
      <vt:lpstr>PowerPoint Presentation</vt:lpstr>
      <vt:lpstr>Main controls on solute flux:  age of soil and travel-time of fluid </vt:lpstr>
      <vt:lpstr>Symbols: output from a reaction-transport model Curves: analytic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Return to the Paleocene-Eocene Thermal Maximum (55 Mya): consistent with Maher &amp; Chamberlin?</vt:lpstr>
      <vt:lpstr>Predictions of M&amp;C 2014 for the PETM:</vt:lpstr>
      <vt:lpstr>There is a global kaolinite spike at the PETM</vt:lpstr>
      <vt:lpstr>The age of the kaolinite is uncertain</vt:lpstr>
      <vt:lpstr>PowerPoint Presentation</vt:lpstr>
      <vt:lpstr>PowerPoint Presentation</vt:lpstr>
      <vt:lpstr>PowerPoint Presentation</vt:lpstr>
      <vt:lpstr>Severe data-model mismatch when only temperature-dependent silicate weathering is considered</vt:lpstr>
      <vt:lpstr>Is the carbonate-silicate weathering feedback enough to explain the data?</vt:lpstr>
      <vt:lpstr>DeConto et al., Nature 2012: polar permafrost as a carbon capacitor </vt:lpstr>
      <vt:lpstr>Key points from the required reading</vt:lpstr>
      <vt:lpstr>Key points – a look under the hood of the carbonate-silicate feedback hypothesis</vt:lpstr>
      <vt:lpstr>Backup/additional slides</vt:lpstr>
      <vt:lpstr>PowerPoint Presentation</vt:lpstr>
      <vt:lpstr>PowerPoint Presentation</vt:lpstr>
      <vt:lpstr>PowerPoint Presentation</vt:lpstr>
      <vt:lpstr>Kinetically-limited watersheds vs. supply-limited watersheds</vt:lpstr>
      <vt:lpstr>Mountain belts also release CO2 (via metamorphic decarbonation and by oxidation of C in uplifted shale, coal)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A new proxy for weathering: 7Li</vt:lpstr>
      <vt:lpstr>PowerPoint Presentation</vt:lpstr>
      <vt:lpstr>What accounts for the lab-vs.-field discrepancy in weathering rates? What is the role of flushing?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445</cp:revision>
  <dcterms:created xsi:type="dcterms:W3CDTF">2016-01-07T03:39:51Z</dcterms:created>
  <dcterms:modified xsi:type="dcterms:W3CDTF">2018-05-08T06:21:56Z</dcterms:modified>
</cp:coreProperties>
</file>