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9" r:id="rId2"/>
    <p:sldId id="394" r:id="rId3"/>
    <p:sldId id="621" r:id="rId4"/>
    <p:sldId id="622" r:id="rId5"/>
    <p:sldId id="623" r:id="rId6"/>
    <p:sldId id="624" r:id="rId7"/>
    <p:sldId id="625" r:id="rId8"/>
    <p:sldId id="627" r:id="rId9"/>
    <p:sldId id="628" r:id="rId10"/>
    <p:sldId id="629" r:id="rId11"/>
    <p:sldId id="631" r:id="rId12"/>
    <p:sldId id="635" r:id="rId13"/>
    <p:sldId id="636" r:id="rId14"/>
    <p:sldId id="637" r:id="rId15"/>
    <p:sldId id="638" r:id="rId16"/>
    <p:sldId id="639" r:id="rId17"/>
    <p:sldId id="640" r:id="rId18"/>
    <p:sldId id="641" r:id="rId19"/>
    <p:sldId id="643" r:id="rId20"/>
    <p:sldId id="644" r:id="rId21"/>
    <p:sldId id="645" r:id="rId22"/>
    <p:sldId id="646" r:id="rId23"/>
    <p:sldId id="647" r:id="rId24"/>
    <p:sldId id="648" r:id="rId25"/>
    <p:sldId id="649" r:id="rId26"/>
    <p:sldId id="650" r:id="rId27"/>
    <p:sldId id="651" r:id="rId28"/>
    <p:sldId id="652" r:id="rId29"/>
    <p:sldId id="653" r:id="rId30"/>
    <p:sldId id="657" r:id="rId31"/>
    <p:sldId id="670" r:id="rId32"/>
    <p:sldId id="672" r:id="rId33"/>
    <p:sldId id="673" r:id="rId34"/>
    <p:sldId id="674" r:id="rId35"/>
    <p:sldId id="675" r:id="rId36"/>
    <p:sldId id="676" r:id="rId37"/>
    <p:sldId id="677" r:id="rId38"/>
    <p:sldId id="678" r:id="rId39"/>
    <p:sldId id="679" r:id="rId40"/>
    <p:sldId id="680" r:id="rId41"/>
    <p:sldId id="681" r:id="rId42"/>
    <p:sldId id="684" r:id="rId43"/>
    <p:sldId id="685" r:id="rId44"/>
    <p:sldId id="686" r:id="rId45"/>
    <p:sldId id="687" r:id="rId46"/>
    <p:sldId id="689" r:id="rId47"/>
    <p:sldId id="690" r:id="rId48"/>
    <p:sldId id="691" r:id="rId49"/>
    <p:sldId id="692" r:id="rId50"/>
    <p:sldId id="693" r:id="rId51"/>
    <p:sldId id="699" r:id="rId52"/>
    <p:sldId id="703" r:id="rId53"/>
    <p:sldId id="708" r:id="rId54"/>
    <p:sldId id="526" r:id="rId55"/>
    <p:sldId id="662" r:id="rId56"/>
    <p:sldId id="709" r:id="rId57"/>
    <p:sldId id="710" r:id="rId58"/>
    <p:sldId id="711" r:id="rId59"/>
    <p:sldId id="712" r:id="rId60"/>
    <p:sldId id="713" r:id="rId61"/>
    <p:sldId id="714" r:id="rId62"/>
    <p:sldId id="715" r:id="rId63"/>
    <p:sldId id="716" r:id="rId64"/>
    <p:sldId id="717" r:id="rId65"/>
    <p:sldId id="718" r:id="rId66"/>
    <p:sldId id="719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960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43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12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Tuesday </a:t>
            </a:r>
            <a:r>
              <a:rPr lang="en-US" dirty="0" smtClean="0">
                <a:sym typeface="Wingdings"/>
              </a:rPr>
              <a:t>8 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5694"/>
            <a:ext cx="9144000" cy="6985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 smtClean="0"/>
              <a:t>The key role of mountain belts in the C cycle on Earth: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80</a:t>
            </a:r>
            <a:r>
              <a:rPr lang="en-US" sz="2600" dirty="0" smtClean="0"/>
              <a:t>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61048" y="530078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84" y="1416860"/>
            <a:ext cx="7655033" cy="3999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9900" y="384132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31452" y="2520624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26068" y="2392213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452" y="5416224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306974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fluxes</a:t>
            </a:r>
          </a:p>
          <a:p>
            <a:r>
              <a:rPr lang="en-US" dirty="0" smtClean="0"/>
              <a:t>are a proxy</a:t>
            </a:r>
          </a:p>
          <a:p>
            <a:r>
              <a:rPr lang="en-US" dirty="0" smtClean="0"/>
              <a:t>for overall </a:t>
            </a:r>
          </a:p>
          <a:p>
            <a:r>
              <a:rPr lang="en-US" dirty="0" smtClean="0"/>
              <a:t>chemical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fluxes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4063" y="4865891"/>
            <a:ext cx="6258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2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311556" y="23647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90970" y="0"/>
            <a:ext cx="75093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Predictions for pCO2 and temperature based on the Walker et al. 1981 hypothesis: </a:t>
            </a:r>
            <a:endParaRPr lang="en-US" sz="17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11556" y="245114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59156" y="381004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97" y="23647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2412" y="185521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27756" y="188412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219856" y="166239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156136" y="381004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34396" y="400741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82412" y="400741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59156" y="51587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93036" y="315428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92098" y="231041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380559" y="56218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Increasing 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Plate 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426486" y="84741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633374" y="958444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2704233" y="310875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008453" y="245046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366255" y="232393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279444" y="4727224"/>
            <a:ext cx="1315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</a:t>
            </a:r>
          </a:p>
          <a:p>
            <a:r>
              <a:rPr lang="en-US" dirty="0" smtClean="0"/>
              <a:t>productivity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6205" y="1622268"/>
            <a:ext cx="307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Endgame for Earth’s biosphere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1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Seek present-day </a:t>
            </a:r>
            <a:r>
              <a:rPr lang="en-US" dirty="0" smtClean="0"/>
              <a:t>gradients in weathering (river input to ocean) </a:t>
            </a:r>
            <a:r>
              <a:rPr lang="en-US" dirty="0" smtClean="0"/>
              <a:t>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</a:t>
            </a:r>
            <a:r>
              <a:rPr lang="en-US" dirty="0" smtClean="0"/>
              <a:t>events (</a:t>
            </a:r>
            <a:r>
              <a:rPr lang="en-US" dirty="0" err="1" smtClean="0"/>
              <a:t>hyperthermals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3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8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7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31000" y="4233333"/>
            <a:ext cx="1072444" cy="790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41889" y="3471333"/>
            <a:ext cx="1947333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08777" y="3513666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flushing-out </a:t>
            </a:r>
          </a:p>
          <a:p>
            <a:r>
              <a:rPr lang="en-US" dirty="0" smtClean="0"/>
              <a:t>of saturated</a:t>
            </a:r>
          </a:p>
          <a:p>
            <a:r>
              <a:rPr lang="en-US" dirty="0" smtClean="0"/>
              <a:t>water parcels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96283" y="4639733"/>
            <a:ext cx="90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1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368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5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5324"/>
            <a:ext cx="8686800" cy="4765676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of </a:t>
            </a:r>
            <a:r>
              <a:rPr lang="en-US" dirty="0" smtClean="0"/>
              <a:t>Yang et al. 2013</a:t>
            </a:r>
          </a:p>
          <a:p>
            <a:r>
              <a:rPr lang="en-US" dirty="0" smtClean="0"/>
              <a:t>Mass balance and water balance for a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Earth</a:t>
            </a:r>
            <a:r>
              <a:rPr lang="en-US" dirty="0" smtClean="0"/>
              <a:t>-climate stabilization: looking under the hood of the carbonate-silicate feedback</a:t>
            </a:r>
          </a:p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7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Testing the carbonate-silicate feedback hypothesis using seasonal </a:t>
            </a:r>
            <a:r>
              <a:rPr lang="en-US" sz="2500" dirty="0" smtClean="0"/>
              <a:t>and </a:t>
            </a:r>
            <a:r>
              <a:rPr lang="en-US" sz="2500" dirty="0" err="1" smtClean="0"/>
              <a:t>interannual</a:t>
            </a:r>
            <a:r>
              <a:rPr lang="en-US" sz="2500" dirty="0" smtClean="0"/>
              <a:t> </a:t>
            </a:r>
            <a:r>
              <a:rPr lang="en-US" sz="2500" dirty="0" smtClean="0"/>
              <a:t>temperature variability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342589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528"/>
            <a:ext cx="8686800" cy="58896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Testing the prediction </a:t>
            </a:r>
            <a:r>
              <a:rPr lang="en-US" sz="2800" dirty="0" smtClean="0"/>
              <a:t>of an increase in </a:t>
            </a:r>
            <a:r>
              <a:rPr lang="en-US" sz="2800" dirty="0" smtClean="0"/>
              <a:t>weathering rates due to temperature gradient from pole to equator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7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044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44" y="20638"/>
            <a:ext cx="8229600" cy="69056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0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50" y="3443110"/>
            <a:ext cx="3371350" cy="2989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0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8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634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6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climate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86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0178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the carbonate-silicate weathering feedback  hypothesis: shift from direct T to indirect hydrologic </a:t>
            </a:r>
            <a:r>
              <a:rPr lang="en-US" sz="3500" dirty="0" smtClean="0"/>
              <a:t>control</a:t>
            </a:r>
            <a:br>
              <a:rPr lang="en-US" sz="3500" dirty="0" smtClean="0"/>
            </a:b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Maher &amp; Chamberlin Science 2014</a:t>
            </a:r>
            <a:r>
              <a:rPr lang="en-US" sz="3500" dirty="0" smtClean="0"/>
              <a:t/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62311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53008"/>
            <a:ext cx="5611352" cy="5382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999" y="184835"/>
            <a:ext cx="8690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next part of today’s lecture follows Maher &amp; Chamberlain, “Hydrologic </a:t>
            </a:r>
            <a:r>
              <a:rPr lang="en-US" dirty="0"/>
              <a:t>Regulation of Chemical Weathering and the Geologic Carbon </a:t>
            </a:r>
            <a:r>
              <a:rPr lang="en-US" dirty="0" smtClean="0"/>
              <a:t>Cycle,” </a:t>
            </a:r>
            <a:r>
              <a:rPr lang="en-US" i="1" dirty="0" smtClean="0"/>
              <a:t>Science</a:t>
            </a:r>
            <a:r>
              <a:rPr lang="en-US" dirty="0" smtClean="0"/>
              <a:t>, 2014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6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939800"/>
            <a:ext cx="29337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31" y="1028700"/>
            <a:ext cx="2412999" cy="111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52400"/>
            <a:ext cx="404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Damkohler</a:t>
            </a:r>
            <a:r>
              <a:rPr lang="en-US" dirty="0" smtClean="0"/>
              <a:t> Coefficient”</a:t>
            </a:r>
          </a:p>
          <a:p>
            <a:r>
              <a:rPr lang="en-US" dirty="0" smtClean="0"/>
              <a:t>(used only by Maher &amp; Chamberlin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152400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number</a:t>
            </a:r>
          </a:p>
          <a:p>
            <a:r>
              <a:rPr lang="en-US" dirty="0" smtClean="0"/>
              <a:t>(widely used)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1549400"/>
            <a:ext cx="16129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180068"/>
            <a:ext cx="14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 by </a:t>
            </a:r>
            <a:r>
              <a:rPr lang="en-US" i="1" dirty="0" smtClean="0"/>
              <a:t>q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246" y="3221566"/>
            <a:ext cx="5575300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0499" y="5461000"/>
            <a:ext cx="6060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over an exponential distribution of travel times not</a:t>
            </a:r>
          </a:p>
          <a:p>
            <a:r>
              <a:rPr lang="en-US" dirty="0" smtClean="0"/>
              <a:t>shown (see Maher &amp; Chamberlin 2014, supplementary</a:t>
            </a:r>
          </a:p>
          <a:p>
            <a:r>
              <a:rPr lang="en-US" dirty="0" smtClean="0"/>
              <a:t>equations S6-S8)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79731" y="2242445"/>
            <a:ext cx="519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“length x porosity / chemical-equilibration timescale”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16667" y="4699000"/>
            <a:ext cx="3174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</a:t>
            </a:r>
            <a:r>
              <a:rPr lang="en-US" dirty="0" smtClean="0">
                <a:sym typeface="Wingdings"/>
              </a:rPr>
              <a:t> C_0 as q (runoff)  infinity</a:t>
            </a:r>
          </a:p>
          <a:p>
            <a:r>
              <a:rPr lang="en-US" dirty="0" smtClean="0">
                <a:sym typeface="Wingdings"/>
              </a:rPr>
              <a:t>C </a:t>
            </a:r>
            <a:r>
              <a:rPr lang="en-US" dirty="0" err="1" smtClean="0">
                <a:sym typeface="Wingdings"/>
              </a:rPr>
              <a:t>C_eq</a:t>
            </a:r>
            <a:r>
              <a:rPr lang="en-US" dirty="0" smtClean="0">
                <a:sym typeface="Wingdings"/>
              </a:rPr>
              <a:t> as q (runoff)  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364" y="2287221"/>
            <a:ext cx="332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“fluid flow timescale /</a:t>
            </a:r>
          </a:p>
          <a:p>
            <a:r>
              <a:rPr lang="en-US" dirty="0" smtClean="0"/>
              <a:t>chemical-equilibration timescale”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03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controls on solute flux: </a:t>
            </a:r>
            <a:br>
              <a:rPr lang="en-US" dirty="0" smtClean="0"/>
            </a:br>
            <a:r>
              <a:rPr lang="en-US" dirty="0" smtClean="0"/>
              <a:t>age of soil and travel-time of fluid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" y="1378627"/>
            <a:ext cx="7937500" cy="4999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9761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soil, more reactive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9328" y="6405555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soil, less reactive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2794000"/>
            <a:ext cx="181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marine terrace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chronosequence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3184" y="5455010"/>
            <a:ext cx="1824388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Kate Maher</a:t>
            </a:r>
          </a:p>
          <a:p>
            <a:r>
              <a:rPr lang="en-US" dirty="0" smtClean="0"/>
              <a:t>(lead author of </a:t>
            </a:r>
          </a:p>
          <a:p>
            <a:r>
              <a:rPr lang="en-US" dirty="0" smtClean="0"/>
              <a:t>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0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433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Symbols: output from a reaction-transport model</a:t>
            </a:r>
            <a:br>
              <a:rPr lang="en-US" sz="1800" dirty="0" smtClean="0"/>
            </a:br>
            <a:r>
              <a:rPr lang="en-US" sz="1800" dirty="0" smtClean="0"/>
              <a:t>Curves: analytic fit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552754"/>
            <a:ext cx="7378700" cy="6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52"/>
            <a:ext cx="6261100" cy="5935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286" y="-145093"/>
            <a:ext cx="4761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sz="2800" b="1" dirty="0"/>
              <a:t>P</a:t>
            </a:r>
            <a:r>
              <a:rPr lang="en-US" dirty="0" smtClean="0"/>
              <a:t>roduction rate approximately balances</a:t>
            </a:r>
          </a:p>
          <a:p>
            <a:r>
              <a:rPr lang="en-US" sz="2800" b="1" dirty="0" smtClean="0"/>
              <a:t>E</a:t>
            </a:r>
            <a:r>
              <a:rPr lang="en-US" dirty="0" smtClean="0"/>
              <a:t>rosion rate (and, less precisely, rock uplift rate)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7857" y="5651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soil thicknesses </a:t>
            </a:r>
          </a:p>
          <a:p>
            <a:r>
              <a:rPr lang="en-US" dirty="0" smtClean="0"/>
              <a:t>are usually &lt;~O(1) 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1086" y="2988775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= chemical denudation,</a:t>
            </a:r>
          </a:p>
          <a:p>
            <a:r>
              <a:rPr lang="en-US" dirty="0" smtClean="0"/>
              <a:t>weathering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8387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8100"/>
            <a:ext cx="7543800" cy="5448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6284" y="5022334"/>
            <a:ext cx="133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Ts</a:t>
            </a:r>
            <a:r>
              <a:rPr lang="en-US" b="1" dirty="0" smtClean="0"/>
              <a:t> = soil 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308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5" y="-128963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1" y="4223400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effect of orographic precipitation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753"/>
            <a:ext cx="2343348" cy="299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2028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Montgomery &amp; Brandon</a:t>
            </a:r>
          </a:p>
          <a:p>
            <a:r>
              <a:rPr lang="en-US" dirty="0" smtClean="0"/>
              <a:t>EPSL 2002: negative feedback on mountain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95500" y="5882696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(local relief: 10 km window)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0889" y="522531"/>
            <a:ext cx="1217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contours: </a:t>
            </a:r>
          </a:p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oefficient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03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05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2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Carbonate-silicate feedback hypothesis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5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75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62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71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M&amp;C 2014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2959845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35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08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009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ischarge to 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issolved in ocean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eafloor</a:t>
            </a:r>
          </a:p>
          <a:p>
            <a:r>
              <a:rPr lang="en-US" dirty="0" smtClean="0"/>
              <a:t>precipitates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1240427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7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the 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Transport limitation vs. kinetic limitation</a:t>
            </a:r>
          </a:p>
          <a:p>
            <a:r>
              <a:rPr lang="en-US" dirty="0" smtClean="0"/>
              <a:t>Conceptual understanding of </a:t>
            </a:r>
            <a:r>
              <a:rPr lang="en-US" dirty="0" err="1" smtClean="0"/>
              <a:t>hillslope</a:t>
            </a:r>
            <a:r>
              <a:rPr lang="en-US" dirty="0" smtClean="0"/>
              <a:t>- and watershed-scale weathering, controls on fluxes, relative timescales</a:t>
            </a:r>
          </a:p>
        </p:txBody>
      </p:sp>
    </p:spTree>
    <p:extLst>
      <p:ext uri="{BB962C8B-B14F-4D97-AF65-F5344CB8AC3E}">
        <p14:creationId xmlns:p14="http://schemas.microsoft.com/office/powerpoint/2010/main" val="157191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</a:t>
            </a:r>
            <a:r>
              <a:rPr lang="en-US" dirty="0" smtClean="0"/>
              <a:t>	  	  rates as </a:t>
            </a:r>
            <a:r>
              <a:rPr lang="en-US" dirty="0"/>
              <a:t>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48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248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5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Goodwin et al.</a:t>
            </a:r>
          </a:p>
          <a:p>
            <a:r>
              <a:rPr lang="en-US" dirty="0" smtClean="0"/>
              <a:t>Nature </a:t>
            </a:r>
            <a:r>
              <a:rPr lang="en-US" dirty="0" err="1" smtClean="0"/>
              <a:t>Geosci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</a:t>
            </a:r>
            <a:r>
              <a:rPr lang="en-US" sz="2200" dirty="0" smtClean="0"/>
              <a:t>2015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128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72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5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9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54710"/>
            <a:ext cx="7099300" cy="1297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13" y="1232972"/>
            <a:ext cx="645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Advection-reaction equation (</a:t>
            </a:r>
            <a:r>
              <a:rPr lang="en-US" dirty="0" err="1" smtClean="0"/>
              <a:t>heterogenous</a:t>
            </a:r>
            <a:r>
              <a:rPr lang="en-US" dirty="0" smtClean="0"/>
              <a:t>, irreversible reactions)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4730748"/>
            <a:ext cx="5613400" cy="112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1" y="3251199"/>
            <a:ext cx="21209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2" y="3251200"/>
            <a:ext cx="2063750" cy="436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1" y="3687878"/>
            <a:ext cx="2768600" cy="4870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13" y="3364712"/>
            <a:ext cx="121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number: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801" y="1860034"/>
            <a:ext cx="1948815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3616" y="1730821"/>
            <a:ext cx="31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net dissolution rate (affected </a:t>
            </a:r>
          </a:p>
          <a:p>
            <a:r>
              <a:rPr lang="en-US" dirty="0" smtClean="0"/>
              <a:t>by availability of fresh minerals)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502" y="2253734"/>
            <a:ext cx="1320798" cy="4033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4621" y="2253734"/>
            <a:ext cx="119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flow rate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908802" y="5638800"/>
            <a:ext cx="787398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5636" y="5121870"/>
            <a:ext cx="1544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</a:t>
            </a:r>
          </a:p>
          <a:p>
            <a:r>
              <a:rPr lang="en-US" dirty="0" smtClean="0"/>
              <a:t>integrate over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(with different</a:t>
            </a:r>
          </a:p>
          <a:p>
            <a:r>
              <a:rPr lang="en-US" dirty="0" smtClean="0"/>
              <a:t>travel times)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63" y="1968382"/>
            <a:ext cx="1387929" cy="323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4392" y="1898532"/>
            <a:ext cx="210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concentration of </a:t>
            </a:r>
          </a:p>
          <a:p>
            <a:r>
              <a:rPr lang="en-US" dirty="0" smtClean="0"/>
              <a:t>    a dissolving solute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1057" y="2949214"/>
            <a:ext cx="1498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0,</a:t>
            </a:r>
          </a:p>
          <a:p>
            <a:r>
              <a:rPr lang="en-US" dirty="0" smtClean="0">
                <a:sym typeface="Wingdings"/>
              </a:rPr>
              <a:t>c(x)  0</a:t>
            </a:r>
          </a:p>
          <a:p>
            <a:endParaRPr lang="en-US" dirty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Da</a:t>
            </a:r>
            <a:r>
              <a:rPr lang="en-US" dirty="0" smtClean="0">
                <a:sym typeface="Wingdings"/>
              </a:rPr>
              <a:t>  infinity,</a:t>
            </a:r>
          </a:p>
          <a:p>
            <a:r>
              <a:rPr lang="en-US" dirty="0" smtClean="0">
                <a:sym typeface="Wingdings"/>
              </a:rPr>
              <a:t>c(x)  </a:t>
            </a:r>
            <a:r>
              <a:rPr lang="en-US" dirty="0" err="1" smtClean="0">
                <a:sym typeface="Wingdings"/>
              </a:rPr>
              <a:t>c_eq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0451" y="78037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tau is a constant</a:t>
            </a:r>
          </a:p>
          <a:p>
            <a:r>
              <a:rPr lang="en-US" dirty="0" smtClean="0"/>
              <a:t>(sic)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9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3516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1589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</a:t>
            </a:r>
            <a:r>
              <a:rPr lang="en-US" dirty="0" smtClean="0"/>
              <a:t>150 </a:t>
            </a:r>
            <a:r>
              <a:rPr lang="en-US" dirty="0" smtClean="0"/>
              <a:t>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</a:t>
            </a:r>
            <a:r>
              <a:rPr lang="en-US" dirty="0" smtClean="0"/>
              <a:t>~2000 </a:t>
            </a:r>
            <a:r>
              <a:rPr lang="en-US" dirty="0" smtClean="0"/>
              <a:t>kg/m</a:t>
            </a:r>
            <a:r>
              <a:rPr lang="en-US" baseline="30000" dirty="0" smtClean="0"/>
              <a:t>2</a:t>
            </a:r>
            <a:r>
              <a:rPr lang="en-US" dirty="0" smtClean="0"/>
              <a:t>/Myr </a:t>
            </a: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dirty="0" smtClean="0"/>
              <a:t>(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~</a:t>
            </a:r>
            <a:r>
              <a:rPr lang="en-US" dirty="0">
                <a:sym typeface="Wingdings"/>
              </a:rPr>
              <a:t>7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b="1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9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in mountain areas</a:t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mountains, </a:t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Mountains (the result of plate collisions) 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98" y="2130778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 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16155</TotalTime>
  <Words>2393</Words>
  <Application>Microsoft Macintosh PowerPoint</Application>
  <PresentationFormat>On-screen Show (4:3)</PresentationFormat>
  <Paragraphs>404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GEOS 22060/ GEOS 32060 / ASTR 45900 </vt:lpstr>
      <vt:lpstr>Today</vt:lpstr>
      <vt:lpstr>Long-term climate evolution</vt:lpstr>
      <vt:lpstr>Carbonate-silicate feedback hypothesis</vt:lpstr>
      <vt:lpstr>The carbonate-silicate feedback hypothesis involves both on-land weathering and seawater chemistry</vt:lpstr>
      <vt:lpstr>Short-term vs. long term carbon cycle</vt:lpstr>
      <vt:lpstr>Erosion driven by tectonic uplift is required to provide cations to balance CO2 supplied by volcanic outgassing. 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The key role of mountain belts in the C cycle on Earth: 80% of global weathering product travelling as dissolved load occurs within a narrow range (0.01 – 0.5 mm/yr) of erosion rates.</vt:lpstr>
      <vt:lpstr>PowerPoint Presentation</vt:lpstr>
      <vt:lpstr>Tests for the carbonate-silicate weathering feedback hypothesis:</vt:lpstr>
      <vt:lpstr>CO2 versus time for the last 0.5 Gyr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PowerPoint Presentation</vt:lpstr>
      <vt:lpstr>Testing the carbonate-silicate feedback hypothesis using seasonal and interannual temperature variability</vt:lpstr>
      <vt:lpstr>Testing the prediction of an increase in weathering rates due to temperature gradient from pole to equator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PowerPoint Presentation</vt:lpstr>
      <vt:lpstr>Toarcian Oceanic Anoxic Event</vt:lpstr>
      <vt:lpstr>Refining the carbonate-silicate weathering feedback  hypothesis: shift from direct T to indirect hydrologic control   Maher &amp; Chamberlin Science 2014 </vt:lpstr>
      <vt:lpstr>PowerPoint Presentation</vt:lpstr>
      <vt:lpstr>PowerPoint Presentation</vt:lpstr>
      <vt:lpstr>Main controls on solute flux:  age of soil and travel-time of fluid </vt:lpstr>
      <vt:lpstr>Symbols: output from a reaction-transport model Curves: analytic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Return to the Paleocene-Eocene Thermal Maximum (55 Mya): consistent with Maher &amp; Chamberlin?</vt:lpstr>
      <vt:lpstr>Predictions of M&amp;C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DeConto et al., Nature 2012: polar permafrost as a carbon capacitor </vt:lpstr>
      <vt:lpstr>Key points from the required reading</vt:lpstr>
      <vt:lpstr>Key points – a look under the hood of the carbonate-silicate feedback hypothesis</vt:lpstr>
      <vt:lpstr>Backup/additional slides</vt:lpstr>
      <vt:lpstr>PowerPoint Presentation</vt:lpstr>
      <vt:lpstr>PowerPoint Presentation</vt:lpstr>
      <vt:lpstr>PowerPoint Presentation</vt:lpstr>
      <vt:lpstr>Kinetically-limited watersheds vs. supply-limited watersheds</vt:lpstr>
      <vt:lpstr>Mountain belts also release CO2 (via metamorphic decarbonation and by oxidation of C in uplifted shale, coal)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A new proxy for weathering: 7Li</vt:lpstr>
      <vt:lpstr>PowerPoint Presentation</vt:lpstr>
      <vt:lpstr>What accounts for the lab-vs.-field discrepancy in weathering rates? What is the role of flushing?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449</cp:revision>
  <dcterms:created xsi:type="dcterms:W3CDTF">2016-01-07T03:39:51Z</dcterms:created>
  <dcterms:modified xsi:type="dcterms:W3CDTF">2018-05-08T14:20:40Z</dcterms:modified>
</cp:coreProperties>
</file>