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9"/>
  </p:notesMasterIdLst>
  <p:sldIdLst>
    <p:sldId id="259" r:id="rId2"/>
    <p:sldId id="394" r:id="rId3"/>
    <p:sldId id="601" r:id="rId4"/>
    <p:sldId id="607" r:id="rId5"/>
    <p:sldId id="605" r:id="rId6"/>
    <p:sldId id="619" r:id="rId7"/>
    <p:sldId id="612" r:id="rId8"/>
    <p:sldId id="613" r:id="rId9"/>
    <p:sldId id="602" r:id="rId10"/>
    <p:sldId id="614" r:id="rId11"/>
    <p:sldId id="615" r:id="rId12"/>
    <p:sldId id="616" r:id="rId13"/>
    <p:sldId id="620" r:id="rId14"/>
    <p:sldId id="621" r:id="rId15"/>
    <p:sldId id="622" r:id="rId16"/>
    <p:sldId id="623" r:id="rId17"/>
    <p:sldId id="624" r:id="rId18"/>
    <p:sldId id="625" r:id="rId19"/>
    <p:sldId id="627" r:id="rId20"/>
    <p:sldId id="628" r:id="rId21"/>
    <p:sldId id="629" r:id="rId22"/>
    <p:sldId id="631" r:id="rId23"/>
    <p:sldId id="635" r:id="rId24"/>
    <p:sldId id="636" r:id="rId25"/>
    <p:sldId id="637" r:id="rId26"/>
    <p:sldId id="638" r:id="rId27"/>
    <p:sldId id="639" r:id="rId28"/>
    <p:sldId id="640" r:id="rId29"/>
    <p:sldId id="641" r:id="rId30"/>
    <p:sldId id="642" r:id="rId31"/>
    <p:sldId id="643" r:id="rId32"/>
    <p:sldId id="644" r:id="rId33"/>
    <p:sldId id="645" r:id="rId34"/>
    <p:sldId id="646" r:id="rId35"/>
    <p:sldId id="647" r:id="rId36"/>
    <p:sldId id="648" r:id="rId37"/>
    <p:sldId id="649" r:id="rId38"/>
    <p:sldId id="650" r:id="rId39"/>
    <p:sldId id="651" r:id="rId40"/>
    <p:sldId id="652" r:id="rId41"/>
    <p:sldId id="653" r:id="rId42"/>
    <p:sldId id="654" r:id="rId43"/>
    <p:sldId id="655" r:id="rId44"/>
    <p:sldId id="657" r:id="rId45"/>
    <p:sldId id="658" r:id="rId46"/>
    <p:sldId id="670" r:id="rId47"/>
    <p:sldId id="671" r:id="rId48"/>
    <p:sldId id="672" r:id="rId49"/>
    <p:sldId id="673" r:id="rId50"/>
    <p:sldId id="674" r:id="rId51"/>
    <p:sldId id="675" r:id="rId52"/>
    <p:sldId id="676" r:id="rId53"/>
    <p:sldId id="677" r:id="rId54"/>
    <p:sldId id="678" r:id="rId55"/>
    <p:sldId id="679" r:id="rId56"/>
    <p:sldId id="680" r:id="rId57"/>
    <p:sldId id="681" r:id="rId58"/>
    <p:sldId id="682" r:id="rId59"/>
    <p:sldId id="684" r:id="rId60"/>
    <p:sldId id="685" r:id="rId61"/>
    <p:sldId id="686" r:id="rId62"/>
    <p:sldId id="687" r:id="rId63"/>
    <p:sldId id="688" r:id="rId64"/>
    <p:sldId id="689" r:id="rId65"/>
    <p:sldId id="690" r:id="rId66"/>
    <p:sldId id="691" r:id="rId67"/>
    <p:sldId id="692" r:id="rId68"/>
    <p:sldId id="693" r:id="rId69"/>
    <p:sldId id="699" r:id="rId70"/>
    <p:sldId id="700" r:id="rId71"/>
    <p:sldId id="702" r:id="rId72"/>
    <p:sldId id="703" r:id="rId73"/>
    <p:sldId id="708" r:id="rId74"/>
    <p:sldId id="526" r:id="rId75"/>
    <p:sldId id="662" r:id="rId76"/>
    <p:sldId id="709" r:id="rId77"/>
    <p:sldId id="710" r:id="rId7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874" autoAdjust="0"/>
    <p:restoredTop sz="96927" autoAdjust="0"/>
  </p:normalViewPr>
  <p:slideViewPr>
    <p:cSldViewPr snapToGrid="0" snapToObjects="1">
      <p:cViewPr>
        <p:scale>
          <a:sx n="90" d="100"/>
          <a:sy n="90" d="100"/>
        </p:scale>
        <p:origin x="-960" y="-7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interSettings" Target="printerSettings/printerSettings1.bin"/><Relationship Id="rId81" Type="http://schemas.openxmlformats.org/officeDocument/2006/relationships/presProps" Target="presProps.xml"/><Relationship Id="rId82" Type="http://schemas.openxmlformats.org/officeDocument/2006/relationships/viewProps" Target="viewProps.xml"/><Relationship Id="rId83" Type="http://schemas.openxmlformats.org/officeDocument/2006/relationships/theme" Target="theme/theme1.xml"/><Relationship Id="rId84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notesMaster" Target="notesMasters/notesMaster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5/2/18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9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RETAIN WATER</a:t>
            </a:r>
          </a:p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So there’s no shortage of planets. And assuming there’s enough stirring of orbits early on </a:t>
            </a:r>
            <a:r>
              <a:rPr lang="en-US" b="1">
                <a:latin typeface="Calibri" charset="0"/>
              </a:rPr>
              <a:t>to guarantee a non-negligible endowment of water for terrestrial planets, </a:t>
            </a:r>
            <a:r>
              <a:rPr lang="en-US">
                <a:latin typeface="Calibri" charset="0"/>
              </a:rPr>
              <a:t>The question of the nearest habitable planet really boils down to whether they can hang on to their water. </a:t>
            </a:r>
          </a:p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Take Earth as an example: this is not easy because the Sun’s luminosity is changing, and the rate of tectonic activity is also changing, and even a small imbalance between greenhouse gas supply and greenhouse gas removal would cause disaster if sustained. So unless our planet is very fortunate there is a need for a stabilizing feedback. And so an idea was developed on the basis that we are not very-lucky: (Carbonate-silicate feedback) (Start in equilibrium – ghg_in = ghg_outthe … </a:t>
            </a:r>
            <a:r>
              <a:rPr lang="en-US">
                <a:latin typeface="Calibri" charset="0"/>
                <a:sym typeface="Wingdings" charset="0"/>
              </a:rPr>
              <a:t> Describe) </a:t>
            </a:r>
            <a:r>
              <a:rPr lang="en-US">
                <a:latin typeface="Calibri" charset="0"/>
              </a:rPr>
              <a:t>And this concept is so useful in understanding Earth history, that when we think of the circumstellar HZ on planets-in-general, we think of it as </a:t>
            </a:r>
            <a:r>
              <a:rPr lang="en-US" b="1" i="1">
                <a:latin typeface="Calibri" charset="0"/>
              </a:rPr>
              <a:t>the range of distances from the star within which climate-stabilizing feedback *might* operate.</a:t>
            </a:r>
          </a:p>
        </p:txBody>
      </p:sp>
      <p:sp>
        <p:nvSpPr>
          <p:cNvPr id="279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72ECE3C5-A3CD-2642-ABB5-9F2CDBC6583F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5/2/18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9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Relationship Id="rId3" Type="http://schemas.openxmlformats.org/officeDocument/2006/relationships/image" Target="../media/image11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22060/ GEOS 32060 / ASTR 45900 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/>
          <a:p>
            <a:r>
              <a:rPr lang="en-US" dirty="0" smtClean="0"/>
              <a:t>Lecture </a:t>
            </a:r>
            <a:r>
              <a:rPr lang="en-US" dirty="0" smtClean="0"/>
              <a:t>11/12</a:t>
            </a:r>
            <a:endParaRPr lang="en-US" dirty="0" smtClean="0"/>
          </a:p>
          <a:p>
            <a:r>
              <a:rPr lang="en-US" dirty="0" smtClean="0"/>
              <a:t>Thursday 3 May 2018 /</a:t>
            </a:r>
            <a:r>
              <a:rPr lang="en-US" dirty="0" smtClean="0">
                <a:sym typeface="Wingdings"/>
              </a:rPr>
              <a:t> Tuesday 8 May 2018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8042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What makes a planet habitable?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2800"/>
          </a:xfrm>
        </p:spPr>
        <p:txBody>
          <a:bodyPr>
            <a:normAutofit/>
          </a:bodyPr>
          <a:lstStyle/>
          <a:p>
            <a:r>
              <a:rPr lang="en-US" dirty="0" smtClean="0"/>
              <a:t>Example limit cycle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0" y="812800"/>
            <a:ext cx="3924300" cy="5219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86729" y="5941497"/>
            <a:ext cx="1868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err="1" smtClean="0"/>
              <a:t>Menou</a:t>
            </a:r>
            <a:r>
              <a:rPr lang="en-US" dirty="0" smtClean="0"/>
              <a:t> EPSL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83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1333"/>
          </a:xfrm>
        </p:spPr>
        <p:txBody>
          <a:bodyPr>
            <a:normAutofit/>
          </a:bodyPr>
          <a:lstStyle/>
          <a:p>
            <a:pPr algn="l"/>
            <a:r>
              <a:rPr lang="en-US" sz="2600" dirty="0" smtClean="0"/>
              <a:t>Either stellar evolution or geological evolution can cause the end of planet surface habitability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66" y="1033262"/>
            <a:ext cx="6810023" cy="52786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31000" y="6311900"/>
            <a:ext cx="2201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Kadoya</a:t>
            </a:r>
            <a:r>
              <a:rPr lang="en-US" dirty="0" smtClean="0"/>
              <a:t> &amp; </a:t>
            </a:r>
            <a:r>
              <a:rPr lang="en-US" dirty="0" err="1" smtClean="0"/>
              <a:t>Tajika</a:t>
            </a:r>
            <a:r>
              <a:rPr lang="en-US" dirty="0" smtClean="0"/>
              <a:t> 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01333" y="4683667"/>
            <a:ext cx="1215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limit cycles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217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860"/>
            <a:ext cx="8229600" cy="608717"/>
          </a:xfrm>
        </p:spPr>
        <p:txBody>
          <a:bodyPr>
            <a:normAutofit fontScale="90000"/>
          </a:bodyPr>
          <a:lstStyle/>
          <a:p>
            <a:r>
              <a:rPr lang="en-US" sz="3300" dirty="0" smtClean="0"/>
              <a:t>“Geodynamic death” as volcanic degassing ceases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657577"/>
            <a:ext cx="7404100" cy="5727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31000" y="6311900"/>
            <a:ext cx="2201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Kadoya</a:t>
            </a:r>
            <a:r>
              <a:rPr lang="en-US" dirty="0" smtClean="0"/>
              <a:t> &amp; </a:t>
            </a:r>
            <a:r>
              <a:rPr lang="en-US" dirty="0" err="1" smtClean="0"/>
              <a:t>Tajika</a:t>
            </a:r>
            <a:r>
              <a:rPr lang="en-US" dirty="0" smtClean="0"/>
              <a:t>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068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Outer limits of the habitable zone –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en-US" dirty="0"/>
              <a:t>CO2-atmosphere </a:t>
            </a:r>
            <a:r>
              <a:rPr lang="en-US" dirty="0" smtClean="0"/>
              <a:t>collapse</a:t>
            </a:r>
          </a:p>
          <a:p>
            <a:r>
              <a:rPr lang="en-US" dirty="0" smtClean="0"/>
              <a:t>“Maximum greenhouse” - CO2 condensation</a:t>
            </a:r>
          </a:p>
          <a:p>
            <a:r>
              <a:rPr lang="en-US" dirty="0"/>
              <a:t> </a:t>
            </a:r>
            <a:r>
              <a:rPr lang="en-US" dirty="0" smtClean="0"/>
              <a:t>Ice-albedo feedback, snowball states</a:t>
            </a:r>
          </a:p>
          <a:p>
            <a:r>
              <a:rPr lang="en-US" dirty="0" smtClean="0"/>
              <a:t> Limit cycles; either </a:t>
            </a:r>
            <a:r>
              <a:rPr lang="en-US" dirty="0"/>
              <a:t>stellar evolution or geological evolution can cause the end of planet surface habitability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181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Long-term climate 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The carbonate-silicate feedback hypothesis</a:t>
            </a:r>
          </a:p>
          <a:p>
            <a:pPr lvl="1"/>
            <a:r>
              <a:rPr lang="en-US" dirty="0"/>
              <a:t>Testing the hypothesis </a:t>
            </a:r>
          </a:p>
          <a:p>
            <a:pPr lvl="1"/>
            <a:r>
              <a:rPr lang="en-US" dirty="0"/>
              <a:t>Refining the hypothesis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486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7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41663"/>
            <a:ext cx="1498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78" name="TextBox 12"/>
          <p:cNvSpPr txBox="1">
            <a:spLocks noChangeArrowheads="1"/>
          </p:cNvSpPr>
          <p:nvPr/>
        </p:nvSpPr>
        <p:spPr bwMode="auto">
          <a:xfrm>
            <a:off x="4587875" y="2512219"/>
            <a:ext cx="45561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</a:rPr>
              <a:t>(Walker et al., JGR, 1981; </a:t>
            </a:r>
            <a:r>
              <a:rPr lang="en-US" sz="1600" dirty="0" err="1">
                <a:solidFill>
                  <a:prstClr val="black"/>
                </a:solidFill>
              </a:rPr>
              <a:t>Kasting</a:t>
            </a:r>
            <a:r>
              <a:rPr lang="en-US" sz="1600" dirty="0">
                <a:solidFill>
                  <a:prstClr val="black"/>
                </a:solidFill>
              </a:rPr>
              <a:t> et al., Icarus, 1993)</a:t>
            </a:r>
          </a:p>
        </p:txBody>
      </p:sp>
      <p:sp>
        <p:nvSpPr>
          <p:cNvPr id="203779" name="Title 1"/>
          <p:cNvSpPr txBox="1">
            <a:spLocks/>
          </p:cNvSpPr>
          <p:nvPr/>
        </p:nvSpPr>
        <p:spPr bwMode="auto">
          <a:xfrm>
            <a:off x="3532188" y="1615157"/>
            <a:ext cx="572611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sz="2300" dirty="0" smtClean="0">
                <a:solidFill>
                  <a:prstClr val="black"/>
                </a:solidFill>
                <a:cs typeface="ＭＳ Ｐゴシック" charset="0"/>
              </a:rPr>
              <a:t>On Earth, long</a:t>
            </a:r>
            <a:r>
              <a:rPr lang="en-US" sz="2300" dirty="0">
                <a:solidFill>
                  <a:prstClr val="black"/>
                </a:solidFill>
                <a:cs typeface="ＭＳ Ｐゴシック" charset="0"/>
              </a:rPr>
              <a:t>-term climate stability involves the nonlinear temperature dependence of greenhouse gas drawdown by weathering.</a:t>
            </a:r>
            <a:r>
              <a:rPr lang="en-US" sz="2400" dirty="0">
                <a:solidFill>
                  <a:prstClr val="black"/>
                </a:solidFill>
                <a:cs typeface="ＭＳ Ｐゴシック" charset="0"/>
              </a:rPr>
              <a:t/>
            </a:r>
            <a:br>
              <a:rPr lang="en-US" sz="2400" dirty="0">
                <a:solidFill>
                  <a:prstClr val="black"/>
                </a:solidFill>
                <a:cs typeface="ＭＳ Ｐゴシック" charset="0"/>
              </a:rPr>
            </a:br>
            <a:endParaRPr lang="en-US" sz="2400" dirty="0">
              <a:solidFill>
                <a:prstClr val="black"/>
              </a:solidFill>
              <a:cs typeface="ＭＳ Ｐゴシック" charset="0"/>
            </a:endParaRPr>
          </a:p>
        </p:txBody>
      </p:sp>
      <p:sp>
        <p:nvSpPr>
          <p:cNvPr id="19" name="Donut 18"/>
          <p:cNvSpPr/>
          <p:nvPr/>
        </p:nvSpPr>
        <p:spPr>
          <a:xfrm>
            <a:off x="5854700" y="3417895"/>
            <a:ext cx="2933700" cy="2133600"/>
          </a:xfrm>
          <a:prstGeom prst="donut">
            <a:avLst>
              <a:gd name="adj" fmla="val 19877"/>
            </a:avLst>
          </a:prstGeom>
          <a:solidFill>
            <a:srgbClr val="00E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3781" name="TextBox 29"/>
          <p:cNvSpPr txBox="1">
            <a:spLocks noChangeArrowheads="1"/>
          </p:cNvSpPr>
          <p:nvPr/>
        </p:nvSpPr>
        <p:spPr bwMode="auto">
          <a:xfrm>
            <a:off x="6923088" y="3760795"/>
            <a:ext cx="823912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0">
                <a:solidFill>
                  <a:srgbClr val="FADC3D"/>
                </a:solidFill>
              </a:rPr>
              <a:t>*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108289" y="3687618"/>
            <a:ext cx="2483381" cy="1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908681"/>
              </a:avLst>
            </a:prstTxWarp>
            <a:spAutoFit/>
          </a:bodyPr>
          <a:lstStyle/>
          <a:p>
            <a:pPr algn="ctr">
              <a:defRPr/>
            </a:pPr>
            <a:r>
              <a:rPr lang="en-US" sz="300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ＭＳ Ｐゴシック" charset="0"/>
                <a:cs typeface="ＭＳ Ｐゴシック" charset="0"/>
              </a:rPr>
              <a:t>Habitable zone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 flipH="1">
            <a:off x="6256338" y="4564070"/>
            <a:ext cx="793750" cy="3635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784" name="TextBox 58"/>
          <p:cNvSpPr txBox="1">
            <a:spLocks noChangeArrowheads="1"/>
          </p:cNvSpPr>
          <p:nvPr/>
        </p:nvSpPr>
        <p:spPr bwMode="auto">
          <a:xfrm rot="-1386921">
            <a:off x="6538913" y="4383095"/>
            <a:ext cx="320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203785" name="TextBox 59"/>
          <p:cNvSpPr txBox="1">
            <a:spLocks noChangeArrowheads="1"/>
          </p:cNvSpPr>
          <p:nvPr/>
        </p:nvSpPr>
        <p:spPr bwMode="auto">
          <a:xfrm rot="1176510">
            <a:off x="6599238" y="4711707"/>
            <a:ext cx="893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0000"/>
                </a:solidFill>
              </a:rPr>
              <a:t>too hot</a:t>
            </a:r>
          </a:p>
        </p:txBody>
      </p:sp>
      <p:sp>
        <p:nvSpPr>
          <p:cNvPr id="203786" name="TextBox 60"/>
          <p:cNvSpPr txBox="1">
            <a:spLocks noChangeArrowheads="1"/>
          </p:cNvSpPr>
          <p:nvPr/>
        </p:nvSpPr>
        <p:spPr bwMode="auto">
          <a:xfrm rot="1903954">
            <a:off x="5684838" y="5197482"/>
            <a:ext cx="96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66FF"/>
                </a:solidFill>
              </a:rPr>
              <a:t>too cold</a:t>
            </a:r>
          </a:p>
        </p:txBody>
      </p:sp>
      <p:cxnSp>
        <p:nvCxnSpPr>
          <p:cNvPr id="12" name="Straight Arrow Connector 11"/>
          <p:cNvCxnSpPr>
            <a:stCxn id="203777" idx="3"/>
            <a:endCxn id="203791" idx="1"/>
          </p:cNvCxnSpPr>
          <p:nvPr/>
        </p:nvCxnSpPr>
        <p:spPr>
          <a:xfrm flipV="1">
            <a:off x="1498600" y="3443288"/>
            <a:ext cx="661988" cy="317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788" name="TextBox 13"/>
          <p:cNvSpPr txBox="1">
            <a:spLocks noChangeArrowheads="1"/>
          </p:cNvSpPr>
          <p:nvPr/>
        </p:nvSpPr>
        <p:spPr bwMode="auto">
          <a:xfrm>
            <a:off x="190500" y="2813050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increase</a:t>
            </a:r>
          </a:p>
        </p:txBody>
      </p:sp>
      <p:sp>
        <p:nvSpPr>
          <p:cNvPr id="203789" name="TextBox 14"/>
          <p:cNvSpPr txBox="1">
            <a:spLocks noChangeArrowheads="1"/>
          </p:cNvSpPr>
          <p:nvPr/>
        </p:nvSpPr>
        <p:spPr bwMode="auto">
          <a:xfrm>
            <a:off x="1079500" y="5170488"/>
            <a:ext cx="1638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stabilize GHG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concentration</a:t>
            </a:r>
          </a:p>
        </p:txBody>
      </p:sp>
      <p:sp>
        <p:nvSpPr>
          <p:cNvPr id="203790" name="TextBox 15"/>
          <p:cNvSpPr txBox="1">
            <a:spLocks noChangeArrowheads="1"/>
          </p:cNvSpPr>
          <p:nvPr/>
        </p:nvSpPr>
        <p:spPr bwMode="auto">
          <a:xfrm>
            <a:off x="4538663" y="3146425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increase temperature</a:t>
            </a:r>
          </a:p>
        </p:txBody>
      </p:sp>
      <p:sp>
        <p:nvSpPr>
          <p:cNvPr id="203791" name="TextBox 16"/>
          <p:cNvSpPr txBox="1">
            <a:spLocks noChangeArrowheads="1"/>
          </p:cNvSpPr>
          <p:nvPr/>
        </p:nvSpPr>
        <p:spPr bwMode="auto">
          <a:xfrm>
            <a:off x="2160588" y="3121025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increase GHG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concentration</a:t>
            </a:r>
          </a:p>
        </p:txBody>
      </p:sp>
      <p:cxnSp>
        <p:nvCxnSpPr>
          <p:cNvPr id="18" name="Straight Arrow Connector 17"/>
          <p:cNvCxnSpPr>
            <a:stCxn id="203791" idx="3"/>
          </p:cNvCxnSpPr>
          <p:nvPr/>
        </p:nvCxnSpPr>
        <p:spPr>
          <a:xfrm>
            <a:off x="3684588" y="3443288"/>
            <a:ext cx="1073150" cy="254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203789" idx="0"/>
          </p:cNvCxnSpPr>
          <p:nvPr/>
        </p:nvCxnSpPr>
        <p:spPr>
          <a:xfrm flipH="1" flipV="1">
            <a:off x="1854200" y="3594100"/>
            <a:ext cx="44450" cy="157638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03790" idx="2"/>
            <a:endCxn id="203795" idx="0"/>
          </p:cNvCxnSpPr>
          <p:nvPr/>
        </p:nvCxnSpPr>
        <p:spPr>
          <a:xfrm flipH="1">
            <a:off x="4248150" y="3792538"/>
            <a:ext cx="1052513" cy="1481137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795" name="TextBox 21"/>
          <p:cNvSpPr txBox="1">
            <a:spLocks noChangeArrowheads="1"/>
          </p:cNvSpPr>
          <p:nvPr/>
        </p:nvSpPr>
        <p:spPr bwMode="auto">
          <a:xfrm>
            <a:off x="3486150" y="5273675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increase</a:t>
            </a:r>
          </a:p>
        </p:txBody>
      </p:sp>
      <p:cxnSp>
        <p:nvCxnSpPr>
          <p:cNvPr id="23" name="Straight Arrow Connector 22"/>
          <p:cNvCxnSpPr>
            <a:stCxn id="203795" idx="1"/>
          </p:cNvCxnSpPr>
          <p:nvPr/>
        </p:nvCxnSpPr>
        <p:spPr>
          <a:xfrm flipH="1">
            <a:off x="2522538" y="5459413"/>
            <a:ext cx="963612" cy="952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3797" name="Picture 2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7850" y="5219700"/>
            <a:ext cx="79375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98" name="TextBox 30"/>
          <p:cNvSpPr txBox="1">
            <a:spLocks noChangeArrowheads="1"/>
          </p:cNvSpPr>
          <p:nvPr/>
        </p:nvSpPr>
        <p:spPr bwMode="auto">
          <a:xfrm>
            <a:off x="165100" y="2311400"/>
            <a:ext cx="2103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u="sng">
                <a:solidFill>
                  <a:prstClr val="black"/>
                </a:solidFill>
              </a:rPr>
              <a:t>Stabilizing feedback:</a:t>
            </a:r>
          </a:p>
        </p:txBody>
      </p:sp>
      <p:sp>
        <p:nvSpPr>
          <p:cNvPr id="203799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0400"/>
          </a:xfrm>
        </p:spPr>
        <p:txBody>
          <a:bodyPr/>
          <a:lstStyle/>
          <a:p>
            <a:r>
              <a:rPr lang="en-US" sz="3200" b="1" dirty="0" smtClean="0">
                <a:latin typeface="Calibri" charset="0"/>
              </a:rPr>
              <a:t>Carbonate-silicate feedback hypothesis</a:t>
            </a:r>
            <a:endParaRPr lang="en-US" sz="3200" b="1" dirty="0">
              <a:latin typeface="Calibri" charset="0"/>
            </a:endParaRPr>
          </a:p>
        </p:txBody>
      </p:sp>
      <p:sp>
        <p:nvSpPr>
          <p:cNvPr id="203800" name="TextBox 42"/>
          <p:cNvSpPr txBox="1">
            <a:spLocks noChangeArrowheads="1"/>
          </p:cNvSpPr>
          <p:nvPr/>
        </p:nvSpPr>
        <p:spPr bwMode="auto">
          <a:xfrm>
            <a:off x="-50327" y="521266"/>
            <a:ext cx="927640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700" dirty="0" smtClean="0">
                <a:solidFill>
                  <a:prstClr val="black"/>
                </a:solidFill>
              </a:rPr>
              <a:t>(Operational) definition of habitable planet: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700" dirty="0" smtClean="0">
                <a:solidFill>
                  <a:prstClr val="black"/>
                </a:solidFill>
              </a:rPr>
              <a:t>Habitable </a:t>
            </a:r>
            <a:r>
              <a:rPr lang="en-US" sz="1700" dirty="0">
                <a:solidFill>
                  <a:prstClr val="black"/>
                </a:solidFill>
              </a:rPr>
              <a:t>planet ≈ maintains surface liquid water over timescales relevant </a:t>
            </a:r>
            <a:r>
              <a:rPr lang="en-US" sz="1700" dirty="0" smtClean="0">
                <a:solidFill>
                  <a:prstClr val="black"/>
                </a:solidFill>
              </a:rPr>
              <a:t>to biological </a:t>
            </a:r>
            <a:r>
              <a:rPr lang="en-US" sz="1700" dirty="0">
                <a:solidFill>
                  <a:prstClr val="black"/>
                </a:solidFill>
              </a:rPr>
              <a:t>macroevolution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41805" y="5468938"/>
            <a:ext cx="22021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Dependent on</a:t>
            </a:r>
          </a:p>
          <a:p>
            <a:r>
              <a:rPr lang="en-US" dirty="0" smtClean="0"/>
              <a:t>which atmospheric</a:t>
            </a:r>
          </a:p>
          <a:p>
            <a:r>
              <a:rPr lang="en-US" dirty="0"/>
              <a:t>v</a:t>
            </a:r>
            <a:r>
              <a:rPr lang="en-US" dirty="0" smtClean="0"/>
              <a:t>olatiles are 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155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1321872"/>
            <a:ext cx="8559800" cy="825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7800"/>
            <a:ext cx="9144000" cy="749300"/>
          </a:xfrm>
        </p:spPr>
        <p:txBody>
          <a:bodyPr>
            <a:noAutofit/>
          </a:bodyPr>
          <a:lstStyle/>
          <a:p>
            <a:r>
              <a:rPr lang="en-US" sz="2400" dirty="0"/>
              <a:t>The carbonate-silicate feedback </a:t>
            </a:r>
            <a:r>
              <a:rPr lang="en-US" sz="2400" dirty="0" smtClean="0"/>
              <a:t>hypothesis involves both on-land weathering and seawater chemistry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581400" y="196270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rocks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36252" y="1962706"/>
            <a:ext cx="1321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atmosphere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22" y="3317290"/>
            <a:ext cx="5626100" cy="12827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96000" y="1962706"/>
            <a:ext cx="195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ischarge to ocean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95944" y="3151158"/>
            <a:ext cx="189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issolved in ocean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444" y="3422650"/>
            <a:ext cx="4648200" cy="622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27000" y="4044950"/>
            <a:ext cx="5813778" cy="79516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5644" y="2914302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eafloor</a:t>
            </a:r>
          </a:p>
          <a:p>
            <a:r>
              <a:rPr lang="en-US" dirty="0" smtClean="0"/>
              <a:t>precipitates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795644" y="3891139"/>
            <a:ext cx="2952044" cy="79516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42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3200"/>
            <a:ext cx="8229600" cy="7699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Short-term vs. long term carbon cycle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422" y="909639"/>
            <a:ext cx="3667467" cy="3255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322" y="812801"/>
            <a:ext cx="3970677" cy="266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92073" y="4508500"/>
            <a:ext cx="23519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Zeebe</a:t>
            </a:r>
            <a:r>
              <a:rPr lang="en-US" dirty="0" smtClean="0"/>
              <a:t>, Annual Reviews</a:t>
            </a:r>
          </a:p>
          <a:p>
            <a:r>
              <a:rPr lang="en-US" dirty="0"/>
              <a:t>o</a:t>
            </a:r>
            <a:r>
              <a:rPr lang="en-US" dirty="0" smtClean="0"/>
              <a:t>f Earth and Planetary</a:t>
            </a:r>
          </a:p>
          <a:p>
            <a:r>
              <a:rPr lang="en-US" dirty="0" smtClean="0"/>
              <a:t>Sciences, 2012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972300" y="3479801"/>
            <a:ext cx="0" cy="6603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350000" y="422910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CLASS</a:t>
            </a:r>
            <a:endParaRPr lang="en-US" dirty="0"/>
          </a:p>
        </p:txBody>
      </p:sp>
      <p:sp>
        <p:nvSpPr>
          <p:cNvPr id="10" name="Left Brace 9"/>
          <p:cNvSpPr/>
          <p:nvPr/>
        </p:nvSpPr>
        <p:spPr>
          <a:xfrm>
            <a:off x="660400" y="1092200"/>
            <a:ext cx="357022" cy="19939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602292" y="1708561"/>
            <a:ext cx="1879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ANTHROPOGENIC </a:t>
            </a:r>
          </a:p>
          <a:p>
            <a:r>
              <a:rPr lang="en-US" dirty="0" smtClean="0"/>
              <a:t>CLIMATE CHANGE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304075" y="4041422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Units: </a:t>
            </a:r>
            <a:r>
              <a:rPr lang="en-US" dirty="0" err="1" smtClean="0"/>
              <a:t>Pg</a:t>
            </a:r>
            <a:r>
              <a:rPr lang="en-US" dirty="0" smtClean="0"/>
              <a:t> 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378083"/>
            <a:ext cx="4656667" cy="247991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113867" y="5965673"/>
            <a:ext cx="15716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Goodwin et al.</a:t>
            </a:r>
          </a:p>
          <a:p>
            <a:r>
              <a:rPr lang="en-US" dirty="0" smtClean="0"/>
              <a:t>Nature </a:t>
            </a:r>
            <a:r>
              <a:rPr lang="en-US" dirty="0" err="1" smtClean="0"/>
              <a:t>Geosci</a:t>
            </a:r>
            <a:r>
              <a:rPr lang="en-US" dirty="0" smtClean="0"/>
              <a:t>. </a:t>
            </a:r>
          </a:p>
          <a:p>
            <a:r>
              <a:rPr lang="en-US" dirty="0" smtClean="0"/>
              <a:t>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362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27100"/>
          </a:xfrm>
        </p:spPr>
        <p:txBody>
          <a:bodyPr>
            <a:normAutofit fontScale="90000"/>
          </a:bodyPr>
          <a:lstStyle/>
          <a:p>
            <a:r>
              <a:rPr lang="en-US" sz="2500" b="1" dirty="0" smtClean="0"/>
              <a:t>Erosion </a:t>
            </a:r>
            <a:r>
              <a:rPr lang="en-US" sz="2500" b="1" dirty="0"/>
              <a:t>driven by tectonic uplift is required to provide </a:t>
            </a:r>
            <a:r>
              <a:rPr lang="en-US" sz="2500" b="1" dirty="0" err="1"/>
              <a:t>cations</a:t>
            </a:r>
            <a:r>
              <a:rPr lang="en-US" sz="2500" b="1" dirty="0"/>
              <a:t> to balance CO</a:t>
            </a:r>
            <a:r>
              <a:rPr lang="en-US" sz="2500" b="1" baseline="-25000" dirty="0"/>
              <a:t>2</a:t>
            </a:r>
            <a:r>
              <a:rPr lang="en-US" sz="2500" b="1" dirty="0"/>
              <a:t> supplied by volcanic outgassing.</a:t>
            </a:r>
            <a:br>
              <a:rPr lang="en-US" sz="2500" b="1" dirty="0"/>
            </a:br>
            <a:endParaRPr lang="en-US" sz="2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 in atmosphere-ocean system: 3 kg/m</a:t>
            </a:r>
            <a:r>
              <a:rPr lang="en-US" baseline="30000" dirty="0" smtClean="0"/>
              <a:t>2</a:t>
            </a:r>
            <a:r>
              <a:rPr lang="en-US" dirty="0" smtClean="0"/>
              <a:t> , replenished every ~300 </a:t>
            </a:r>
            <a:r>
              <a:rPr lang="en-US" dirty="0" err="1" smtClean="0"/>
              <a:t>Kyr</a:t>
            </a:r>
            <a:endParaRPr lang="en-US" baseline="30000" dirty="0" smtClean="0"/>
          </a:p>
          <a:p>
            <a:r>
              <a:rPr lang="en-US" dirty="0" err="1" smtClean="0"/>
              <a:t>Ca</a:t>
            </a:r>
            <a:r>
              <a:rPr lang="en-US" dirty="0" smtClean="0"/>
              <a:t> needed to “neutralize” C: ~10</a:t>
            </a:r>
            <a:r>
              <a:rPr lang="en-US" baseline="30000" dirty="0" smtClean="0"/>
              <a:t>2</a:t>
            </a:r>
            <a:r>
              <a:rPr lang="en-US" dirty="0" smtClean="0"/>
              <a:t> kg/m</a:t>
            </a:r>
            <a:r>
              <a:rPr lang="en-US" baseline="30000" dirty="0" smtClean="0"/>
              <a:t>2</a:t>
            </a:r>
            <a:r>
              <a:rPr lang="en-US" dirty="0" smtClean="0"/>
              <a:t>/Myr (continental area, </a:t>
            </a:r>
            <a:r>
              <a:rPr lang="en-US" dirty="0" err="1" smtClean="0"/>
              <a:t>Ca:C</a:t>
            </a:r>
            <a:r>
              <a:rPr lang="en-US" dirty="0" smtClean="0"/>
              <a:t> </a:t>
            </a:r>
            <a:r>
              <a:rPr lang="en-US" dirty="0" err="1" smtClean="0"/>
              <a:t>stochiometry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Ca</a:t>
            </a:r>
            <a:r>
              <a:rPr lang="en-US" dirty="0" smtClean="0"/>
              <a:t> content of upper continental crust: ~5 </a:t>
            </a:r>
            <a:r>
              <a:rPr lang="en-US" dirty="0" err="1" smtClean="0"/>
              <a:t>wt</a:t>
            </a:r>
            <a:r>
              <a:rPr lang="en-US" dirty="0" smtClean="0"/>
              <a:t>% </a:t>
            </a:r>
            <a:r>
              <a:rPr lang="en-US" dirty="0" smtClean="0">
                <a:sym typeface="Wingdings"/>
              </a:rPr>
              <a:t> ~10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 km</a:t>
            </a:r>
            <a:r>
              <a:rPr lang="en-US" baseline="30000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/</a:t>
            </a:r>
            <a:r>
              <a:rPr lang="en-US" dirty="0" err="1" smtClean="0">
                <a:sym typeface="Wingdings"/>
              </a:rPr>
              <a:t>yr</a:t>
            </a:r>
            <a:r>
              <a:rPr lang="en-US" dirty="0" smtClean="0">
                <a:sym typeface="Wingdings"/>
              </a:rPr>
              <a:t> of rock must have its </a:t>
            </a:r>
            <a:r>
              <a:rPr lang="en-US" dirty="0" err="1" smtClean="0">
                <a:sym typeface="Wingdings"/>
              </a:rPr>
              <a:t>Ca</a:t>
            </a:r>
            <a:r>
              <a:rPr lang="en-US" dirty="0" smtClean="0">
                <a:sym typeface="Wingdings"/>
              </a:rPr>
              <a:t> leached to balance volcanism.</a:t>
            </a:r>
            <a:endParaRPr lang="en-US" dirty="0" smtClean="0"/>
          </a:p>
          <a:p>
            <a:r>
              <a:rPr lang="en-US" dirty="0" smtClean="0"/>
              <a:t>Observed </a:t>
            </a:r>
            <a:r>
              <a:rPr lang="en-US" i="1" dirty="0" smtClean="0"/>
              <a:t>sediment</a:t>
            </a:r>
            <a:r>
              <a:rPr lang="en-US" dirty="0" smtClean="0"/>
              <a:t> (suspended/</a:t>
            </a:r>
            <a:r>
              <a:rPr lang="en-US" dirty="0" err="1" smtClean="0"/>
              <a:t>bedload</a:t>
            </a:r>
            <a:r>
              <a:rPr lang="en-US" dirty="0" smtClean="0"/>
              <a:t>) flux: 8 km</a:t>
            </a:r>
            <a:r>
              <a:rPr lang="en-US" baseline="30000" dirty="0" smtClean="0"/>
              <a:t>3</a:t>
            </a:r>
            <a:r>
              <a:rPr lang="en-US" dirty="0" smtClean="0"/>
              <a:t>/</a:t>
            </a:r>
            <a:r>
              <a:rPr lang="en-US" dirty="0" err="1" smtClean="0"/>
              <a:t>yr</a:t>
            </a:r>
            <a:r>
              <a:rPr lang="en-US" dirty="0" smtClean="0"/>
              <a:t>; roughly in balance with rock uplift by tectonics.</a:t>
            </a:r>
          </a:p>
          <a:p>
            <a:r>
              <a:rPr lang="en-US" dirty="0"/>
              <a:t>S</a:t>
            </a:r>
            <a:r>
              <a:rPr lang="en-US" dirty="0" smtClean="0"/>
              <a:t>oil</a:t>
            </a:r>
            <a:r>
              <a:rPr lang="en-US" dirty="0"/>
              <a:t>-profiles grow slowly and diffusively ( and are rarely &gt;&gt;100 m deep), </a:t>
            </a:r>
            <a:r>
              <a:rPr lang="en-US" dirty="0" smtClean="0"/>
              <a:t>too slow to balance Ca</a:t>
            </a:r>
            <a:r>
              <a:rPr lang="en-US" baseline="30000" dirty="0" smtClean="0"/>
              <a:t>2+</a:t>
            </a:r>
            <a:r>
              <a:rPr lang="en-US" dirty="0" smtClean="0"/>
              <a:t> demand.</a:t>
            </a:r>
          </a:p>
          <a:p>
            <a:endParaRPr lang="en-US" dirty="0"/>
          </a:p>
          <a:p>
            <a:pPr>
              <a:buFont typeface="Wingdings" charset="0"/>
              <a:buChar char="à"/>
            </a:pPr>
            <a:r>
              <a:rPr lang="en-US" u="sng" dirty="0" smtClean="0">
                <a:sym typeface="Wingdings"/>
              </a:rPr>
              <a:t>Plate tectonics needed for Earth-climate stability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(in order to supply </a:t>
            </a:r>
            <a:r>
              <a:rPr lang="en-US" dirty="0" err="1" smtClean="0">
                <a:sym typeface="Wingdings"/>
              </a:rPr>
              <a:t>cations</a:t>
            </a:r>
            <a:r>
              <a:rPr lang="en-US" dirty="0" smtClean="0">
                <a:sym typeface="Wingdings"/>
              </a:rPr>
              <a:t> to balance volcanic fluxes of CO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).</a:t>
            </a:r>
            <a:endParaRPr lang="en-US" u="sng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398889" y="6406444"/>
            <a:ext cx="6636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(However, would volcanic outgassing cease without plate tectonics?)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54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controls the weathering rate?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778" y="1600200"/>
            <a:ext cx="9045222" cy="4525963"/>
          </a:xfrm>
        </p:spPr>
        <p:txBody>
          <a:bodyPr/>
          <a:lstStyle/>
          <a:p>
            <a:r>
              <a:rPr lang="en-US" b="1" dirty="0" smtClean="0"/>
              <a:t>Water supply (to flush away dissolved products)</a:t>
            </a:r>
          </a:p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concentration (acidity; thermodynamics)</a:t>
            </a:r>
          </a:p>
          <a:p>
            <a:r>
              <a:rPr lang="en-US" dirty="0" smtClean="0"/>
              <a:t>Temperature (</a:t>
            </a:r>
            <a:r>
              <a:rPr lang="en-US" dirty="0" smtClean="0">
                <a:sym typeface="Wingdings"/>
              </a:rPr>
              <a:t> kinetics)</a:t>
            </a:r>
          </a:p>
          <a:p>
            <a:r>
              <a:rPr lang="en-US" dirty="0" smtClean="0">
                <a:sym typeface="Wingdings"/>
              </a:rPr>
              <a:t>Reactive surface area (uplift/tectonics/erosion)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992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3"/>
            <a:ext cx="8229600" cy="6461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695324"/>
            <a:ext cx="8686800" cy="4765676"/>
          </a:xfrm>
        </p:spPr>
        <p:txBody>
          <a:bodyPr>
            <a:normAutofit/>
          </a:bodyPr>
          <a:lstStyle/>
          <a:p>
            <a:r>
              <a:rPr lang="en-US" dirty="0" smtClean="0"/>
              <a:t>Presentation of part of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 smtClean="0"/>
              <a:t>Schlichting</a:t>
            </a:r>
            <a:r>
              <a:rPr lang="en-US" dirty="0" smtClean="0"/>
              <a:t> &amp; </a:t>
            </a:r>
            <a:r>
              <a:rPr lang="en-US" dirty="0" err="1" smtClean="0"/>
              <a:t>Mukhopadhyay</a:t>
            </a:r>
            <a:r>
              <a:rPr lang="en-US" dirty="0" smtClean="0"/>
              <a:t> 2018</a:t>
            </a:r>
          </a:p>
          <a:p>
            <a:r>
              <a:rPr lang="en-US" dirty="0" smtClean="0"/>
              <a:t>Snowball Earth wrap-up</a:t>
            </a:r>
          </a:p>
          <a:p>
            <a:r>
              <a:rPr lang="en-US" dirty="0" smtClean="0"/>
              <a:t>Earth-climate stabilization: looking under the hood of the carbonate-silicate feedback</a:t>
            </a:r>
          </a:p>
          <a:p>
            <a:pPr lvl="1"/>
            <a:r>
              <a:rPr lang="en-US" dirty="0"/>
              <a:t>The carbonate-silicate feedback hypothesis</a:t>
            </a:r>
          </a:p>
          <a:p>
            <a:pPr lvl="1"/>
            <a:r>
              <a:rPr lang="en-US" dirty="0"/>
              <a:t>Testing the hypothesis </a:t>
            </a:r>
          </a:p>
          <a:p>
            <a:pPr lvl="1"/>
            <a:r>
              <a:rPr lang="en-US" dirty="0"/>
              <a:t>Refining the hypothesis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44992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35807"/>
            <a:ext cx="9144000" cy="627062"/>
          </a:xfrm>
        </p:spPr>
        <p:txBody>
          <a:bodyPr>
            <a:normAutofit fontScale="90000"/>
          </a:bodyPr>
          <a:lstStyle/>
          <a:p>
            <a:pPr algn="l"/>
            <a:r>
              <a:rPr lang="en-US" sz="3300" dirty="0" smtClean="0"/>
              <a:t>Global denudation is focused in mountain areas</a:t>
            </a:r>
            <a:br>
              <a:rPr lang="en-US" sz="3300" dirty="0" smtClean="0"/>
            </a:br>
            <a:r>
              <a:rPr lang="en-US" sz="3300" dirty="0" smtClean="0"/>
              <a:t> (tectonic uplift)</a:t>
            </a:r>
            <a:br>
              <a:rPr lang="en-US" sz="3300" dirty="0" smtClean="0"/>
            </a:br>
            <a:r>
              <a:rPr lang="en-US" sz="2800" dirty="0" smtClean="0">
                <a:sym typeface="Wingdings"/>
              </a:rPr>
              <a:t></a:t>
            </a:r>
            <a:r>
              <a:rPr lang="en-US" sz="3300" dirty="0" smtClean="0">
                <a:sym typeface="Wingdings"/>
              </a:rPr>
              <a:t> </a:t>
            </a:r>
            <a:r>
              <a:rPr lang="en-US" sz="2200" dirty="0" smtClean="0"/>
              <a:t>During periods of Earth history when there were more (less) mountains, </a:t>
            </a:r>
            <a:br>
              <a:rPr lang="en-US" sz="2200" dirty="0" smtClean="0"/>
            </a:br>
            <a:r>
              <a:rPr lang="en-US" sz="2200" dirty="0" smtClean="0"/>
              <a:t>one would expect more (less) silicate weathering for a given temperature. </a:t>
            </a:r>
            <a:br>
              <a:rPr lang="en-US" sz="2200" dirty="0" smtClean="0"/>
            </a:br>
            <a:r>
              <a:rPr lang="en-US" sz="2200" dirty="0" smtClean="0">
                <a:sym typeface="Wingdings"/>
              </a:rPr>
              <a:t> Mountains (the result of plate collisions) cool the planet.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5346700" y="5378180"/>
            <a:ext cx="2659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Larsen et al. Geology 2014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23" y="2286000"/>
            <a:ext cx="3911402" cy="42925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07000" y="2552700"/>
            <a:ext cx="37011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Chemical denudation is less weighted</a:t>
            </a:r>
          </a:p>
          <a:p>
            <a:r>
              <a:rPr lang="en-US" dirty="0" smtClean="0"/>
              <a:t>to high elevations than total</a:t>
            </a:r>
          </a:p>
          <a:p>
            <a:r>
              <a:rPr lang="en-US" dirty="0"/>
              <a:t>d</a:t>
            </a:r>
            <a:r>
              <a:rPr lang="en-US" dirty="0" smtClean="0"/>
              <a:t>enudation, because </a:t>
            </a:r>
            <a:r>
              <a:rPr lang="en-US" dirty="0" err="1" smtClean="0"/>
              <a:t>steepland</a:t>
            </a:r>
            <a:endParaRPr lang="en-US" dirty="0" smtClean="0"/>
          </a:p>
          <a:p>
            <a:r>
              <a:rPr lang="en-US" dirty="0" smtClean="0"/>
              <a:t>weathering is less efficient (</a:t>
            </a:r>
            <a:r>
              <a:rPr lang="en-US" dirty="0" err="1" smtClean="0"/>
              <a:t>cations</a:t>
            </a:r>
            <a:endParaRPr lang="en-US" dirty="0" smtClean="0"/>
          </a:p>
          <a:p>
            <a:r>
              <a:rPr lang="en-US" dirty="0" smtClean="0"/>
              <a:t>leached per kg rock eroded).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173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0500"/>
            <a:ext cx="9144000" cy="698500"/>
          </a:xfrm>
        </p:spPr>
        <p:txBody>
          <a:bodyPr>
            <a:noAutofit/>
          </a:bodyPr>
          <a:lstStyle/>
          <a:p>
            <a:r>
              <a:rPr lang="en-US" sz="2600" dirty="0" smtClean="0"/>
              <a:t>80% of global weathering product travelling as dissolved load occurs within a narrow range (0.01 – 0.5 mm/</a:t>
            </a:r>
            <a:r>
              <a:rPr lang="en-US" sz="2600" dirty="0" err="1" smtClean="0"/>
              <a:t>yr</a:t>
            </a:r>
            <a:r>
              <a:rPr lang="en-US" sz="2600" dirty="0" smtClean="0"/>
              <a:t>) of erosion rates.</a:t>
            </a:r>
            <a:endParaRPr lang="en-US" sz="2600" dirty="0"/>
          </a:p>
        </p:txBody>
      </p:sp>
      <p:sp>
        <p:nvSpPr>
          <p:cNvPr id="5" name="TextBox 4"/>
          <p:cNvSpPr txBox="1"/>
          <p:nvPr/>
        </p:nvSpPr>
        <p:spPr>
          <a:xfrm>
            <a:off x="5843096" y="5091564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Hilley</a:t>
            </a:r>
            <a:r>
              <a:rPr lang="en-US" dirty="0" smtClean="0"/>
              <a:t> &amp; Chamberlain, PNAS 2008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92200"/>
            <a:ext cx="7632700" cy="39876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01948" y="3632096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Black line marks boundary </a:t>
            </a:r>
          </a:p>
          <a:p>
            <a:r>
              <a:rPr lang="en-US" sz="1200" dirty="0" smtClean="0"/>
              <a:t>where precipitation</a:t>
            </a:r>
          </a:p>
          <a:p>
            <a:r>
              <a:rPr lang="en-US" sz="1200" dirty="0" smtClean="0"/>
              <a:t>=evaporation</a:t>
            </a:r>
            <a:endParaRPr lang="en-US" sz="1200" dirty="0"/>
          </a:p>
        </p:txBody>
      </p:sp>
      <p:sp>
        <p:nvSpPr>
          <p:cNvPr id="8" name="Oval 7"/>
          <p:cNvSpPr/>
          <p:nvPr/>
        </p:nvSpPr>
        <p:spPr>
          <a:xfrm>
            <a:off x="6413500" y="2311400"/>
            <a:ext cx="774700" cy="660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308116" y="2182989"/>
            <a:ext cx="1835884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FF0000"/>
                </a:solidFill>
              </a:rPr>
              <a:t>Key zone for </a:t>
            </a:r>
            <a:endParaRPr lang="en-US" sz="1500" dirty="0">
              <a:solidFill>
                <a:srgbClr val="FF0000"/>
              </a:solidFill>
            </a:endParaRPr>
          </a:p>
          <a:p>
            <a:r>
              <a:rPr lang="en-US" sz="1500" dirty="0" smtClean="0">
                <a:solidFill>
                  <a:srgbClr val="FF0000"/>
                </a:solidFill>
              </a:rPr>
              <a:t>stability of Earth </a:t>
            </a:r>
          </a:p>
          <a:p>
            <a:r>
              <a:rPr lang="en-US" sz="1500" dirty="0" smtClean="0">
                <a:solidFill>
                  <a:srgbClr val="FF0000"/>
                </a:solidFill>
              </a:rPr>
              <a:t>climate over the past</a:t>
            </a:r>
          </a:p>
          <a:p>
            <a:r>
              <a:rPr lang="en-US" sz="1500" dirty="0" smtClean="0">
                <a:solidFill>
                  <a:srgbClr val="FF0000"/>
                </a:solidFill>
              </a:rPr>
              <a:t>10 </a:t>
            </a:r>
            <a:r>
              <a:rPr lang="en-US" sz="1500" dirty="0" err="1" smtClean="0">
                <a:solidFill>
                  <a:srgbClr val="FF0000"/>
                </a:solidFill>
              </a:rPr>
              <a:t>Myr</a:t>
            </a:r>
            <a:endParaRPr lang="en-US" sz="15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500" y="5207000"/>
            <a:ext cx="49976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Since high elevation of SE Asia is an</a:t>
            </a:r>
          </a:p>
          <a:p>
            <a:r>
              <a:rPr lang="en-US" dirty="0"/>
              <a:t>a</a:t>
            </a:r>
            <a:r>
              <a:rPr lang="en-US" dirty="0" smtClean="0"/>
              <a:t>ccident of plate tectonics, is Earth climate stability</a:t>
            </a:r>
          </a:p>
          <a:p>
            <a:r>
              <a:rPr lang="en-US" dirty="0"/>
              <a:t>a</a:t>
            </a:r>
            <a:r>
              <a:rPr lang="en-US" dirty="0" smtClean="0"/>
              <a:t> tectonic accident?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228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1675856" y="217429"/>
            <a:ext cx="0" cy="16187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09647" y="0"/>
            <a:ext cx="664761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Predictions for pCO2 and temperature based on the Walker et al. 1981 hypothesis: </a:t>
            </a:r>
            <a:endParaRPr lang="en-US" sz="15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523456" y="1614429"/>
            <a:ext cx="3492500" cy="289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675856" y="2432094"/>
            <a:ext cx="0" cy="157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523456" y="3790994"/>
            <a:ext cx="3361280" cy="38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71897" y="217429"/>
            <a:ext cx="1074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og</a:t>
            </a:r>
            <a:r>
              <a:rPr lang="en-US" i="1" dirty="0" smtClean="0"/>
              <a:t>(pCO</a:t>
            </a:r>
            <a:r>
              <a:rPr lang="en-US" i="1" baseline="-25000" dirty="0" smtClean="0"/>
              <a:t>2)</a:t>
            </a:r>
            <a:endParaRPr lang="en-US" i="1" baseline="-25000" dirty="0"/>
          </a:p>
        </p:txBody>
      </p:sp>
      <p:sp>
        <p:nvSpPr>
          <p:cNvPr id="18" name="TextBox 17"/>
          <p:cNvSpPr txBox="1"/>
          <p:nvPr/>
        </p:nvSpPr>
        <p:spPr>
          <a:xfrm>
            <a:off x="1446712" y="1836163"/>
            <a:ext cx="714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Gya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292056" y="1865075"/>
            <a:ext cx="592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now</a:t>
            </a:r>
            <a:endParaRPr lang="en-US" dirty="0"/>
          </a:p>
        </p:txBody>
      </p:sp>
      <p:cxnSp>
        <p:nvCxnSpPr>
          <p:cNvPr id="26" name="Straight Connector 25"/>
          <p:cNvCxnSpPr>
            <a:stCxn id="19" idx="0"/>
          </p:cNvCxnSpPr>
          <p:nvPr/>
        </p:nvCxnSpPr>
        <p:spPr>
          <a:xfrm flipH="1" flipV="1">
            <a:off x="4584156" y="1643341"/>
            <a:ext cx="4240" cy="22173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4520436" y="3790994"/>
            <a:ext cx="4240" cy="22173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198696" y="3988360"/>
            <a:ext cx="592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now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446712" y="3988360"/>
            <a:ext cx="714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Gya</a:t>
            </a:r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523456" y="496829"/>
            <a:ext cx="3328151" cy="546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557336" y="3135232"/>
            <a:ext cx="3294271" cy="3700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256398" y="2291362"/>
            <a:ext cx="339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</a:t>
            </a:r>
            <a:endParaRPr lang="en-US" i="1" baseline="-250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2744859" y="543134"/>
            <a:ext cx="1130300" cy="469900"/>
            <a:chOff x="4584156" y="750829"/>
            <a:chExt cx="1130300" cy="469900"/>
          </a:xfrm>
        </p:grpSpPr>
        <p:cxnSp>
          <p:nvCxnSpPr>
            <p:cNvPr id="38" name="Straight Connector 37"/>
            <p:cNvCxnSpPr/>
            <p:nvPr/>
          </p:nvCxnSpPr>
          <p:spPr>
            <a:xfrm flipV="1">
              <a:off x="4584156" y="750829"/>
              <a:ext cx="431800" cy="2921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015956" y="750829"/>
              <a:ext cx="317500" cy="4699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333456" y="890529"/>
              <a:ext cx="381000" cy="330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0" y="4271117"/>
            <a:ext cx="195817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Key factors:</a:t>
            </a:r>
          </a:p>
          <a:p>
            <a:r>
              <a:rPr lang="en-US" dirty="0" smtClean="0"/>
              <a:t>(1) Increasing solar </a:t>
            </a:r>
          </a:p>
          <a:p>
            <a:r>
              <a:rPr lang="en-US" dirty="0" smtClean="0"/>
              <a:t>luminosity</a:t>
            </a:r>
          </a:p>
          <a:p>
            <a:r>
              <a:rPr lang="en-US" dirty="0" smtClean="0"/>
              <a:t>(2) Plate tectonics</a:t>
            </a:r>
          </a:p>
          <a:p>
            <a:r>
              <a:rPr lang="en-US" dirty="0" smtClean="0"/>
              <a:t>(mountains,</a:t>
            </a:r>
          </a:p>
          <a:p>
            <a:r>
              <a:rPr lang="en-US" dirty="0" smtClean="0"/>
              <a:t>“</a:t>
            </a:r>
            <a:r>
              <a:rPr lang="en-US" dirty="0" err="1" smtClean="0"/>
              <a:t>weatherability</a:t>
            </a:r>
            <a:r>
              <a:rPr lang="en-US" dirty="0" smtClean="0"/>
              <a:t>”)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 rot="486984">
            <a:off x="1790786" y="828368"/>
            <a:ext cx="174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secular decrease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 rot="486984">
            <a:off x="3760373" y="916111"/>
            <a:ext cx="1493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plate-tectonic </a:t>
            </a:r>
          </a:p>
          <a:p>
            <a:r>
              <a:rPr lang="en-US" dirty="0" smtClean="0"/>
              <a:t>cycles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 rot="20645927">
            <a:off x="3068533" y="3089707"/>
            <a:ext cx="1130300" cy="469900"/>
            <a:chOff x="4813300" y="3816350"/>
            <a:chExt cx="1130300" cy="469900"/>
          </a:xfrm>
        </p:grpSpPr>
        <p:cxnSp>
          <p:nvCxnSpPr>
            <p:cNvPr id="24" name="Straight Connector 23"/>
            <p:cNvCxnSpPr/>
            <p:nvPr/>
          </p:nvCxnSpPr>
          <p:spPr>
            <a:xfrm flipV="1">
              <a:off x="4813300" y="3816350"/>
              <a:ext cx="431800" cy="2921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245100" y="3816350"/>
              <a:ext cx="317500" cy="4699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562600" y="3956050"/>
              <a:ext cx="381000" cy="330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Left Brace 31"/>
          <p:cNvSpPr/>
          <p:nvPr/>
        </p:nvSpPr>
        <p:spPr>
          <a:xfrm rot="5155282">
            <a:off x="3372753" y="2431418"/>
            <a:ext cx="444500" cy="79323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 rot="21272635">
            <a:off x="2730555" y="2304887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plate-tectonic cycles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5637" y="5819844"/>
            <a:ext cx="27574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 smtClean="0"/>
              <a:t>Caldeira</a:t>
            </a:r>
            <a:r>
              <a:rPr lang="en-US" dirty="0" smtClean="0"/>
              <a:t> et al. 1992 Nature:</a:t>
            </a:r>
          </a:p>
          <a:p>
            <a:r>
              <a:rPr lang="en-US" dirty="0" smtClean="0"/>
              <a:t>“Life span of the </a:t>
            </a:r>
          </a:p>
          <a:p>
            <a:r>
              <a:rPr lang="en-US" dirty="0" smtClean="0"/>
              <a:t>biosphere revisited”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956" y="1993797"/>
            <a:ext cx="4071152" cy="47277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03516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/>
              <a:t>Tests for the carbonate-silicate weathering feedback hypothesis: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Seek present-day gradients weathering corresponding to present-day gradients in temperature between watersheds.</a:t>
            </a:r>
          </a:p>
          <a:p>
            <a:r>
              <a:rPr lang="en-US" dirty="0" smtClean="0"/>
              <a:t>Seek evidence for weathering increases during geologically-sudden warm events.</a:t>
            </a:r>
          </a:p>
          <a:p>
            <a:r>
              <a:rPr lang="en-US" dirty="0" smtClean="0"/>
              <a:t>(Because of the Faint Young Sun) look for evidence of higher pCO2 in the distant geologic past.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537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4699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versus time for the last 0.5 </a:t>
            </a:r>
            <a:r>
              <a:rPr lang="en-US" dirty="0" err="1" smtClean="0"/>
              <a:t>Gyr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34" y="838200"/>
            <a:ext cx="5943600" cy="50838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633" y="5922034"/>
            <a:ext cx="5016500" cy="7708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3646" y="933451"/>
            <a:ext cx="3080354" cy="24743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4966" y="3407833"/>
            <a:ext cx="1729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Stomatal</a:t>
            </a:r>
            <a:r>
              <a:rPr lang="en-US" dirty="0" smtClean="0"/>
              <a:t> indices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43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27565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Q: When CO</a:t>
            </a:r>
            <a:r>
              <a:rPr lang="en-US" sz="3000" baseline="-25000" dirty="0" smtClean="0"/>
              <a:t>2</a:t>
            </a:r>
            <a:r>
              <a:rPr lang="en-US" sz="3000" dirty="0" smtClean="0"/>
              <a:t> goes up, does temperature go up?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350434"/>
            <a:ext cx="4398399" cy="533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5952" y="427565"/>
            <a:ext cx="7355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A: Sudden rises in CO</a:t>
            </a:r>
            <a:r>
              <a:rPr lang="en-US" baseline="-25000" dirty="0" smtClean="0"/>
              <a:t>2</a:t>
            </a:r>
            <a:r>
              <a:rPr lang="en-US" dirty="0" smtClean="0"/>
              <a:t> are accompanied by temperature rises;</a:t>
            </a:r>
          </a:p>
          <a:p>
            <a:r>
              <a:rPr lang="en-US" dirty="0"/>
              <a:t> </a:t>
            </a:r>
            <a:r>
              <a:rPr lang="en-US" dirty="0" smtClean="0"/>
              <a:t>   longer-term changes in temperature may have other controls, e.g. albedo.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808" y="1640416"/>
            <a:ext cx="4736191" cy="32025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94367" y="4842927"/>
            <a:ext cx="2749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Retallack</a:t>
            </a:r>
            <a:r>
              <a:rPr lang="en-US" dirty="0" smtClean="0"/>
              <a:t>, Phil. Trans., 2002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36750" y="1084480"/>
            <a:ext cx="1212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Multiproxy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20317" y="1312047"/>
            <a:ext cx="1729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Stomatal</a:t>
            </a:r>
            <a:r>
              <a:rPr lang="en-US" dirty="0" smtClean="0"/>
              <a:t> indices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080000" y="5461000"/>
            <a:ext cx="2942167" cy="1016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143500" y="5521920"/>
            <a:ext cx="27538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 1 </a:t>
            </a:r>
            <a:r>
              <a:rPr lang="en-US" dirty="0" err="1" smtClean="0"/>
              <a:t>Mya</a:t>
            </a:r>
            <a:r>
              <a:rPr lang="en-US" dirty="0" smtClean="0"/>
              <a:t>, temperature</a:t>
            </a:r>
          </a:p>
          <a:p>
            <a:r>
              <a:rPr lang="en-US" dirty="0" smtClean="0"/>
              <a:t>records are more reliable</a:t>
            </a:r>
          </a:p>
          <a:p>
            <a:r>
              <a:rPr lang="en-US" dirty="0" smtClean="0"/>
              <a:t>than pCO</a:t>
            </a:r>
            <a:r>
              <a:rPr lang="en-US" baseline="-25000" dirty="0" smtClean="0"/>
              <a:t>2</a:t>
            </a:r>
            <a:r>
              <a:rPr lang="en-US" dirty="0" smtClean="0"/>
              <a:t> records.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483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input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Composition of upper continental crust (UCC) ~ composition of </a:t>
            </a:r>
            <a:r>
              <a:rPr lang="en-US" dirty="0" err="1" smtClean="0"/>
              <a:t>shales</a:t>
            </a:r>
            <a:r>
              <a:rPr lang="en-US" dirty="0" smtClean="0"/>
              <a:t> ~ composition of river sediments.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[Seawater] &gt;&gt; [UCC]: S, </a:t>
            </a:r>
            <a:r>
              <a:rPr lang="en-US" dirty="0" err="1" smtClean="0"/>
              <a:t>Cl</a:t>
            </a:r>
            <a:r>
              <a:rPr lang="en-US" dirty="0" smtClean="0"/>
              <a:t>, F, B, Mg, Na, K</a:t>
            </a:r>
          </a:p>
          <a:p>
            <a:r>
              <a:rPr lang="en-US" dirty="0" smtClean="0"/>
              <a:t>[Seawater] &lt;&lt; [UCC]: </a:t>
            </a:r>
            <a:r>
              <a:rPr lang="en-US" dirty="0" err="1" smtClean="0"/>
              <a:t>Pb</a:t>
            </a:r>
            <a:r>
              <a:rPr lang="en-US" dirty="0" smtClean="0"/>
              <a:t>, Al, Si, Fe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900" y="-38100"/>
            <a:ext cx="3251200" cy="155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30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88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How river input (discharge x concentration) is measured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774700"/>
            <a:ext cx="4445000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558800"/>
            <a:ext cx="4530360" cy="30225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199297"/>
            <a:ext cx="3695700" cy="27316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000" y="2603500"/>
            <a:ext cx="3705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Acoustic Doppler profiling (discharge)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0" y="3581399"/>
            <a:ext cx="253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Stream gages (discharge)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76700" y="5585937"/>
            <a:ext cx="3940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Sampling for chemistry (concentrations)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378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0" y="0"/>
            <a:ext cx="747459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" y="189224"/>
            <a:ext cx="2084738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Concentration-</a:t>
            </a:r>
          </a:p>
          <a:p>
            <a:r>
              <a:rPr lang="en-US" b="1" dirty="0" smtClean="0"/>
              <a:t>discharge</a:t>
            </a:r>
          </a:p>
          <a:p>
            <a:r>
              <a:rPr lang="en-US" b="1" dirty="0" smtClean="0"/>
              <a:t>relationships show</a:t>
            </a:r>
          </a:p>
          <a:p>
            <a:r>
              <a:rPr lang="en-US" b="1" dirty="0" smtClean="0"/>
              <a:t>dilution trend at </a:t>
            </a:r>
          </a:p>
          <a:p>
            <a:r>
              <a:rPr lang="en-US" b="1" dirty="0" smtClean="0"/>
              <a:t>large discharge</a:t>
            </a:r>
          </a:p>
          <a:p>
            <a:endParaRPr lang="en-US" dirty="0"/>
          </a:p>
          <a:p>
            <a:r>
              <a:rPr lang="en-US" i="1" dirty="0" smtClean="0"/>
              <a:t>This trend is also</a:t>
            </a:r>
          </a:p>
          <a:p>
            <a:r>
              <a:rPr lang="en-US" i="1" dirty="0" smtClean="0"/>
              <a:t>observed for the</a:t>
            </a:r>
          </a:p>
          <a:p>
            <a:r>
              <a:rPr lang="en-US" i="1" dirty="0" smtClean="0"/>
              <a:t>seasonal cycle of</a:t>
            </a:r>
          </a:p>
          <a:p>
            <a:r>
              <a:rPr lang="en-US" i="1" dirty="0" smtClean="0"/>
              <a:t>runoff in individual</a:t>
            </a:r>
          </a:p>
          <a:p>
            <a:r>
              <a:rPr lang="en-US" i="1" dirty="0" smtClean="0"/>
              <a:t>rivers</a:t>
            </a:r>
            <a:r>
              <a:rPr lang="en-US" dirty="0"/>
              <a:t>.</a:t>
            </a:r>
            <a:r>
              <a:rPr lang="en-US" dirty="0" smtClean="0"/>
              <a:t> Therefore,</a:t>
            </a:r>
          </a:p>
          <a:p>
            <a:r>
              <a:rPr lang="en-US" dirty="0" smtClean="0"/>
              <a:t>constructing</a:t>
            </a:r>
          </a:p>
          <a:p>
            <a:r>
              <a:rPr lang="en-US" dirty="0" smtClean="0"/>
              <a:t>an annual-average</a:t>
            </a:r>
          </a:p>
          <a:p>
            <a:r>
              <a:rPr lang="en-US" dirty="0" smtClean="0"/>
              <a:t>budget requires</a:t>
            </a:r>
          </a:p>
          <a:p>
            <a:r>
              <a:rPr lang="en-US" dirty="0" smtClean="0"/>
              <a:t>many concentration</a:t>
            </a:r>
          </a:p>
          <a:p>
            <a:r>
              <a:rPr lang="en-US" dirty="0" smtClean="0"/>
              <a:t>measurements.</a:t>
            </a:r>
          </a:p>
        </p:txBody>
      </p:sp>
    </p:spTree>
    <p:extLst>
      <p:ext uri="{BB962C8B-B14F-4D97-AF65-F5344CB8AC3E}">
        <p14:creationId xmlns:p14="http://schemas.microsoft.com/office/powerpoint/2010/main" val="1637918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29516"/>
            <a:ext cx="3908778" cy="652462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Oliva</a:t>
            </a:r>
            <a:r>
              <a:rPr lang="en-US" sz="2000" dirty="0" smtClean="0"/>
              <a:t> et al. 2003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7456"/>
            <a:ext cx="4616558" cy="31596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862" y="0"/>
            <a:ext cx="4794837" cy="121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500" y="1105196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Data: 99 small granitic catchments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813" y="1577456"/>
            <a:ext cx="4721187" cy="32267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24563" y="4863068"/>
            <a:ext cx="4019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Godderis</a:t>
            </a:r>
            <a:r>
              <a:rPr lang="en-US" dirty="0" smtClean="0"/>
              <a:t> et al. Rev. Min. </a:t>
            </a:r>
            <a:r>
              <a:rPr lang="en-US" dirty="0" err="1" smtClean="0"/>
              <a:t>Geochem</a:t>
            </a:r>
            <a:r>
              <a:rPr lang="en-US" dirty="0" smtClean="0"/>
              <a:t>. 2009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14111"/>
            <a:ext cx="4047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Some support for T and runoff</a:t>
            </a:r>
          </a:p>
          <a:p>
            <a:r>
              <a:rPr lang="en-US" b="1" dirty="0" smtClean="0"/>
              <a:t>control on weathering, but much scatter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23684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Outer limits of the habitable zone –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dirty="0"/>
              <a:t>CO2-atmosphere </a:t>
            </a:r>
            <a:r>
              <a:rPr lang="en-US" dirty="0" smtClean="0"/>
              <a:t>collapse</a:t>
            </a:r>
          </a:p>
          <a:p>
            <a:r>
              <a:rPr lang="en-US" dirty="0" smtClean="0"/>
              <a:t>“Maximum greenhouse” - CO2 condensation</a:t>
            </a:r>
          </a:p>
          <a:p>
            <a:r>
              <a:rPr lang="en-US" sz="4000" b="1" dirty="0"/>
              <a:t> </a:t>
            </a:r>
            <a:r>
              <a:rPr lang="en-US" sz="4000" b="1" dirty="0" smtClean="0"/>
              <a:t>Ice-albedo feedback, snowball states</a:t>
            </a:r>
          </a:p>
          <a:p>
            <a:r>
              <a:rPr lang="en-US" dirty="0" smtClean="0"/>
              <a:t> Limit cycles; either </a:t>
            </a:r>
            <a:r>
              <a:rPr lang="en-US" dirty="0"/>
              <a:t>stellar evolution or geological evolution can cause the end of planet surface habitability</a:t>
            </a:r>
          </a:p>
        </p:txBody>
      </p:sp>
    </p:spTree>
    <p:extLst>
      <p:ext uri="{BB962C8B-B14F-4D97-AF65-F5344CB8AC3E}">
        <p14:creationId xmlns:p14="http://schemas.microsoft.com/office/powerpoint/2010/main" val="25715969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8500"/>
          </a:xfrm>
        </p:spPr>
        <p:txBody>
          <a:bodyPr>
            <a:noAutofit/>
          </a:bodyPr>
          <a:lstStyle/>
          <a:p>
            <a:r>
              <a:rPr lang="en-US" sz="2800" dirty="0" smtClean="0"/>
              <a:t>Kinetically-limited watersheds vs. supply-limited watersheds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698500"/>
            <a:ext cx="7073900" cy="528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45400" y="904206"/>
            <a:ext cx="129092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Kinetically-</a:t>
            </a:r>
          </a:p>
          <a:p>
            <a:r>
              <a:rPr lang="en-US" dirty="0"/>
              <a:t>l</a:t>
            </a:r>
            <a:r>
              <a:rPr lang="en-US" dirty="0" smtClean="0"/>
              <a:t>imited, low</a:t>
            </a:r>
          </a:p>
          <a:p>
            <a:r>
              <a:rPr lang="en-US" dirty="0" smtClean="0"/>
              <a:t>weathering</a:t>
            </a:r>
          </a:p>
          <a:p>
            <a:r>
              <a:rPr lang="en-US" dirty="0" smtClean="0"/>
              <a:t>intensity</a:t>
            </a:r>
          </a:p>
          <a:p>
            <a:r>
              <a:rPr lang="en-US" dirty="0" smtClean="0"/>
              <a:t>(steep </a:t>
            </a:r>
          </a:p>
          <a:p>
            <a:r>
              <a:rPr lang="en-US" dirty="0"/>
              <a:t>m</a:t>
            </a:r>
            <a:r>
              <a:rPr lang="en-US" dirty="0" smtClean="0"/>
              <a:t>ountains)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2969" y="4030133"/>
            <a:ext cx="125192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Transport-</a:t>
            </a:r>
          </a:p>
          <a:p>
            <a:r>
              <a:rPr lang="en-US" dirty="0" smtClean="0"/>
              <a:t>limited,</a:t>
            </a:r>
          </a:p>
          <a:p>
            <a:r>
              <a:rPr lang="en-US" dirty="0" smtClean="0"/>
              <a:t>High </a:t>
            </a:r>
          </a:p>
          <a:p>
            <a:r>
              <a:rPr lang="en-US" dirty="0" smtClean="0"/>
              <a:t>weathering</a:t>
            </a:r>
          </a:p>
          <a:p>
            <a:r>
              <a:rPr lang="en-US" dirty="0" smtClean="0"/>
              <a:t>intensity</a:t>
            </a:r>
          </a:p>
          <a:p>
            <a:r>
              <a:rPr lang="en-US" dirty="0" smtClean="0"/>
              <a:t>(plains)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8293100" y="2667000"/>
            <a:ext cx="25400" cy="1193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23200" y="3987800"/>
            <a:ext cx="13381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Earth’s ability to</a:t>
            </a:r>
          </a:p>
          <a:p>
            <a:r>
              <a:rPr lang="en-US" dirty="0"/>
              <a:t>r</a:t>
            </a:r>
            <a:r>
              <a:rPr lang="en-US" dirty="0" smtClean="0"/>
              <a:t>ecover</a:t>
            </a:r>
          </a:p>
          <a:p>
            <a:r>
              <a:rPr lang="en-US" dirty="0"/>
              <a:t>f</a:t>
            </a:r>
            <a:r>
              <a:rPr lang="en-US" dirty="0" smtClean="0"/>
              <a:t>rom a</a:t>
            </a:r>
          </a:p>
          <a:p>
            <a:r>
              <a:rPr lang="en-US" dirty="0" smtClean="0"/>
              <a:t>hyper-</a:t>
            </a:r>
          </a:p>
          <a:p>
            <a:r>
              <a:rPr lang="en-US" dirty="0"/>
              <a:t>t</a:t>
            </a:r>
            <a:r>
              <a:rPr lang="en-US" dirty="0" smtClean="0"/>
              <a:t>hermal</a:t>
            </a:r>
          </a:p>
          <a:p>
            <a:r>
              <a:rPr lang="en-US" dirty="0"/>
              <a:t>r</a:t>
            </a:r>
            <a:r>
              <a:rPr lang="en-US" dirty="0" smtClean="0"/>
              <a:t>esides in </a:t>
            </a:r>
          </a:p>
          <a:p>
            <a:r>
              <a:rPr lang="en-US" dirty="0" smtClean="0"/>
              <a:t>the mountains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920750" y="5784460"/>
            <a:ext cx="645583" cy="5549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3917" y="6339417"/>
            <a:ext cx="5369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sometimes (confusingly) referred to as “supply” 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120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67675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7001"/>
            <a:ext cx="2198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West et al. 2005 EPSL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658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17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Seasonal and </a:t>
            </a:r>
            <a:r>
              <a:rPr lang="en-US" dirty="0" err="1" smtClean="0"/>
              <a:t>interannual</a:t>
            </a:r>
            <a:r>
              <a:rPr lang="en-US" dirty="0" smtClean="0"/>
              <a:t> variability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3340100"/>
            <a:ext cx="200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Gislason</a:t>
            </a:r>
            <a:r>
              <a:rPr lang="en-US" dirty="0" smtClean="0"/>
              <a:t> et al. 2009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3709432"/>
            <a:ext cx="4648200" cy="2400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901700"/>
            <a:ext cx="4686300" cy="243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1400" y="5465002"/>
            <a:ext cx="37237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Icelandic watersheds showing a large,</a:t>
            </a:r>
          </a:p>
          <a:p>
            <a:r>
              <a:rPr lang="en-US" dirty="0" smtClean="0"/>
              <a:t>recent temperature increase </a:t>
            </a:r>
          </a:p>
          <a:p>
            <a:r>
              <a:rPr lang="en-US" dirty="0" smtClean="0"/>
              <a:t>(natural experiment)</a:t>
            </a:r>
          </a:p>
        </p:txBody>
      </p:sp>
    </p:spTree>
    <p:extLst>
      <p:ext uri="{BB962C8B-B14F-4D97-AF65-F5344CB8AC3E}">
        <p14:creationId xmlns:p14="http://schemas.microsoft.com/office/powerpoint/2010/main" val="3425890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8962"/>
          </a:xfrm>
        </p:spPr>
        <p:txBody>
          <a:bodyPr>
            <a:noAutofit/>
          </a:bodyPr>
          <a:lstStyle/>
          <a:p>
            <a:r>
              <a:rPr lang="en-US" sz="2800" dirty="0" smtClean="0"/>
              <a:t>Testing the prediction of a pole-to-equator increases in weathering rates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7590367" cy="4140200"/>
          </a:xfrm>
          <a:prstGeom prst="rect">
            <a:avLst/>
          </a:prstGeom>
        </p:spPr>
      </p:pic>
      <p:sp>
        <p:nvSpPr>
          <p:cNvPr id="5" name="Right Triangle 4"/>
          <p:cNvSpPr/>
          <p:nvPr/>
        </p:nvSpPr>
        <p:spPr>
          <a:xfrm>
            <a:off x="7535334" y="1409700"/>
            <a:ext cx="838200" cy="3289300"/>
          </a:xfrm>
          <a:prstGeom prst="rtTriangl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878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890"/>
            <a:ext cx="8229600" cy="47977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 evidence for T or runoff control on</a:t>
            </a:r>
            <a:br>
              <a:rPr lang="en-US" dirty="0" smtClean="0"/>
            </a:br>
            <a:r>
              <a:rPr lang="en-US" dirty="0" smtClean="0"/>
              <a:t>physical erosion from </a:t>
            </a:r>
            <a:r>
              <a:rPr lang="en-US" baseline="30000" dirty="0" smtClean="0"/>
              <a:t>10</a:t>
            </a:r>
            <a:r>
              <a:rPr lang="en-US" dirty="0" smtClean="0"/>
              <a:t>Be data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777" y="1552222"/>
            <a:ext cx="7522267" cy="47846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555" y="6322739"/>
            <a:ext cx="2872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von </a:t>
            </a:r>
            <a:r>
              <a:rPr lang="en-US" dirty="0" err="1" smtClean="0"/>
              <a:t>Blanckenburg</a:t>
            </a:r>
            <a:r>
              <a:rPr lang="en-US" dirty="0" smtClean="0"/>
              <a:t> EPSL 2006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226445"/>
            <a:ext cx="90639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aseline="30000" dirty="0" smtClean="0"/>
              <a:t>10</a:t>
            </a:r>
            <a:r>
              <a:rPr lang="en-US" sz="1600" dirty="0" smtClean="0"/>
              <a:t>Be: spallation product of </a:t>
            </a:r>
            <a:r>
              <a:rPr lang="en-US" sz="1600" baseline="30000" dirty="0" smtClean="0"/>
              <a:t>16</a:t>
            </a:r>
            <a:r>
              <a:rPr lang="en-US" sz="1600" dirty="0" smtClean="0"/>
              <a:t>O, 1 </a:t>
            </a:r>
            <a:r>
              <a:rPr lang="en-US" sz="1600" dirty="0" err="1" smtClean="0"/>
              <a:t>Myr</a:t>
            </a:r>
            <a:r>
              <a:rPr lang="en-US" sz="1600" dirty="0" smtClean="0"/>
              <a:t> half-life, formed by neutron bombardment &lt;~1 m from Earth surface</a:t>
            </a:r>
          </a:p>
          <a:p>
            <a:pPr algn="r"/>
            <a:r>
              <a:rPr lang="en-US" sz="1600" dirty="0" smtClean="0"/>
              <a:t>(Neutrons are cosmic-ray </a:t>
            </a:r>
            <a:r>
              <a:rPr lang="en-US" sz="1600" dirty="0" err="1" smtClean="0"/>
              <a:t>secondaries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50448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Autofit/>
          </a:bodyPr>
          <a:lstStyle/>
          <a:p>
            <a:r>
              <a:rPr lang="en-US" sz="2000" dirty="0" smtClean="0"/>
              <a:t>Testing the carbonate-silicate weathering feedback using present-day temperature gradients: Rivers and streams in Antarctica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3962400" cy="2967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400" y="5218650"/>
            <a:ext cx="6578600" cy="2337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83630"/>
            <a:ext cx="9144000" cy="16350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70748" y="3175000"/>
            <a:ext cx="2973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Nezat</a:t>
            </a:r>
            <a:r>
              <a:rPr lang="en-US" dirty="0" smtClean="0"/>
              <a:t> et al. GSA Bulletin 2001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785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Testing the silicate-weathering feedback hypothesis with </a:t>
            </a:r>
            <a:r>
              <a:rPr lang="en-US" dirty="0" err="1" smtClean="0"/>
              <a:t>hyperthermals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7400"/>
            <a:ext cx="9144000" cy="27331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3954" y="4832886"/>
            <a:ext cx="3350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Cui et al. Nature Geoscience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304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Paleocene-Eocene Thermal Maximum</a:t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dirty="0" err="1" smtClean="0"/>
              <a:t>hyperthermal</a:t>
            </a:r>
            <a:r>
              <a:rPr lang="en-US" dirty="0" smtClean="0"/>
              <a:t> 55 </a:t>
            </a:r>
            <a:r>
              <a:rPr lang="en-US" dirty="0" err="1" smtClean="0"/>
              <a:t>Mya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99774" y="-193236"/>
            <a:ext cx="3230562" cy="6376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452" y="2787650"/>
            <a:ext cx="4110548" cy="364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000" y="1265237"/>
            <a:ext cx="1766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Adequate spatial </a:t>
            </a:r>
          </a:p>
          <a:p>
            <a:r>
              <a:rPr lang="en-US" dirty="0" smtClean="0"/>
              <a:t>coverage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03110" y="2063968"/>
            <a:ext cx="2585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resolution limited </a:t>
            </a:r>
          </a:p>
          <a:p>
            <a:r>
              <a:rPr lang="en-US" dirty="0"/>
              <a:t>t</a:t>
            </a:r>
            <a:r>
              <a:rPr lang="en-US" dirty="0" smtClean="0"/>
              <a:t>o &gt; 1 </a:t>
            </a:r>
            <a:r>
              <a:rPr lang="en-US" dirty="0" err="1" smtClean="0"/>
              <a:t>Kyr</a:t>
            </a:r>
            <a:r>
              <a:rPr lang="en-US" dirty="0" smtClean="0"/>
              <a:t> by </a:t>
            </a:r>
            <a:r>
              <a:rPr lang="en-US" dirty="0" err="1" smtClean="0"/>
              <a:t>bioturbation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01700" y="5130800"/>
            <a:ext cx="39842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Though brief relative to the ~100 </a:t>
            </a:r>
            <a:r>
              <a:rPr lang="en-US" dirty="0" err="1" smtClean="0"/>
              <a:t>Kyr</a:t>
            </a:r>
            <a:endParaRPr lang="en-US" dirty="0" smtClean="0"/>
          </a:p>
          <a:p>
            <a:r>
              <a:rPr lang="en-US" dirty="0"/>
              <a:t>t</a:t>
            </a:r>
            <a:r>
              <a:rPr lang="en-US" dirty="0" smtClean="0"/>
              <a:t>imescale of the weathering feedback,</a:t>
            </a:r>
          </a:p>
          <a:p>
            <a:r>
              <a:rPr lang="en-US" dirty="0"/>
              <a:t>t</a:t>
            </a:r>
            <a:r>
              <a:rPr lang="en-US" dirty="0" smtClean="0"/>
              <a:t>he CO</a:t>
            </a:r>
            <a:r>
              <a:rPr lang="en-US" baseline="-25000" dirty="0" smtClean="0"/>
              <a:t>2</a:t>
            </a:r>
            <a:r>
              <a:rPr lang="en-US" dirty="0" smtClean="0"/>
              <a:t> release that triggered the PETM</a:t>
            </a:r>
          </a:p>
          <a:p>
            <a:r>
              <a:rPr lang="en-US" dirty="0" smtClean="0"/>
              <a:t>was much more prolonged than </a:t>
            </a:r>
          </a:p>
          <a:p>
            <a:r>
              <a:rPr lang="en-US" dirty="0"/>
              <a:t>a</a:t>
            </a:r>
            <a:r>
              <a:rPr lang="en-US" dirty="0" smtClean="0"/>
              <a:t>nthropogenic CO</a:t>
            </a:r>
            <a:r>
              <a:rPr lang="en-US" baseline="-25000" dirty="0" smtClean="0"/>
              <a:t>2</a:t>
            </a:r>
            <a:r>
              <a:rPr lang="en-US" dirty="0" smtClean="0"/>
              <a:t> release.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481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49300"/>
            <a:ext cx="9144000" cy="487362"/>
          </a:xfrm>
        </p:spPr>
        <p:txBody>
          <a:bodyPr>
            <a:noAutofit/>
          </a:bodyPr>
          <a:lstStyle/>
          <a:p>
            <a:r>
              <a:rPr lang="en-US" sz="2800" dirty="0" smtClean="0"/>
              <a:t>Sustained temperature rise:</a:t>
            </a:r>
            <a:br>
              <a:rPr lang="en-US" sz="2800" dirty="0" smtClean="0"/>
            </a:br>
            <a:r>
              <a:rPr lang="en-US" sz="2800" dirty="0" smtClean="0"/>
              <a:t>expect – increased weathering; intensified hydrologic cycle;</a:t>
            </a:r>
            <a:br>
              <a:rPr lang="en-US" sz="2800" dirty="0" smtClean="0"/>
            </a:br>
            <a:r>
              <a:rPr lang="en-US" sz="2800" dirty="0" smtClean="0"/>
              <a:t>CO2 drawdown on ~100 </a:t>
            </a:r>
            <a:r>
              <a:rPr lang="en-US" sz="2800" dirty="0" err="1" smtClean="0"/>
              <a:t>Kyr</a:t>
            </a:r>
            <a:r>
              <a:rPr lang="en-US" sz="2800" dirty="0" smtClean="0"/>
              <a:t> timescale</a:t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0400"/>
            <a:ext cx="9144000" cy="298816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2070100" y="5156200"/>
            <a:ext cx="3517900" cy="381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70100" y="5252134"/>
            <a:ext cx="4431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interval estimated using</a:t>
            </a:r>
          </a:p>
          <a:p>
            <a:r>
              <a:rPr lang="en-US" dirty="0" err="1"/>
              <a:t>c</a:t>
            </a:r>
            <a:r>
              <a:rPr lang="en-US" dirty="0" err="1" smtClean="0"/>
              <a:t>yclostratigraphy</a:t>
            </a:r>
            <a:r>
              <a:rPr lang="en-US" dirty="0" smtClean="0"/>
              <a:t> and helium-3 accumulation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509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59772"/>
            <a:ext cx="8360833" cy="6094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90"/>
            <a:ext cx="8229600" cy="5296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Osmium-isotope systematics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784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9890"/>
            <a:ext cx="62321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Snowball Earth catastrophe can be modeled using a </a:t>
            </a:r>
          </a:p>
          <a:p>
            <a:r>
              <a:rPr lang="en-US" sz="2200" b="1" dirty="0" smtClean="0"/>
              <a:t>1D (latitudinal) Energy Balance Model (EBM)</a:t>
            </a:r>
            <a:endParaRPr lang="en-US" sz="2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772201" y="5763988"/>
            <a:ext cx="3408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Following Roe &amp; Baker 2010</a:t>
            </a:r>
          </a:p>
          <a:p>
            <a:r>
              <a:rPr lang="en-US" i="1" dirty="0" smtClean="0"/>
              <a:t>(optional reading, </a:t>
            </a:r>
            <a:r>
              <a:rPr lang="en-US" i="1" dirty="0" err="1" smtClean="0"/>
              <a:t>pdf</a:t>
            </a:r>
            <a:r>
              <a:rPr lang="en-US" i="1" dirty="0" smtClean="0"/>
              <a:t> on website)</a:t>
            </a:r>
            <a:endParaRPr lang="en-US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01" y="809331"/>
            <a:ext cx="5448300" cy="1320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34" y="2130131"/>
            <a:ext cx="5435600" cy="977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1" y="3108031"/>
            <a:ext cx="5361276" cy="36195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24222" y="2624667"/>
            <a:ext cx="308289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Due to spherical geometry for</a:t>
            </a:r>
          </a:p>
          <a:p>
            <a:r>
              <a:rPr lang="en-US" dirty="0" smtClean="0"/>
              <a:t>a rapidly-rotating planet:</a:t>
            </a:r>
          </a:p>
          <a:p>
            <a:r>
              <a:rPr lang="en-US" dirty="0" smtClean="0"/>
              <a:t>At lower latitudes,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local insolation</a:t>
            </a:r>
          </a:p>
          <a:p>
            <a:r>
              <a:rPr lang="en-US" dirty="0" smtClean="0"/>
              <a:t>(negative feedback) increases </a:t>
            </a:r>
          </a:p>
          <a:p>
            <a:r>
              <a:rPr lang="en-US" dirty="0" smtClean="0"/>
              <a:t>more slowly with decreasing </a:t>
            </a:r>
          </a:p>
          <a:p>
            <a:r>
              <a:rPr lang="en-US" dirty="0" smtClean="0"/>
              <a:t>latitude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local divergence of the heat</a:t>
            </a:r>
          </a:p>
          <a:p>
            <a:r>
              <a:rPr lang="en-US" dirty="0" smtClean="0"/>
              <a:t>flux (+</a:t>
            </a:r>
            <a:r>
              <a:rPr lang="en-US" dirty="0" err="1" smtClean="0"/>
              <a:t>ve</a:t>
            </a:r>
            <a:r>
              <a:rPr lang="en-US" dirty="0" smtClean="0"/>
              <a:t> feedback) leads to</a:t>
            </a:r>
          </a:p>
          <a:p>
            <a:r>
              <a:rPr lang="en-US" dirty="0" smtClean="0"/>
              <a:t>more cooling</a:t>
            </a:r>
          </a:p>
          <a:p>
            <a:r>
              <a:rPr lang="en-US" dirty="0" smtClean="0"/>
              <a:t>with decreasing latitude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83556" y="3922890"/>
            <a:ext cx="28589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low-latitude ice-line location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unstable to becoming</a:t>
            </a:r>
          </a:p>
          <a:p>
            <a:r>
              <a:rPr lang="en-US" dirty="0" smtClean="0">
                <a:sym typeface="Wingdings"/>
              </a:rPr>
              <a:t>global glaciation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-11955" y="6488668"/>
            <a:ext cx="76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 see Abbot et al. 2011 for a proposed low-latitude stable-ice-line glacial state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252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1763"/>
            <a:ext cx="8394700" cy="59216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11900" y="304800"/>
            <a:ext cx="2370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Dickson et al., P</a:t>
            </a:r>
            <a:r>
              <a:rPr lang="en-US" baseline="30000" dirty="0" smtClean="0"/>
              <a:t>3</a:t>
            </a:r>
            <a:r>
              <a:rPr lang="en-US" dirty="0" smtClean="0"/>
              <a:t>, 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19700" y="6190734"/>
            <a:ext cx="3026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dirty="0" err="1" smtClean="0"/>
              <a:t>bsf</a:t>
            </a:r>
            <a:r>
              <a:rPr lang="en-US" dirty="0" smtClean="0"/>
              <a:t> = meters below sea floor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601"/>
            <a:ext cx="6275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Evidence for increased  chemical weathering at the PETM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16349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4331"/>
            <a:ext cx="7315200" cy="5349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08000"/>
          </a:xfrm>
        </p:spPr>
        <p:txBody>
          <a:bodyPr>
            <a:normAutofit fontScale="90000"/>
          </a:bodyPr>
          <a:lstStyle/>
          <a:p>
            <a:r>
              <a:rPr lang="en-US" sz="3000" dirty="0" err="1" smtClean="0"/>
              <a:t>Toarcian</a:t>
            </a:r>
            <a:r>
              <a:rPr lang="en-US" sz="3000" dirty="0" smtClean="0"/>
              <a:t> Oceanic Anoxic Event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08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Cohen et al. Geology 2004, “Osmium isotope evidence for the regulation of atmospheric</a:t>
            </a:r>
          </a:p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by continental weathering.”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4092222"/>
            <a:ext cx="1616322" cy="1211959"/>
          </a:xfrm>
          <a:prstGeom prst="rect">
            <a:avLst/>
          </a:prstGeom>
        </p:spPr>
      </p:pic>
      <p:cxnSp>
        <p:nvCxnSpPr>
          <p:cNvPr id="7" name="Straight Arrow Connector 6"/>
          <p:cNvCxnSpPr>
            <a:endCxn id="3" idx="0"/>
          </p:cNvCxnSpPr>
          <p:nvPr/>
        </p:nvCxnSpPr>
        <p:spPr>
          <a:xfrm flipH="1">
            <a:off x="8123361" y="2935111"/>
            <a:ext cx="89306" cy="11571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735613" y="2636335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Jet Rock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60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084"/>
            <a:ext cx="8229600" cy="836084"/>
          </a:xfrm>
        </p:spPr>
        <p:txBody>
          <a:bodyPr>
            <a:normAutofit/>
          </a:bodyPr>
          <a:lstStyle/>
          <a:p>
            <a:r>
              <a:rPr lang="en-US" dirty="0" smtClean="0"/>
              <a:t>A new proxy for weathering: </a:t>
            </a:r>
            <a:r>
              <a:rPr lang="en-US" baseline="30000" dirty="0" smtClean="0"/>
              <a:t>7</a:t>
            </a:r>
            <a:r>
              <a:rPr lang="en-US" dirty="0" smtClean="0"/>
              <a:t>Li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1041401"/>
            <a:ext cx="4180417" cy="2182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250" y="3218419"/>
            <a:ext cx="3061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Misra</a:t>
            </a:r>
            <a:r>
              <a:rPr lang="en-US" dirty="0" smtClean="0"/>
              <a:t> &amp; </a:t>
            </a:r>
            <a:r>
              <a:rPr lang="en-US" dirty="0" err="1" smtClean="0"/>
              <a:t>Froelich</a:t>
            </a:r>
            <a:r>
              <a:rPr lang="en-US" dirty="0" smtClean="0"/>
              <a:t>, Science 2012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514" y="1212850"/>
            <a:ext cx="3342152" cy="11578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021667"/>
            <a:ext cx="81221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Lithium cycle is mostly in silicate rocks and </a:t>
            </a:r>
            <a:r>
              <a:rPr lang="en-US" dirty="0" err="1" smtClean="0"/>
              <a:t>aluminosilicate</a:t>
            </a:r>
            <a:r>
              <a:rPr lang="en-US" dirty="0" smtClean="0"/>
              <a:t> clays; none in carbonates.</a:t>
            </a:r>
          </a:p>
          <a:p>
            <a:r>
              <a:rPr lang="en-US" dirty="0" smtClean="0"/>
              <a:t>High weathering intensity: Low riverine </a:t>
            </a:r>
            <a:r>
              <a:rPr lang="en-US" baseline="30000" dirty="0" smtClean="0"/>
              <a:t>7</a:t>
            </a:r>
            <a:r>
              <a:rPr lang="en-US" dirty="0" smtClean="0"/>
              <a:t>Li concentrations.</a:t>
            </a:r>
          </a:p>
          <a:p>
            <a:r>
              <a:rPr lang="en-US" dirty="0" smtClean="0"/>
              <a:t>Low weathering intensity (e.g. mountains): High riverine </a:t>
            </a:r>
            <a:r>
              <a:rPr lang="en-US" baseline="30000" dirty="0" smtClean="0"/>
              <a:t>7</a:t>
            </a:r>
            <a:r>
              <a:rPr lang="en-US" dirty="0" smtClean="0"/>
              <a:t>Li concentrations.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333" y="2370667"/>
            <a:ext cx="1487973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4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784" y="0"/>
            <a:ext cx="555354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14386" y="5483556"/>
            <a:ext cx="1452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Misra</a:t>
            </a:r>
            <a:r>
              <a:rPr lang="en-US" dirty="0" smtClean="0"/>
              <a:t> &amp; </a:t>
            </a:r>
          </a:p>
          <a:p>
            <a:r>
              <a:rPr lang="en-US" dirty="0" err="1" smtClean="0"/>
              <a:t>Froelich</a:t>
            </a:r>
            <a:r>
              <a:rPr lang="en-US" dirty="0" smtClean="0"/>
              <a:t> 2012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836333" y="141111"/>
            <a:ext cx="42334" cy="29351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359321" y="541108"/>
            <a:ext cx="1477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0.9% increase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0534" y="1815447"/>
            <a:ext cx="23775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Dissolved Li 50 Ma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suspended Li today?</a:t>
            </a:r>
          </a:p>
          <a:p>
            <a:pPr marL="285750" indent="-285750">
              <a:buFont typeface="Wingdings" charset="0"/>
              <a:buChar char="à"/>
            </a:pPr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(Other interpretations</a:t>
            </a:r>
          </a:p>
          <a:p>
            <a:r>
              <a:rPr lang="en-US" dirty="0" smtClean="0">
                <a:sym typeface="Wingdings"/>
              </a:rPr>
              <a:t>possible).</a:t>
            </a: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8528"/>
            <a:ext cx="2836333" cy="29394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481" y="6533112"/>
            <a:ext cx="235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 Drilling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87400"/>
            <a:ext cx="9144000" cy="723900"/>
          </a:xfrm>
        </p:spPr>
        <p:txBody>
          <a:bodyPr>
            <a:noAutofit/>
          </a:bodyPr>
          <a:lstStyle/>
          <a:p>
            <a:r>
              <a:rPr lang="en-US" sz="3500" dirty="0" smtClean="0"/>
              <a:t>Refining the carbonate-silicate weathering feedback  hypothesis: shift from direct T to indirect hydrologic control</a:t>
            </a:r>
            <a:br>
              <a:rPr lang="en-US" sz="3500" dirty="0" smtClean="0"/>
            </a:b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1623119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What accounts for the lab-vs.-field discrepancy in weathering rates?</a:t>
            </a:r>
            <a:br>
              <a:rPr lang="en-US" sz="2400" dirty="0" smtClean="0"/>
            </a:br>
            <a:r>
              <a:rPr lang="en-US" sz="2400" dirty="0" smtClean="0"/>
              <a:t>What is the role of flushing?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56" y="1003300"/>
            <a:ext cx="3124200" cy="154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656" y="1003300"/>
            <a:ext cx="5735821" cy="56054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4418" y="5503333"/>
            <a:ext cx="1753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Maher 2010</a:t>
            </a:r>
          </a:p>
          <a:p>
            <a:r>
              <a:rPr lang="en-US" dirty="0" smtClean="0"/>
              <a:t>(on the required </a:t>
            </a:r>
          </a:p>
          <a:p>
            <a:r>
              <a:rPr lang="en-US" dirty="0" smtClean="0"/>
              <a:t>reading list)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149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953008"/>
            <a:ext cx="5611352" cy="53824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3999" y="184835"/>
            <a:ext cx="86904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next part of today’s lecture follows Maher &amp; Chamberlain, “Hydrologic </a:t>
            </a:r>
            <a:r>
              <a:rPr lang="en-US" dirty="0"/>
              <a:t>Regulation of Chemical Weathering and the Geologic Carbon </a:t>
            </a:r>
            <a:r>
              <a:rPr lang="en-US" dirty="0" smtClean="0"/>
              <a:t>Cycle,” </a:t>
            </a:r>
            <a:r>
              <a:rPr lang="en-US" i="1" dirty="0" smtClean="0"/>
              <a:t>Science</a:t>
            </a:r>
            <a:r>
              <a:rPr lang="en-US" dirty="0" smtClean="0"/>
              <a:t>, </a:t>
            </a:r>
            <a:r>
              <a:rPr lang="en-US" dirty="0" smtClean="0"/>
              <a:t>2014 (required reading)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969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" y="54710"/>
            <a:ext cx="7099300" cy="12977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513" y="1232972"/>
            <a:ext cx="6454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Advection-reaction equation (</a:t>
            </a:r>
            <a:r>
              <a:rPr lang="en-US" dirty="0" err="1" smtClean="0"/>
              <a:t>heterogenous</a:t>
            </a:r>
            <a:r>
              <a:rPr lang="en-US" dirty="0" smtClean="0"/>
              <a:t>, irreversible reactions)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2" y="4730748"/>
            <a:ext cx="5613400" cy="1125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301" y="3251199"/>
            <a:ext cx="2120900" cy="977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5052" y="3251200"/>
            <a:ext cx="2063750" cy="4366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6301" y="3687878"/>
            <a:ext cx="2768600" cy="4870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7513" y="3364712"/>
            <a:ext cx="1217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Damkohler</a:t>
            </a:r>
            <a:r>
              <a:rPr lang="en-US" dirty="0" smtClean="0"/>
              <a:t> </a:t>
            </a:r>
          </a:p>
          <a:p>
            <a:r>
              <a:rPr lang="en-US" dirty="0" smtClean="0"/>
              <a:t>number: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4801" y="1860034"/>
            <a:ext cx="1948815" cy="393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73616" y="1730821"/>
            <a:ext cx="3170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net dissolution rate (affected </a:t>
            </a:r>
          </a:p>
          <a:p>
            <a:r>
              <a:rPr lang="en-US" dirty="0" smtClean="0"/>
              <a:t>by availability of fresh minerals)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7502" y="2253734"/>
            <a:ext cx="1320798" cy="40335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94621" y="2253734"/>
            <a:ext cx="1196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flow rate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6908802" y="5638800"/>
            <a:ext cx="787398" cy="40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625636" y="5121870"/>
            <a:ext cx="154401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Need to </a:t>
            </a:r>
          </a:p>
          <a:p>
            <a:r>
              <a:rPr lang="en-US" dirty="0" smtClean="0"/>
              <a:t>integrate over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hillslope</a:t>
            </a:r>
            <a:endParaRPr lang="en-US" dirty="0" smtClean="0"/>
          </a:p>
          <a:p>
            <a:r>
              <a:rPr lang="en-US" dirty="0" smtClean="0"/>
              <a:t>(with different</a:t>
            </a:r>
          </a:p>
          <a:p>
            <a:r>
              <a:rPr lang="en-US" dirty="0" smtClean="0"/>
              <a:t>travel times)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6463" y="1968382"/>
            <a:ext cx="1387929" cy="3238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64392" y="1898532"/>
            <a:ext cx="2103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concentration of </a:t>
            </a:r>
          </a:p>
          <a:p>
            <a:r>
              <a:rPr lang="en-US" dirty="0" smtClean="0"/>
              <a:t>    a dissolving solute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51057" y="2949214"/>
            <a:ext cx="14987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Da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0,</a:t>
            </a:r>
          </a:p>
          <a:p>
            <a:r>
              <a:rPr lang="en-US" dirty="0" smtClean="0">
                <a:sym typeface="Wingdings"/>
              </a:rPr>
              <a:t>c(x)  0</a:t>
            </a:r>
          </a:p>
          <a:p>
            <a:endParaRPr lang="en-US" dirty="0">
              <a:sym typeface="Wingdings"/>
            </a:endParaRPr>
          </a:p>
          <a:p>
            <a:r>
              <a:rPr lang="en-US" i="1" dirty="0" smtClean="0">
                <a:sym typeface="Wingdings"/>
              </a:rPr>
              <a:t>Da</a:t>
            </a:r>
            <a:r>
              <a:rPr lang="en-US" dirty="0" smtClean="0">
                <a:sym typeface="Wingdings"/>
              </a:rPr>
              <a:t>  infinity,</a:t>
            </a:r>
          </a:p>
          <a:p>
            <a:r>
              <a:rPr lang="en-US" dirty="0" smtClean="0">
                <a:sym typeface="Wingdings"/>
              </a:rPr>
              <a:t>c(x)  </a:t>
            </a:r>
            <a:r>
              <a:rPr lang="en-US" dirty="0" err="1" smtClean="0">
                <a:sym typeface="Wingdings"/>
              </a:rPr>
              <a:t>c_eq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420451" y="780378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tau is a constant</a:t>
            </a:r>
          </a:p>
          <a:p>
            <a:r>
              <a:rPr lang="en-US" dirty="0" smtClean="0"/>
              <a:t>(sic)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002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900" y="939800"/>
            <a:ext cx="2933700" cy="132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1028700"/>
            <a:ext cx="2412999" cy="11125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89500" y="152400"/>
            <a:ext cx="404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Damkohler</a:t>
            </a:r>
            <a:r>
              <a:rPr lang="en-US" dirty="0" smtClean="0"/>
              <a:t> Coefficient”</a:t>
            </a:r>
          </a:p>
          <a:p>
            <a:r>
              <a:rPr lang="en-US" dirty="0" smtClean="0"/>
              <a:t>(used only by Maher &amp; Chamberlin 2014)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5000" y="152400"/>
            <a:ext cx="2013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Damkohler</a:t>
            </a:r>
            <a:r>
              <a:rPr lang="en-US" dirty="0" smtClean="0"/>
              <a:t> number</a:t>
            </a:r>
          </a:p>
          <a:p>
            <a:r>
              <a:rPr lang="en-US" dirty="0" smtClean="0"/>
              <a:t>(widely used)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276600" y="1549400"/>
            <a:ext cx="1612900" cy="12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276600" y="1180068"/>
            <a:ext cx="1495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multiply by </a:t>
            </a:r>
            <a:r>
              <a:rPr lang="en-US" i="1" dirty="0" smtClean="0"/>
              <a:t>q</a:t>
            </a:r>
            <a:endParaRPr lang="en-US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700" y="2501900"/>
            <a:ext cx="5575300" cy="1257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30499" y="5461000"/>
            <a:ext cx="60609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integration over an exponential distribution of travel times not</a:t>
            </a:r>
          </a:p>
          <a:p>
            <a:r>
              <a:rPr lang="en-US" dirty="0" smtClean="0"/>
              <a:t>shown (see Maher &amp; Chamberlin 2014, supplementary</a:t>
            </a:r>
          </a:p>
          <a:p>
            <a:r>
              <a:rPr lang="en-US" dirty="0" smtClean="0"/>
              <a:t>equations S6-S8)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6032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40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Main controls on solute flux: </a:t>
            </a:r>
            <a:br>
              <a:rPr lang="en-US" dirty="0" smtClean="0"/>
            </a:br>
            <a:r>
              <a:rPr lang="en-US" dirty="0" smtClean="0"/>
              <a:t>age of soil and travel-time of fluid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72" y="1378627"/>
            <a:ext cx="7937500" cy="49997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397610"/>
            <a:ext cx="2546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young soil, more reactive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99328" y="6405555"/>
            <a:ext cx="2112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old soil, less reactive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9214" y="2794000"/>
            <a:ext cx="18144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Central California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marine terrace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chronosequence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706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0903"/>
            <a:ext cx="9144000" cy="55826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86222" y="6377001"/>
            <a:ext cx="2088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Pierrehumbert</a:t>
            </a:r>
            <a:r>
              <a:rPr lang="en-US" dirty="0" smtClean="0"/>
              <a:t> 2011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8686800" cy="903111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/>
              <a:t>Snowball Earth hysteresis loop CO2 thresholds</a:t>
            </a:r>
            <a:br>
              <a:rPr lang="en-US" sz="3000" dirty="0" smtClean="0"/>
            </a:br>
            <a:r>
              <a:rPr lang="en-US" sz="3000" dirty="0" smtClean="0"/>
              <a:t>are very sensitive to ice albedo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5464660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96433"/>
          </a:xfrm>
        </p:spPr>
        <p:txBody>
          <a:bodyPr>
            <a:noAutofit/>
          </a:bodyPr>
          <a:lstStyle/>
          <a:p>
            <a:pPr algn="l"/>
            <a:r>
              <a:rPr lang="en-US" sz="1800" dirty="0" smtClean="0"/>
              <a:t>Symbols: output from a reaction-transport model</a:t>
            </a:r>
            <a:br>
              <a:rPr lang="en-US" sz="1800" dirty="0" smtClean="0"/>
            </a:br>
            <a:r>
              <a:rPr lang="en-US" sz="1800" dirty="0" smtClean="0"/>
              <a:t>Curves: analytic fit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552754"/>
            <a:ext cx="7378700" cy="630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88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5452"/>
            <a:ext cx="6261100" cy="59358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142" y="90714"/>
            <a:ext cx="3799115" cy="36341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98036" y="3724850"/>
            <a:ext cx="25459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Heimsath</a:t>
            </a:r>
            <a:r>
              <a:rPr lang="en-US" dirty="0" smtClean="0"/>
              <a:t> et al.,</a:t>
            </a:r>
          </a:p>
          <a:p>
            <a:r>
              <a:rPr lang="en-US" dirty="0" smtClean="0"/>
              <a:t>Earth Surf. Proc. &amp; </a:t>
            </a:r>
            <a:r>
              <a:rPr lang="en-US" dirty="0" err="1" smtClean="0"/>
              <a:t>Landf</a:t>
            </a:r>
            <a:r>
              <a:rPr lang="en-US" dirty="0" smtClean="0"/>
              <a:t>.</a:t>
            </a:r>
          </a:p>
          <a:p>
            <a:r>
              <a:rPr lang="en-US" dirty="0" smtClean="0"/>
              <a:t>2009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3286" y="-145093"/>
            <a:ext cx="47618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Soil </a:t>
            </a:r>
            <a:r>
              <a:rPr lang="en-US" sz="2800" b="1" dirty="0"/>
              <a:t>P</a:t>
            </a:r>
            <a:r>
              <a:rPr lang="en-US" dirty="0" smtClean="0"/>
              <a:t>roduction rate approximately balances</a:t>
            </a:r>
          </a:p>
          <a:p>
            <a:r>
              <a:rPr lang="en-US" sz="2800" b="1" dirty="0" smtClean="0"/>
              <a:t>E</a:t>
            </a:r>
            <a:r>
              <a:rPr lang="en-US" dirty="0" smtClean="0"/>
              <a:t>rosion rate (and, less precisely, rock uplift rate)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77857" y="5651500"/>
            <a:ext cx="2608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Mountain soil thicknesses </a:t>
            </a:r>
          </a:p>
          <a:p>
            <a:r>
              <a:rPr lang="en-US" dirty="0" smtClean="0"/>
              <a:t>are usually &lt;~O(1) 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21500" y="2576286"/>
            <a:ext cx="1923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Negative feedback</a:t>
            </a:r>
          </a:p>
          <a:p>
            <a:r>
              <a:rPr lang="en-US" dirty="0" smtClean="0"/>
              <a:t>on soil thickness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224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4838700" cy="927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08100"/>
            <a:ext cx="7543800" cy="544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80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405" y="-128963"/>
            <a:ext cx="5016095" cy="4437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000" y="112486"/>
            <a:ext cx="939800" cy="6057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651750" y="5353696"/>
            <a:ext cx="23749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02500" y="907142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85506" y="2962727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85506" y="5092699"/>
            <a:ext cx="710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0.003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6854762" y="5576925"/>
            <a:ext cx="8275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mm/</a:t>
            </a:r>
            <a:r>
              <a:rPr lang="en-US" dirty="0" err="1" smtClean="0"/>
              <a:t>yr</a:t>
            </a:r>
            <a:endParaRPr lang="en-US" dirty="0" smtClean="0"/>
          </a:p>
          <a:p>
            <a:r>
              <a:rPr lang="en-US" dirty="0" smtClean="0"/>
              <a:t>rock</a:t>
            </a:r>
          </a:p>
          <a:p>
            <a:r>
              <a:rPr lang="en-US" dirty="0" smtClean="0"/>
              <a:t>uplift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11501" y="4223400"/>
            <a:ext cx="3867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Note: effect of orographic precipitation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59753"/>
            <a:ext cx="2343348" cy="29922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6252028"/>
            <a:ext cx="4871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Montgomery &amp; Brandon</a:t>
            </a:r>
          </a:p>
          <a:p>
            <a:r>
              <a:rPr lang="en-US" dirty="0" smtClean="0"/>
              <a:t>EPSL 2002: negative feedback on mountain height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095500" y="5882696"/>
            <a:ext cx="2788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(local relief: 10 km window)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9030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989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0053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71" y="546184"/>
            <a:ext cx="8080829" cy="61213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3786" y="102381"/>
            <a:ext cx="3527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Where’s the effect of temperature?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527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3" y="553356"/>
            <a:ext cx="5798049" cy="46879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86" y="5328226"/>
            <a:ext cx="8055428" cy="15297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3786" y="102381"/>
            <a:ext cx="3527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Where’s the effect of temperature?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81822" y="3114905"/>
            <a:ext cx="25907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Direct effect of </a:t>
            </a:r>
            <a:r>
              <a:rPr lang="en-US" i="1" dirty="0" smtClean="0"/>
              <a:t>T</a:t>
            </a:r>
            <a:r>
              <a:rPr lang="en-US" dirty="0" smtClean="0"/>
              <a:t> is small;</a:t>
            </a:r>
          </a:p>
          <a:p>
            <a:r>
              <a:rPr lang="en-US" dirty="0" smtClean="0"/>
              <a:t>strong indirect hydrologic</a:t>
            </a:r>
          </a:p>
          <a:p>
            <a:r>
              <a:rPr lang="en-US" dirty="0" smtClean="0"/>
              <a:t>effect.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077857" y="1106714"/>
            <a:ext cx="1179286" cy="20081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680857" y="4038235"/>
            <a:ext cx="2576286" cy="10326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7541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770137"/>
            <a:ext cx="6495034" cy="4799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0"/>
            <a:ext cx="4838700" cy="927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16063" y="299358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f</a:t>
            </a:r>
            <a:r>
              <a:rPr lang="en-US" i="1" baseline="-25000" dirty="0" err="1" smtClean="0"/>
              <a:t>w</a:t>
            </a:r>
            <a:r>
              <a:rPr lang="en-US" dirty="0" smtClean="0"/>
              <a:t> = fraction of fresh minerals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9134" y="4567385"/>
            <a:ext cx="3336580" cy="19872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57233" y="3710214"/>
            <a:ext cx="16867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 smtClean="0"/>
              <a:t>Manabe</a:t>
            </a:r>
            <a:r>
              <a:rPr lang="en-US" dirty="0" smtClean="0"/>
              <a:t> et al. </a:t>
            </a:r>
          </a:p>
          <a:p>
            <a:pPr algn="r"/>
            <a:r>
              <a:rPr lang="en-US" dirty="0" smtClean="0"/>
              <a:t>Climatic Change </a:t>
            </a:r>
          </a:p>
          <a:p>
            <a:pPr algn="r"/>
            <a:r>
              <a:rPr lang="en-US" dirty="0" smtClean="0"/>
              <a:t>2004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0287" y="5428930"/>
            <a:ext cx="4255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Maher &amp; Chamberlain Science 2014:</a:t>
            </a:r>
          </a:p>
          <a:p>
            <a:pPr algn="r"/>
            <a:r>
              <a:rPr lang="en-US" b="1" i="1" u="sng" dirty="0" smtClean="0"/>
              <a:t>Earth’s thermostat is mediated by wetting of mountain belts in response to global warming</a:t>
            </a:r>
            <a:endParaRPr lang="en-US" b="1" i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1886857" y="4273283"/>
            <a:ext cx="641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 </a:t>
            </a:r>
            <a:r>
              <a:rPr lang="en-US" i="1" dirty="0" err="1" smtClean="0"/>
              <a:t>f</a:t>
            </a:r>
            <a:r>
              <a:rPr lang="en-US" i="1" baseline="-25000" dirty="0" err="1" smtClean="0"/>
              <a:t>w</a:t>
            </a:r>
            <a:endParaRPr lang="en-US" i="1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5606143" y="6504856"/>
            <a:ext cx="2238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runoff change (cm/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626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111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Mountain </a:t>
            </a:r>
            <a:r>
              <a:rPr lang="en-US" dirty="0" smtClean="0"/>
              <a:t>belts also </a:t>
            </a:r>
            <a:r>
              <a:rPr lang="en-US" i="1" dirty="0" smtClean="0"/>
              <a:t>release</a:t>
            </a:r>
            <a:r>
              <a:rPr lang="en-US" dirty="0" smtClean="0"/>
              <a:t> CO</a:t>
            </a:r>
            <a:r>
              <a:rPr lang="en-US" baseline="-25000" dirty="0" smtClean="0"/>
              <a:t>2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(via metamorphic </a:t>
            </a:r>
            <a:r>
              <a:rPr lang="en-US" dirty="0" err="1" smtClean="0"/>
              <a:t>decarbonation</a:t>
            </a:r>
            <a:r>
              <a:rPr lang="en-US" dirty="0" smtClean="0"/>
              <a:t> and by oxidation of C in uplifted shale, coal)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00800" y="5930900"/>
            <a:ext cx="245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Bickle</a:t>
            </a:r>
            <a:r>
              <a:rPr lang="en-US" dirty="0" smtClean="0"/>
              <a:t>, Terra Nova, 1996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1200"/>
            <a:ext cx="4283897" cy="32176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511799"/>
            <a:ext cx="394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Colorado Front Range organic-rich shale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690" y="1892300"/>
            <a:ext cx="4720310" cy="33065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96661" y="5198883"/>
            <a:ext cx="2192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Evans et al., G</a:t>
            </a:r>
            <a:r>
              <a:rPr lang="en-US" baseline="30000" dirty="0" smtClean="0"/>
              <a:t>3</a:t>
            </a:r>
            <a:r>
              <a:rPr lang="en-US" dirty="0" smtClean="0"/>
              <a:t>,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2154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306423"/>
            <a:ext cx="7848600" cy="50683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0562"/>
          </a:xfrm>
        </p:spPr>
        <p:txBody>
          <a:bodyPr>
            <a:noAutofit/>
          </a:bodyPr>
          <a:lstStyle/>
          <a:p>
            <a:r>
              <a:rPr lang="en-US" sz="3000" dirty="0" smtClean="0"/>
              <a:t>Return to the Paleocene-Eocene Thermal Maximum (55 </a:t>
            </a:r>
            <a:r>
              <a:rPr lang="en-US" sz="3000" dirty="0" err="1" smtClean="0"/>
              <a:t>Mya</a:t>
            </a:r>
            <a:r>
              <a:rPr lang="en-US" sz="3000" dirty="0" smtClean="0"/>
              <a:t>): consistent with Maher &amp; Chamberlin?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63500" y="6211669"/>
            <a:ext cx="2482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Bowen &amp; </a:t>
            </a:r>
            <a:r>
              <a:rPr lang="en-US" dirty="0" err="1" smtClean="0"/>
              <a:t>Zachos</a:t>
            </a:r>
            <a:r>
              <a:rPr lang="en-US" dirty="0" smtClean="0"/>
              <a:t>,</a:t>
            </a:r>
          </a:p>
          <a:p>
            <a:r>
              <a:rPr lang="en-US" dirty="0" smtClean="0"/>
              <a:t>Nature Geoscience 2010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3072" y="843643"/>
            <a:ext cx="7131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PETM: geologically-rapid injection of </a:t>
            </a:r>
            <a:r>
              <a:rPr lang="en-US" dirty="0" err="1" smtClean="0"/>
              <a:t>isotopically</a:t>
            </a:r>
            <a:r>
              <a:rPr lang="en-US" dirty="0" smtClean="0"/>
              <a:t> light C </a:t>
            </a:r>
            <a:r>
              <a:rPr lang="en-US" dirty="0" smtClean="0">
                <a:sym typeface="Wingdings"/>
              </a:rPr>
              <a:t> global warming.</a:t>
            </a:r>
          </a:p>
          <a:p>
            <a:r>
              <a:rPr lang="en-US" dirty="0">
                <a:sym typeface="Wingdings"/>
              </a:rPr>
              <a:t>	 </a:t>
            </a:r>
            <a:r>
              <a:rPr lang="en-US" dirty="0" smtClean="0">
                <a:sym typeface="Wingdings"/>
              </a:rPr>
              <a:t>   how did Earth’s climate recover?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871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643" y="34749"/>
            <a:ext cx="8799689" cy="716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Snowball Earth hypothesis: Joe </a:t>
            </a:r>
            <a:r>
              <a:rPr lang="en-US" dirty="0" err="1" smtClean="0"/>
              <a:t>Kirschvink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1477"/>
            <a:ext cx="4618567" cy="17394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2643" y="2476825"/>
            <a:ext cx="2356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1992: 2 pages in length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0538" y="1049400"/>
            <a:ext cx="1681794" cy="14415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912" y="2300110"/>
            <a:ext cx="4487626" cy="43889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06979" y="6099220"/>
            <a:ext cx="2355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Hoffman et al.</a:t>
            </a:r>
          </a:p>
          <a:p>
            <a:r>
              <a:rPr lang="en-US" dirty="0" smtClean="0"/>
              <a:t>Science Advances 2017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07111" y="5051778"/>
            <a:ext cx="15752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Possible </a:t>
            </a:r>
          </a:p>
          <a:p>
            <a:r>
              <a:rPr lang="en-US" dirty="0" smtClean="0"/>
              <a:t>additional</a:t>
            </a:r>
          </a:p>
          <a:p>
            <a:r>
              <a:rPr lang="en-US" dirty="0" smtClean="0"/>
              <a:t>Snowball</a:t>
            </a:r>
          </a:p>
          <a:p>
            <a:r>
              <a:rPr lang="en-US" dirty="0" smtClean="0"/>
              <a:t>events ~2.3 </a:t>
            </a:r>
            <a:r>
              <a:rPr lang="en-US" dirty="0" err="1" smtClean="0"/>
              <a:t>Ga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9916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Predictions of M&amp;C 2014 for the PETM: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Extent of weathering should increase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(clay mineralogy reflecting deeper weathering)</a:t>
            </a:r>
          </a:p>
          <a:p>
            <a:r>
              <a:rPr lang="en-US" dirty="0" smtClean="0"/>
              <a:t>Rainfall should increase (at least in mountainous zones relevant to weathering).</a:t>
            </a:r>
          </a:p>
        </p:txBody>
      </p:sp>
    </p:spTree>
    <p:extLst>
      <p:ext uri="{BB962C8B-B14F-4D97-AF65-F5344CB8AC3E}">
        <p14:creationId xmlns:p14="http://schemas.microsoft.com/office/powerpoint/2010/main" val="29598452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5505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There is a global kaolinite spike at the PETM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00063"/>
            <a:ext cx="9144000" cy="1003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/>
              <a:t>Kaolinite = clay formed from thorough intense leaching of parent rock; associated with humid climates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6323148" y="6211669"/>
            <a:ext cx="2539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Also found on Mars</a:t>
            </a:r>
          </a:p>
          <a:p>
            <a:r>
              <a:rPr lang="en-US" dirty="0" smtClean="0"/>
              <a:t>(Carter et al. Icarus 2015)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786" y="4046172"/>
            <a:ext cx="3583214" cy="22471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30578"/>
            <a:ext cx="14748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Gibson et al. </a:t>
            </a:r>
          </a:p>
          <a:p>
            <a:r>
              <a:rPr lang="en-US" dirty="0" smtClean="0"/>
              <a:t>Sedimentary </a:t>
            </a:r>
          </a:p>
          <a:p>
            <a:r>
              <a:rPr lang="en-US" dirty="0" smtClean="0"/>
              <a:t>Geology 2000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233" y="884247"/>
            <a:ext cx="2802970" cy="53274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351" y="848365"/>
            <a:ext cx="4602435" cy="30261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89928" y="6293337"/>
            <a:ext cx="1518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blue: kaolinite</a:t>
            </a:r>
          </a:p>
          <a:p>
            <a:r>
              <a:rPr lang="en-US" dirty="0" smtClean="0"/>
              <a:t>red: </a:t>
            </a:r>
            <a:r>
              <a:rPr lang="en-US" dirty="0" err="1" smtClean="0"/>
              <a:t>smectite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1352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86" y="1004332"/>
            <a:ext cx="6661133" cy="4132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644"/>
            <a:ext cx="8229600" cy="5624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i="1" dirty="0" smtClean="0"/>
              <a:t>age</a:t>
            </a:r>
            <a:r>
              <a:rPr lang="en-US" dirty="0" smtClean="0"/>
              <a:t> of the kaolinite is uncertain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752929"/>
            <a:ext cx="2483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John et al. Geology 2012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89501" y="5785312"/>
            <a:ext cx="40401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Massive increase in physical erosion</a:t>
            </a:r>
          </a:p>
          <a:p>
            <a:r>
              <a:rPr lang="en-US" dirty="0" smtClean="0"/>
              <a:t>(stripping of previously-leached laterites)</a:t>
            </a:r>
          </a:p>
          <a:p>
            <a:r>
              <a:rPr lang="en-US" dirty="0" smtClean="0"/>
              <a:t>John et al. </a:t>
            </a:r>
            <a:r>
              <a:rPr lang="en-US" dirty="0" err="1" smtClean="0"/>
              <a:t>Paleoceanography</a:t>
            </a:r>
            <a:r>
              <a:rPr lang="en-US" dirty="0" smtClean="0"/>
              <a:t> 2008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601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71" y="706950"/>
            <a:ext cx="7417731" cy="6024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5143" y="172357"/>
            <a:ext cx="5234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Physical removal of Cretaceous laterites at the PETM?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698601" y="6488668"/>
            <a:ext cx="3445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John et al. </a:t>
            </a:r>
            <a:r>
              <a:rPr lang="en-US" dirty="0" err="1"/>
              <a:t>Paleoceanography</a:t>
            </a:r>
            <a:r>
              <a:rPr lang="en-US" dirty="0"/>
              <a:t> 2008 </a:t>
            </a:r>
          </a:p>
        </p:txBody>
      </p:sp>
    </p:spTree>
    <p:extLst>
      <p:ext uri="{BB962C8B-B14F-4D97-AF65-F5344CB8AC3E}">
        <p14:creationId xmlns:p14="http://schemas.microsoft.com/office/powerpoint/2010/main" val="227227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572"/>
            <a:ext cx="9144000" cy="24031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029" y="1965586"/>
            <a:ext cx="4733471" cy="47019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83" y="2475755"/>
            <a:ext cx="3104633" cy="40549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1929" y="72572"/>
            <a:ext cx="5545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Evidence for hydrological change in mountainous regions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6571" y="2050142"/>
            <a:ext cx="5037599" cy="349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54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0"/>
            <a:ext cx="8462322" cy="56459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4000" y="5749574"/>
            <a:ext cx="344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Gastornis</a:t>
            </a:r>
            <a:r>
              <a:rPr lang="en-US" i="1" dirty="0" smtClean="0"/>
              <a:t> </a:t>
            </a:r>
            <a:r>
              <a:rPr lang="en-US" dirty="0" smtClean="0"/>
              <a:t>in earliest Eocene forest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726215" y="6165072"/>
            <a:ext cx="4063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Major radiation of mammals at the PETM</a:t>
            </a:r>
          </a:p>
          <a:p>
            <a:r>
              <a:rPr lang="en-US" dirty="0" smtClean="0"/>
              <a:t>(e.g., horses double in size)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7080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29" y="-94343"/>
            <a:ext cx="5098142" cy="2557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16071" y="226786"/>
            <a:ext cx="348101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Polecat Bench, Wyoming: excellent</a:t>
            </a:r>
          </a:p>
          <a:p>
            <a:r>
              <a:rPr lang="en-US" dirty="0" smtClean="0"/>
              <a:t>floral record</a:t>
            </a:r>
          </a:p>
          <a:p>
            <a:r>
              <a:rPr lang="en-US" dirty="0" smtClean="0"/>
              <a:t>(Wing et al. Science </a:t>
            </a:r>
          </a:p>
          <a:p>
            <a:r>
              <a:rPr lang="en-US" dirty="0" smtClean="0"/>
              <a:t>2005)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floral indications </a:t>
            </a:r>
          </a:p>
          <a:p>
            <a:r>
              <a:rPr lang="en-US" dirty="0" smtClean="0"/>
              <a:t>of</a:t>
            </a:r>
            <a:r>
              <a:rPr lang="en-US" dirty="0"/>
              <a:t> </a:t>
            </a:r>
            <a:r>
              <a:rPr lang="en-US" dirty="0" smtClean="0"/>
              <a:t>initial drying </a:t>
            </a:r>
          </a:p>
          <a:p>
            <a:r>
              <a:rPr lang="en-US" dirty="0" smtClean="0"/>
              <a:t>followed by return</a:t>
            </a:r>
            <a:r>
              <a:rPr lang="en-US" dirty="0"/>
              <a:t> </a:t>
            </a:r>
            <a:r>
              <a:rPr lang="en-US" dirty="0" smtClean="0"/>
              <a:t>to</a:t>
            </a:r>
          </a:p>
          <a:p>
            <a:r>
              <a:rPr lang="en-US" dirty="0" smtClean="0"/>
              <a:t>wetter conditions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" y="2796291"/>
            <a:ext cx="3947886" cy="38439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8086" y="5601123"/>
            <a:ext cx="2623457" cy="9303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29642" y="6479595"/>
            <a:ext cx="463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Model: </a:t>
            </a:r>
            <a:r>
              <a:rPr lang="en-US" dirty="0" err="1" smtClean="0"/>
              <a:t>Armitage</a:t>
            </a:r>
            <a:r>
              <a:rPr lang="en-US" dirty="0" smtClean="0"/>
              <a:t> et al. Nature Geoscience 2011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3741" y="3528786"/>
            <a:ext cx="4191000" cy="17329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13741" y="3159454"/>
            <a:ext cx="420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Pyrenees: Schmitz &amp; </a:t>
            </a:r>
            <a:r>
              <a:rPr lang="en-US" dirty="0" err="1" smtClean="0"/>
              <a:t>Pujalte</a:t>
            </a:r>
            <a:r>
              <a:rPr lang="en-US" dirty="0" smtClean="0"/>
              <a:t>, Geology 2007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5026" y="653142"/>
            <a:ext cx="1414731" cy="187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76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715"/>
            <a:ext cx="8229600" cy="453571"/>
          </a:xfrm>
        </p:spPr>
        <p:txBody>
          <a:bodyPr>
            <a:noAutofit/>
          </a:bodyPr>
          <a:lstStyle/>
          <a:p>
            <a:r>
              <a:rPr lang="en-US" sz="2700" dirty="0" smtClean="0"/>
              <a:t>Severe data-model mismatch when only temperature-dependent silicate weathering is considered</a:t>
            </a: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286" y="728209"/>
            <a:ext cx="6072310" cy="596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70800" y="6070600"/>
            <a:ext cx="1353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Bowen 2013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29857" y="5790868"/>
            <a:ext cx="1691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“body problem”</a:t>
            </a:r>
            <a:endParaRPr lang="en-US" dirty="0"/>
          </a:p>
        </p:txBody>
      </p:sp>
      <p:sp>
        <p:nvSpPr>
          <p:cNvPr id="6" name="Left Brace 5"/>
          <p:cNvSpPr/>
          <p:nvPr/>
        </p:nvSpPr>
        <p:spPr>
          <a:xfrm rot="15621813">
            <a:off x="3739953" y="5120697"/>
            <a:ext cx="359229" cy="116114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86640" y="4813845"/>
            <a:ext cx="1182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“recovery</a:t>
            </a:r>
          </a:p>
          <a:p>
            <a:r>
              <a:rPr lang="en-US" dirty="0" smtClean="0"/>
              <a:t>  problem”</a:t>
            </a:r>
            <a:endParaRPr lang="en-US" dirty="0"/>
          </a:p>
        </p:txBody>
      </p:sp>
      <p:sp>
        <p:nvSpPr>
          <p:cNvPr id="8" name="Left Brace 7"/>
          <p:cNvSpPr/>
          <p:nvPr/>
        </p:nvSpPr>
        <p:spPr>
          <a:xfrm rot="12172897">
            <a:off x="4898113" y="4429702"/>
            <a:ext cx="399143" cy="98878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5542643" y="1632857"/>
            <a:ext cx="18143" cy="1451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025571" y="1778000"/>
            <a:ext cx="1777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alternatives:</a:t>
            </a:r>
          </a:p>
          <a:p>
            <a:r>
              <a:rPr lang="en-US" sz="1200" dirty="0" smtClean="0"/>
              <a:t>organic-matter oxidation,</a:t>
            </a:r>
          </a:p>
          <a:p>
            <a:r>
              <a:rPr lang="en-US" sz="1200" dirty="0" smtClean="0"/>
              <a:t>volcanism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700950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0648"/>
          </a:xfrm>
        </p:spPr>
        <p:txBody>
          <a:bodyPr>
            <a:noAutofit/>
          </a:bodyPr>
          <a:lstStyle/>
          <a:p>
            <a:r>
              <a:rPr lang="en-US" sz="3000" dirty="0" smtClean="0"/>
              <a:t>Is the carbonate-silicate weathering feedback enough to explain the data?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100"/>
            <a:ext cx="9144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73800" y="5892800"/>
            <a:ext cx="1353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Bowen 2013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07143" y="5724071"/>
            <a:ext cx="4652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Dashed lines: without organic matter feedbacks</a:t>
            </a:r>
          </a:p>
          <a:p>
            <a:r>
              <a:rPr lang="en-US" dirty="0" smtClean="0"/>
              <a:t>Solid lines: with organic-matter feedbacks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78214" y="2577263"/>
            <a:ext cx="2240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Lysocline</a:t>
            </a:r>
            <a:r>
              <a:rPr lang="en-US" sz="1200" dirty="0" smtClean="0"/>
              <a:t> ~ seafloor depth above </a:t>
            </a:r>
          </a:p>
          <a:p>
            <a:r>
              <a:rPr lang="en-US" sz="1200" dirty="0" smtClean="0"/>
              <a:t>which carbonate is unstable</a:t>
            </a:r>
          </a:p>
        </p:txBody>
      </p:sp>
    </p:spTree>
    <p:extLst>
      <p:ext uri="{BB962C8B-B14F-4D97-AF65-F5344CB8AC3E}">
        <p14:creationId xmlns:p14="http://schemas.microsoft.com/office/powerpoint/2010/main" val="12404272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8014" y="30957"/>
            <a:ext cx="9222014" cy="487362"/>
          </a:xfrm>
        </p:spPr>
        <p:txBody>
          <a:bodyPr>
            <a:normAutofit/>
          </a:bodyPr>
          <a:lstStyle/>
          <a:p>
            <a:r>
              <a:rPr lang="en-US" sz="2200" dirty="0" err="1" smtClean="0"/>
              <a:t>DeConto</a:t>
            </a:r>
            <a:r>
              <a:rPr lang="en-US" sz="2200" dirty="0" smtClean="0"/>
              <a:t> et al., Nature 2012: polar permafrost as a carbon capacitor 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28" y="518319"/>
            <a:ext cx="8439697" cy="593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87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100"/>
            <a:ext cx="9144000" cy="62677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111" y="0"/>
            <a:ext cx="7981244" cy="1143000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Evidence for Proterozoic low-latitude glaciation on Earth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01043" y="6488668"/>
            <a:ext cx="374295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Hoffman et al. Science Advances 2017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13000" y="5602111"/>
            <a:ext cx="173637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Glacial striations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0011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6985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/>
              <a:t>Large-scale organic carbon</a:t>
            </a:r>
            <a:br>
              <a:rPr lang="en-US" sz="3000" dirty="0" smtClean="0"/>
            </a:br>
            <a:r>
              <a:rPr lang="en-US" sz="3000" dirty="0" smtClean="0"/>
              <a:t>burial offshore in deltas today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67857"/>
            <a:ext cx="8229600" cy="37730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err="1" smtClean="0"/>
              <a:t>Galy</a:t>
            </a:r>
            <a:r>
              <a:rPr lang="en-US" sz="2200" dirty="0" smtClean="0"/>
              <a:t> et al. Nature 2007</a:t>
            </a:r>
          </a:p>
          <a:p>
            <a:pPr marL="0" indent="0">
              <a:buNone/>
            </a:pPr>
            <a:r>
              <a:rPr lang="en-US" sz="2200" dirty="0" err="1" smtClean="0"/>
              <a:t>Galy</a:t>
            </a:r>
            <a:r>
              <a:rPr lang="en-US" sz="2200" dirty="0" smtClean="0"/>
              <a:t> et al. Nature 2015*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52400"/>
            <a:ext cx="4102100" cy="655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9143" y="6413500"/>
            <a:ext cx="2869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Optional reading this week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14" y="2993571"/>
            <a:ext cx="4121939" cy="34199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8429" y="698500"/>
            <a:ext cx="42005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Sequestration of </a:t>
            </a:r>
            <a:r>
              <a:rPr lang="en-US" dirty="0" err="1" smtClean="0"/>
              <a:t>petrogenic</a:t>
            </a:r>
            <a:r>
              <a:rPr lang="en-US" dirty="0" smtClean="0"/>
              <a:t> C moderates</a:t>
            </a:r>
          </a:p>
          <a:p>
            <a:r>
              <a:rPr lang="en-US" dirty="0" smtClean="0"/>
              <a:t>C release from eroding coal, org.-rich shale</a:t>
            </a:r>
          </a:p>
          <a:p>
            <a:r>
              <a:rPr lang="en-US" dirty="0" smtClean="0"/>
              <a:t>Sequestration of </a:t>
            </a:r>
            <a:r>
              <a:rPr lang="en-US" dirty="0" err="1" smtClean="0"/>
              <a:t>biospheric</a:t>
            </a:r>
            <a:r>
              <a:rPr lang="en-US" dirty="0" smtClean="0"/>
              <a:t> C draws down </a:t>
            </a:r>
          </a:p>
          <a:p>
            <a:r>
              <a:rPr lang="en-US" dirty="0" smtClean="0"/>
              <a:t>CO2 from atmosphere/ocean.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3290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7676"/>
            <a:ext cx="9144000" cy="834392"/>
          </a:xfrm>
        </p:spPr>
        <p:txBody>
          <a:bodyPr>
            <a:normAutofit fontScale="90000"/>
          </a:bodyPr>
          <a:lstStyle/>
          <a:p>
            <a:r>
              <a:rPr lang="en-US" sz="2200" dirty="0" smtClean="0"/>
              <a:t>Survival chances of terrestrial organic matter are slight unless deposition is fast (usually only for the deltas of rivers draining fast-eroding mountain belts)</a:t>
            </a:r>
            <a:r>
              <a:rPr lang="en-US" sz="3900" dirty="0" smtClean="0"/>
              <a:t/>
            </a:r>
            <a:br>
              <a:rPr lang="en-US" sz="3900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1" y="1165567"/>
            <a:ext cx="5116976" cy="54505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30900" y="4508500"/>
            <a:ext cx="31153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Because re-oxidation of</a:t>
            </a:r>
          </a:p>
          <a:p>
            <a:r>
              <a:rPr lang="en-US" dirty="0" smtClean="0"/>
              <a:t>organic matter (both terrestrial</a:t>
            </a:r>
          </a:p>
          <a:p>
            <a:r>
              <a:rPr lang="en-US" dirty="0" smtClean="0"/>
              <a:t>and marine) is usually efficient,</a:t>
            </a:r>
          </a:p>
          <a:p>
            <a:r>
              <a:rPr lang="en-US" dirty="0" smtClean="0"/>
              <a:t>oil and coal are rare in the rock</a:t>
            </a:r>
          </a:p>
          <a:p>
            <a:r>
              <a:rPr lang="en-US" dirty="0" smtClean="0"/>
              <a:t>record.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00036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 </a:t>
            </a:r>
            <a:r>
              <a:rPr lang="en-US" dirty="0" smtClean="0"/>
              <a:t>from the required reading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03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Transport limitation vs. kinetic limitation</a:t>
            </a:r>
          </a:p>
          <a:p>
            <a:r>
              <a:rPr lang="en-US" dirty="0" smtClean="0"/>
              <a:t>Conceptual understanding of </a:t>
            </a:r>
            <a:r>
              <a:rPr lang="en-US" dirty="0" err="1" smtClean="0"/>
              <a:t>hillslope</a:t>
            </a:r>
            <a:r>
              <a:rPr lang="en-US" dirty="0" smtClean="0"/>
              <a:t>- and watershed-scale weathering, controls on fluxes, relative </a:t>
            </a:r>
            <a:r>
              <a:rPr lang="en-US" dirty="0" smtClean="0"/>
              <a:t>timescales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71911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2500" b="1" dirty="0" smtClean="0"/>
              <a:t>Key </a:t>
            </a:r>
            <a:r>
              <a:rPr lang="en-US" sz="2500" b="1" dirty="0" smtClean="0"/>
              <a:t>points – a look under the hood of the carbonate-silicate feedback hypothesis</a:t>
            </a:r>
            <a:endParaRPr lang="en-US" sz="2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74701"/>
            <a:ext cx="9144000" cy="4368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Main fluxes and reservoirs in the long-term carbon cycle: what is the evidence for a negative feedback?</a:t>
            </a:r>
          </a:p>
          <a:p>
            <a:r>
              <a:rPr lang="en-US" dirty="0" smtClean="0"/>
              <a:t>Testable elements of the carbonate-silicate weathering hypothesis: how well do they hold up to testing?</a:t>
            </a:r>
          </a:p>
          <a:p>
            <a:r>
              <a:rPr lang="en-US" dirty="0" smtClean="0"/>
              <a:t>Evidence from past shocks to the Earth system and present-day weathering bearing on the carbonate-silicate weathering </a:t>
            </a:r>
            <a:r>
              <a:rPr lang="en-US" dirty="0" smtClean="0"/>
              <a:t>hypothesis.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Testing </a:t>
            </a:r>
            <a:r>
              <a:rPr lang="en-US" dirty="0"/>
              <a:t>hydrologic control on silicate weathering rates as an explanation for recovery from the </a:t>
            </a:r>
            <a:r>
              <a:rPr lang="en-US" dirty="0" smtClean="0"/>
              <a:t>PETM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Alternative</a:t>
            </a:r>
            <a:r>
              <a:rPr lang="en-US" dirty="0"/>
              <a:t>, organic-carbon explanations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Possible explanations for the lab-vs.-field discrepancy in weathering rates: the role of flushing.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32482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28888"/>
            <a:ext cx="8229600" cy="1143000"/>
          </a:xfrm>
        </p:spPr>
        <p:txBody>
          <a:bodyPr/>
          <a:lstStyle/>
          <a:p>
            <a:r>
              <a:rPr lang="en-US" b="1" dirty="0" smtClean="0"/>
              <a:t>Backup/additional slides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472484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0" y="0"/>
            <a:ext cx="3300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72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0"/>
            <a:ext cx="8458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054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0"/>
            <a:ext cx="70760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5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53927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30111" y="0"/>
            <a:ext cx="7981244" cy="1143000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Evidence for Proterozoic low-latitude glaciation on Earth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01043" y="6488668"/>
            <a:ext cx="374295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Hoffman et al. Science Advances 2017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13000" y="5602111"/>
            <a:ext cx="224626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Ice-rafted debris (IRD)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449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Outer limits of the habitable zone –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CO2-atmosphere </a:t>
            </a:r>
            <a:r>
              <a:rPr lang="en-US" dirty="0" smtClean="0"/>
              <a:t>collapse</a:t>
            </a:r>
          </a:p>
          <a:p>
            <a:r>
              <a:rPr lang="en-US" dirty="0" smtClean="0"/>
              <a:t>“Maximum greenhouse” - CO2 condensation</a:t>
            </a:r>
          </a:p>
          <a:p>
            <a:r>
              <a:rPr lang="en-US" dirty="0"/>
              <a:t> </a:t>
            </a:r>
            <a:r>
              <a:rPr lang="en-US" dirty="0" smtClean="0"/>
              <a:t>Ice-albedo feedback, snowball states</a:t>
            </a:r>
          </a:p>
          <a:p>
            <a:r>
              <a:rPr lang="en-US" sz="4000" b="1" dirty="0" smtClean="0"/>
              <a:t> Limit cycles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571596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15425</TotalTime>
  <Words>2739</Words>
  <Application>Microsoft Macintosh PowerPoint</Application>
  <PresentationFormat>On-screen Show (4:3)</PresentationFormat>
  <Paragraphs>444</Paragraphs>
  <Slides>77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Office Theme</vt:lpstr>
      <vt:lpstr>GEOS 22060/ GEOS 32060 / ASTR 45900 </vt:lpstr>
      <vt:lpstr>Today</vt:lpstr>
      <vt:lpstr>Outer limits of the habitable zone – outline</vt:lpstr>
      <vt:lpstr>PowerPoint Presentation</vt:lpstr>
      <vt:lpstr>Snowball Earth hysteresis loop CO2 thresholds are very sensitive to ice albedo</vt:lpstr>
      <vt:lpstr>Snowball Earth hypothesis: Joe Kirschvink</vt:lpstr>
      <vt:lpstr>Evidence for Proterozoic low-latitude glaciation on Earth</vt:lpstr>
      <vt:lpstr>PowerPoint Presentation</vt:lpstr>
      <vt:lpstr>Outer limits of the habitable zone – outline</vt:lpstr>
      <vt:lpstr>Example limit cycle</vt:lpstr>
      <vt:lpstr>Either stellar evolution or geological evolution can cause the end of planet surface habitability</vt:lpstr>
      <vt:lpstr>“Geodynamic death” as volcanic degassing ceases </vt:lpstr>
      <vt:lpstr>Outer limits of the habitable zone – outline</vt:lpstr>
      <vt:lpstr>Long-term climate evolution</vt:lpstr>
      <vt:lpstr>Carbonate-silicate feedback hypothesis</vt:lpstr>
      <vt:lpstr>The carbonate-silicate feedback hypothesis involves both on-land weathering and seawater chemistry</vt:lpstr>
      <vt:lpstr>Short-term vs. long term carbon cycle</vt:lpstr>
      <vt:lpstr>Erosion driven by tectonic uplift is required to provide cations to balance CO2 supplied by volcanic outgassing. </vt:lpstr>
      <vt:lpstr>What controls the weathering rate?</vt:lpstr>
      <vt:lpstr>Global denudation is focused in mountain areas  (tectonic uplift)  During periods of Earth history when there were more (less) mountains,  one would expect more (less) silicate weathering for a given temperature.   Mountains (the result of plate collisions) cool the planet.</vt:lpstr>
      <vt:lpstr>80% of global weathering product travelling as dissolved load occurs within a narrow range (0.01 – 0.5 mm/yr) of erosion rates.</vt:lpstr>
      <vt:lpstr>PowerPoint Presentation</vt:lpstr>
      <vt:lpstr>Tests for the carbonate-silicate weathering feedback hypothesis:</vt:lpstr>
      <vt:lpstr>CO2 versus time for the last 0.5 Gyr</vt:lpstr>
      <vt:lpstr>Q: When CO2 goes up, does temperature go up?</vt:lpstr>
      <vt:lpstr>River input</vt:lpstr>
      <vt:lpstr>How river input (discharge x concentration) is measured</vt:lpstr>
      <vt:lpstr>PowerPoint Presentation</vt:lpstr>
      <vt:lpstr>Oliva et al. 2003</vt:lpstr>
      <vt:lpstr>Kinetically-limited watersheds vs. supply-limited watersheds</vt:lpstr>
      <vt:lpstr>PowerPoint Presentation</vt:lpstr>
      <vt:lpstr>Seasonal and interannual variability</vt:lpstr>
      <vt:lpstr>Testing the prediction of a pole-to-equator increases in weathering rates</vt:lpstr>
      <vt:lpstr>No evidence for T or runoff control on physical erosion from 10Be data  </vt:lpstr>
      <vt:lpstr>Testing the carbonate-silicate weathering feedback using present-day temperature gradients: Rivers and streams in Antarctica</vt:lpstr>
      <vt:lpstr>Testing the silicate-weathering feedback hypothesis with hyperthermals</vt:lpstr>
      <vt:lpstr>Paleocene-Eocene Thermal Maximum A hyperthermal 55 Mya</vt:lpstr>
      <vt:lpstr>Sustained temperature rise: expect – increased weathering; intensified hydrologic cycle; CO2 drawdown on ~100 Kyr timescale </vt:lpstr>
      <vt:lpstr>Osmium-isotope systematics</vt:lpstr>
      <vt:lpstr>PowerPoint Presentation</vt:lpstr>
      <vt:lpstr>Toarcian Oceanic Anoxic Event</vt:lpstr>
      <vt:lpstr>A new proxy for weathering: 7Li</vt:lpstr>
      <vt:lpstr>PowerPoint Presentation</vt:lpstr>
      <vt:lpstr>Refining the carbonate-silicate weathering feedback  hypothesis: shift from direct T to indirect hydrologic control </vt:lpstr>
      <vt:lpstr>What accounts for the lab-vs.-field discrepancy in weathering rates? What is the role of flushing?</vt:lpstr>
      <vt:lpstr>PowerPoint Presentation</vt:lpstr>
      <vt:lpstr>PowerPoint Presentation</vt:lpstr>
      <vt:lpstr>PowerPoint Presentation</vt:lpstr>
      <vt:lpstr>Main controls on solute flux:  age of soil and travel-time of fluid </vt:lpstr>
      <vt:lpstr>Symbols: output from a reaction-transport model Curves: analytic fit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Mountain belts also release CO2 (via metamorphic decarbonation and by oxidation of C in uplifted shale, coal)</vt:lpstr>
      <vt:lpstr>Return to the Paleocene-Eocene Thermal Maximum (55 Mya): consistent with Maher &amp; Chamberlin?</vt:lpstr>
      <vt:lpstr>Predictions of M&amp;C 2014 for the PETM:</vt:lpstr>
      <vt:lpstr>There is a global kaolinite spike at the PETM</vt:lpstr>
      <vt:lpstr>The age of the kaolinite is uncertain</vt:lpstr>
      <vt:lpstr>PowerPoint Presentation</vt:lpstr>
      <vt:lpstr>PowerPoint Presentation</vt:lpstr>
      <vt:lpstr>PowerPoint Presentation</vt:lpstr>
      <vt:lpstr>PowerPoint Presentation</vt:lpstr>
      <vt:lpstr>Severe data-model mismatch when only temperature-dependent silicate weathering is considered</vt:lpstr>
      <vt:lpstr>Is the carbonate-silicate weathering feedback enough to explain the data?</vt:lpstr>
      <vt:lpstr>DeConto et al., Nature 2012: polar permafrost as a carbon capacitor </vt:lpstr>
      <vt:lpstr>Large-scale organic carbon burial offshore in deltas today</vt:lpstr>
      <vt:lpstr>Survival chances of terrestrial organic matter are slight unless deposition is fast (usually only for the deltas of rivers draining fast-eroding mountain belts)  </vt:lpstr>
      <vt:lpstr>Key points from the required reading</vt:lpstr>
      <vt:lpstr>Key points – a look under the hood of the carbonate-silicate feedback hypothesis</vt:lpstr>
      <vt:lpstr>Backup/additional slides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430</cp:revision>
  <dcterms:created xsi:type="dcterms:W3CDTF">2016-01-07T03:39:51Z</dcterms:created>
  <dcterms:modified xsi:type="dcterms:W3CDTF">2018-05-03T14:24:20Z</dcterms:modified>
</cp:coreProperties>
</file>