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9" r:id="rId2"/>
    <p:sldId id="722" r:id="rId3"/>
    <p:sldId id="723" r:id="rId4"/>
    <p:sldId id="748" r:id="rId5"/>
    <p:sldId id="749" r:id="rId6"/>
    <p:sldId id="750" r:id="rId7"/>
    <p:sldId id="753" r:id="rId8"/>
    <p:sldId id="754" r:id="rId9"/>
    <p:sldId id="755" r:id="rId10"/>
    <p:sldId id="756" r:id="rId11"/>
    <p:sldId id="757" r:id="rId12"/>
    <p:sldId id="758" r:id="rId13"/>
    <p:sldId id="759" r:id="rId14"/>
    <p:sldId id="760" r:id="rId15"/>
    <p:sldId id="761" r:id="rId16"/>
    <p:sldId id="762" r:id="rId17"/>
    <p:sldId id="763" r:id="rId18"/>
    <p:sldId id="764" r:id="rId19"/>
    <p:sldId id="765" r:id="rId20"/>
    <p:sldId id="766" r:id="rId21"/>
    <p:sldId id="767" r:id="rId22"/>
    <p:sldId id="768" r:id="rId23"/>
    <p:sldId id="769" r:id="rId24"/>
    <p:sldId id="770" r:id="rId25"/>
    <p:sldId id="786" r:id="rId26"/>
    <p:sldId id="771" r:id="rId27"/>
    <p:sldId id="772" r:id="rId28"/>
    <p:sldId id="773" r:id="rId29"/>
    <p:sldId id="774" r:id="rId30"/>
    <p:sldId id="775" r:id="rId31"/>
    <p:sldId id="776" r:id="rId32"/>
    <p:sldId id="777" r:id="rId33"/>
    <p:sldId id="778" r:id="rId34"/>
    <p:sldId id="779" r:id="rId35"/>
    <p:sldId id="780" r:id="rId36"/>
    <p:sldId id="781" r:id="rId37"/>
    <p:sldId id="782" r:id="rId38"/>
    <p:sldId id="783" r:id="rId39"/>
    <p:sldId id="784" r:id="rId40"/>
    <p:sldId id="78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5B01FC-DF5B-3D42-9FCA-D427642745D7}">
          <p14:sldIdLst>
            <p14:sldId id="259"/>
            <p14:sldId id="722"/>
            <p14:sldId id="723"/>
            <p14:sldId id="748"/>
            <p14:sldId id="749"/>
            <p14:sldId id="750"/>
            <p14:sldId id="753"/>
            <p14:sldId id="754"/>
            <p14:sldId id="755"/>
            <p14:sldId id="756"/>
            <p14:sldId id="757"/>
            <p14:sldId id="758"/>
            <p14:sldId id="759"/>
            <p14:sldId id="760"/>
            <p14:sldId id="761"/>
            <p14:sldId id="762"/>
            <p14:sldId id="763"/>
            <p14:sldId id="764"/>
            <p14:sldId id="765"/>
            <p14:sldId id="766"/>
            <p14:sldId id="767"/>
            <p14:sldId id="768"/>
            <p14:sldId id="769"/>
            <p14:sldId id="770"/>
            <p14:sldId id="786"/>
            <p14:sldId id="771"/>
            <p14:sldId id="772"/>
            <p14:sldId id="773"/>
            <p14:sldId id="774"/>
            <p14:sldId id="775"/>
            <p14:sldId id="776"/>
            <p14:sldId id="777"/>
            <p14:sldId id="778"/>
            <p14:sldId id="779"/>
            <p14:sldId id="780"/>
            <p14:sldId id="781"/>
            <p14:sldId id="782"/>
            <p14:sldId id="783"/>
            <p14:sldId id="784"/>
            <p14:sldId id="785"/>
          </p14:sldIdLst>
        </p14:section>
        <p14:section name="Untitled Section" id="{D7476482-AAD2-1344-9FF1-95A7FB1511F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2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87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geosci.uchicago.edu/~kite/geos28600_2018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3129265"/>
          </a:xfrm>
        </p:spPr>
        <p:txBody>
          <a:bodyPr>
            <a:normAutofit/>
          </a:bodyPr>
          <a:lstStyle/>
          <a:p>
            <a:r>
              <a:rPr lang="en-US" dirty="0" smtClean="0"/>
              <a:t>Lecture 6</a:t>
            </a:r>
          </a:p>
          <a:p>
            <a:r>
              <a:rPr lang="en-US" dirty="0" smtClean="0"/>
              <a:t>Wednesday 30 Jan 2019</a:t>
            </a:r>
          </a:p>
          <a:p>
            <a:endParaRPr lang="en-US" dirty="0" smtClean="0"/>
          </a:p>
          <a:p>
            <a:r>
              <a:rPr lang="en-US" dirty="0" smtClean="0"/>
              <a:t>Wrap-up of </a:t>
            </a:r>
            <a:r>
              <a:rPr lang="en-US" i="1" dirty="0" smtClean="0"/>
              <a:t>The flow of ice</a:t>
            </a:r>
          </a:p>
          <a:p>
            <a:r>
              <a:rPr lang="en-US" dirty="0" smtClean="0"/>
              <a:t>Introduction to fluvial sediment transport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59000" y="2122869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http://geosci.uchicago.edu/~kite/geos28600_2019/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939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Origin of U-shaped glacial valleys: role of water table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49300"/>
            <a:ext cx="5092700" cy="565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5900" y="6311900"/>
            <a:ext cx="268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Harbor, 1992, GSA Bulletin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82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460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Glacial abrasion and plucking scales as (sliding velocity)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141305" y="1714500"/>
            <a:ext cx="273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2705100"/>
            <a:ext cx="5435600" cy="415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1100" y="2310368"/>
            <a:ext cx="202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Abrasion, quarrying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3955171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4961" y="1622167"/>
            <a:ext cx="2694267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using metamorphic grade</a:t>
            </a:r>
          </a:p>
          <a:p>
            <a:r>
              <a:rPr lang="en-US" i="1" dirty="0" smtClean="0"/>
              <a:t>of eroded rocks as a proxy</a:t>
            </a:r>
          </a:p>
          <a:p>
            <a:r>
              <a:rPr lang="en-US" i="1" dirty="0" smtClean="0"/>
              <a:t>for distance upstream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041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Global </a:t>
            </a:r>
            <a:r>
              <a:rPr lang="en-US" sz="3600" dirty="0" smtClean="0"/>
              <a:t>increase in erosion rate in the last 2 Myr – possibly due to increase in glaciation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69426"/>
            <a:ext cx="3860800" cy="4856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8577" y="1758434"/>
            <a:ext cx="324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2013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thermochronology</a:t>
            </a:r>
            <a:r>
              <a:rPr lang="en-US" dirty="0" smtClean="0"/>
              <a:t> compilation)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18577" y="4398665"/>
            <a:ext cx="44254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current state of debate, see</a:t>
            </a:r>
          </a:p>
          <a:p>
            <a:r>
              <a:rPr lang="en-US" dirty="0" smtClean="0"/>
              <a:t>Willenbring &amp; Jerolmack Terra Nova 2016</a:t>
            </a:r>
          </a:p>
          <a:p>
            <a:r>
              <a:rPr lang="en-US" dirty="0" smtClean="0"/>
              <a:t>(the case for </a:t>
            </a:r>
            <a:r>
              <a:rPr lang="en-US" u="sng" dirty="0" smtClean="0"/>
              <a:t>steady</a:t>
            </a:r>
            <a:r>
              <a:rPr lang="en-US" dirty="0" smtClean="0"/>
              <a:t> erosion)</a:t>
            </a:r>
          </a:p>
          <a:p>
            <a:r>
              <a:rPr lang="en-US" dirty="0" smtClean="0"/>
              <a:t>and Herman &amp; </a:t>
            </a:r>
            <a:r>
              <a:rPr lang="en-US" dirty="0" err="1" smtClean="0"/>
              <a:t>Champagnac</a:t>
            </a:r>
            <a:r>
              <a:rPr lang="en-US" dirty="0" smtClean="0"/>
              <a:t> Terra Nova 2016</a:t>
            </a:r>
          </a:p>
          <a:p>
            <a:r>
              <a:rPr lang="en-US" dirty="0" smtClean="0"/>
              <a:t>(the case for </a:t>
            </a:r>
            <a:r>
              <a:rPr lang="en-US" u="sng" dirty="0" smtClean="0"/>
              <a:t>last-2-Myr-increase</a:t>
            </a:r>
            <a:r>
              <a:rPr lang="en-US" dirty="0" smtClean="0"/>
              <a:t> in erosion)</a:t>
            </a:r>
          </a:p>
          <a:p>
            <a:r>
              <a:rPr lang="en-US" dirty="0" smtClean="0"/>
              <a:t>and Norton &amp; </a:t>
            </a:r>
            <a:r>
              <a:rPr lang="en-US" dirty="0" err="1" smtClean="0"/>
              <a:t>Schlunegger</a:t>
            </a:r>
            <a:r>
              <a:rPr lang="en-US" dirty="0" smtClean="0"/>
              <a:t> Terra Nova 2017</a:t>
            </a:r>
          </a:p>
          <a:p>
            <a:r>
              <a:rPr lang="en-US" dirty="0" smtClean="0"/>
              <a:t>(an insightful attempt to understand why</a:t>
            </a:r>
          </a:p>
          <a:p>
            <a:r>
              <a:rPr lang="en-US" dirty="0" smtClean="0"/>
              <a:t>the first two papers disagree).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75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</a:t>
            </a:r>
            <a:r>
              <a:rPr lang="en-US" dirty="0" smtClean="0"/>
              <a:t>“The Flow of Ice”: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Glen’s Law </a:t>
            </a:r>
          </a:p>
          <a:p>
            <a:r>
              <a:rPr lang="en-US" dirty="0" smtClean="0"/>
              <a:t>Approximations to the full Stokes equation: locations where they are and are not acceptable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r>
              <a:rPr lang="en-US" dirty="0" smtClean="0"/>
              <a:t>Glacial erosion parameterization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90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REVIEW OF LAB </a:t>
            </a:r>
            <a:r>
              <a:rPr lang="en-US" smtClean="0">
                <a:solidFill>
                  <a:srgbClr val="000000"/>
                </a:solidFill>
              </a:rPr>
              <a:t>2 and REQUIRED </a:t>
            </a:r>
            <a:r>
              <a:rPr lang="en-US" dirty="0" smtClean="0">
                <a:solidFill>
                  <a:srgbClr val="000000"/>
                </a:solidFill>
              </a:rPr>
              <a:t>READING </a:t>
            </a:r>
            <a:r>
              <a:rPr lang="en-US" sz="2400" dirty="0" smtClean="0">
                <a:solidFill>
                  <a:srgbClr val="000000"/>
                </a:solidFill>
              </a:rPr>
              <a:t>(SCHOOF &amp; HEWITT 2013)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TURBULENT VELOCITY PROFILES, INITIATION OF MOTION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BEDLOAD, RIVER GEOMETRY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6422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Fluvial sediment transport: introduction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3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71800" cy="97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658" y="-32266"/>
            <a:ext cx="661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 &lt;&lt; 1 </a:t>
            </a:r>
            <a:r>
              <a:rPr lang="en-US" dirty="0" smtClean="0">
                <a:sym typeface="Wingdings"/>
              </a:rPr>
              <a:t> inertial forces unimportant  Stokes flow / creeping flow: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1"/>
            <a:ext cx="8483600" cy="4710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5430" y="6488668"/>
            <a:ext cx="222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Schoof</a:t>
            </a:r>
            <a:r>
              <a:rPr lang="en-US" dirty="0" smtClean="0"/>
              <a:t> &amp; Hewitt 2013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06271"/>
            <a:ext cx="904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Ice sheets can have multiple stable </a:t>
            </a:r>
            <a:r>
              <a:rPr lang="en-US" b="1" dirty="0" err="1" smtClean="0"/>
              <a:t>equilibria</a:t>
            </a:r>
            <a:r>
              <a:rPr lang="en-US" b="1" dirty="0" smtClean="0"/>
              <a:t> for the same external forcing, with geologically</a:t>
            </a:r>
          </a:p>
          <a:p>
            <a:r>
              <a:rPr lang="en-US" b="1" dirty="0" smtClean="0"/>
              <a:t>rapid transitions between </a:t>
            </a:r>
            <a:r>
              <a:rPr lang="en-US" b="1" dirty="0" err="1" smtClean="0"/>
              <a:t>equilibria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0" y="1066800"/>
            <a:ext cx="9144000" cy="2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24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</a:t>
            </a:r>
            <a:r>
              <a:rPr lang="en-US" dirty="0" smtClean="0"/>
              <a:t>“Introduction to</a:t>
            </a:r>
            <a:br>
              <a:rPr lang="en-US" dirty="0" smtClean="0"/>
            </a:br>
            <a:r>
              <a:rPr lang="en-US" dirty="0" smtClean="0"/>
              <a:t>fluvial sediment transport”: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Critical Shields stress</a:t>
            </a:r>
          </a:p>
          <a:p>
            <a:r>
              <a:rPr lang="en-US" dirty="0" smtClean="0"/>
              <a:t>Differences between gravel-bed vs. sand-bed rivers</a:t>
            </a:r>
          </a:p>
          <a:p>
            <a:r>
              <a:rPr lang="en-US" dirty="0" smtClean="0"/>
              <a:t>Discharge-width scaling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4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Prospectus: fluvial processes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Today: overview, </a:t>
            </a:r>
            <a:r>
              <a:rPr lang="en-US" dirty="0" smtClean="0"/>
              <a:t>hydraulics.</a:t>
            </a:r>
          </a:p>
          <a:p>
            <a:r>
              <a:rPr lang="en-US" dirty="0" smtClean="0"/>
              <a:t>Next lecture: </a:t>
            </a:r>
            <a:r>
              <a:rPr lang="en-US" dirty="0"/>
              <a:t>initiation of motion, channel width </a:t>
            </a:r>
            <a:r>
              <a:rPr lang="en-US" dirty="0" smtClean="0"/>
              <a:t>adjustment.</a:t>
            </a:r>
            <a:endParaRPr lang="en-US" dirty="0" smtClean="0"/>
          </a:p>
          <a:p>
            <a:r>
              <a:rPr lang="en-US" dirty="0" smtClean="0"/>
              <a:t>Channel long-profile evolution.</a:t>
            </a:r>
          </a:p>
          <a:p>
            <a:r>
              <a:rPr lang="en-US" dirty="0" smtClean="0"/>
              <a:t>Mountain belts.</a:t>
            </a:r>
            <a:endParaRPr lang="en-US" dirty="0"/>
          </a:p>
          <a:p>
            <a:r>
              <a:rPr lang="en-US" dirty="0" smtClean="0"/>
              <a:t>Looking ahead: </a:t>
            </a:r>
            <a:r>
              <a:rPr lang="en-US" dirty="0" smtClean="0"/>
              <a:t>landscape evolution (including fluvial processes.)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6600" y="5854700"/>
            <a:ext cx="687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This section of the course draws on courses by W.E. Dietrich (Berkeley),</a:t>
            </a:r>
          </a:p>
          <a:p>
            <a:r>
              <a:rPr lang="en-US" i="1" dirty="0" smtClean="0"/>
              <a:t>D. </a:t>
            </a:r>
            <a:r>
              <a:rPr lang="en-US" i="1" dirty="0" err="1" smtClean="0"/>
              <a:t>Mohrig</a:t>
            </a:r>
            <a:r>
              <a:rPr lang="en-US" i="1" dirty="0" smtClean="0"/>
              <a:t> (MIT </a:t>
            </a:r>
            <a:r>
              <a:rPr lang="en-US" i="1" dirty="0" smtClean="0">
                <a:sym typeface="Wingdings"/>
              </a:rPr>
              <a:t> U.T. Austin), and J. Southard (MIT).</a:t>
            </a:r>
            <a:r>
              <a:rPr lang="en-US" i="1" dirty="0" smtClean="0"/>
              <a:t> 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8502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REQUIRED READING </a:t>
            </a:r>
            <a:r>
              <a:rPr lang="en-US" sz="2400" dirty="0" smtClean="0">
                <a:solidFill>
                  <a:srgbClr val="7F7F7F"/>
                </a:solidFill>
              </a:rPr>
              <a:t>(SCHOOF &amp; HEWITT 2013)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TURBULENT VELOCITY PROFILES, INITIATION OF MOTION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BEDLOAD, RIVER GEOMETRY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6422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Fluvial sediment transport: introduction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1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8462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Hydraulics and sediment transport in rivers: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53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1) Relate flow to frictional resistance so can relate discharge to hydraulic geometry.</a:t>
            </a:r>
          </a:p>
          <a:p>
            <a:pPr marL="0" indent="0">
              <a:buNone/>
            </a:pPr>
            <a:r>
              <a:rPr lang="en-US" dirty="0" smtClean="0"/>
              <a:t>2) Calculate the boundary shear stress.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656" y="3530600"/>
            <a:ext cx="3829844" cy="158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2508" y="5213675"/>
            <a:ext cx="320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Parker </a:t>
            </a:r>
            <a:r>
              <a:rPr lang="en-US" dirty="0" err="1" smtClean="0"/>
              <a:t>Morphodynamics</a:t>
            </a:r>
            <a:r>
              <a:rPr lang="en-US" dirty="0" smtClean="0"/>
              <a:t> e-book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55600" y="4356100"/>
            <a:ext cx="4127500" cy="1042241"/>
          </a:xfrm>
          <a:custGeom>
            <a:avLst/>
            <a:gdLst>
              <a:gd name="connsiteX0" fmla="*/ 0 w 4127500"/>
              <a:gd name="connsiteY0" fmla="*/ 0 h 1042241"/>
              <a:gd name="connsiteX1" fmla="*/ 114300 w 4127500"/>
              <a:gd name="connsiteY1" fmla="*/ 63500 h 1042241"/>
              <a:gd name="connsiteX2" fmla="*/ 152400 w 4127500"/>
              <a:gd name="connsiteY2" fmla="*/ 76200 h 1042241"/>
              <a:gd name="connsiteX3" fmla="*/ 215900 w 4127500"/>
              <a:gd name="connsiteY3" fmla="*/ 101600 h 1042241"/>
              <a:gd name="connsiteX4" fmla="*/ 254000 w 4127500"/>
              <a:gd name="connsiteY4" fmla="*/ 114300 h 1042241"/>
              <a:gd name="connsiteX5" fmla="*/ 304800 w 4127500"/>
              <a:gd name="connsiteY5" fmla="*/ 139700 h 1042241"/>
              <a:gd name="connsiteX6" fmla="*/ 381000 w 4127500"/>
              <a:gd name="connsiteY6" fmla="*/ 165100 h 1042241"/>
              <a:gd name="connsiteX7" fmla="*/ 469900 w 4127500"/>
              <a:gd name="connsiteY7" fmla="*/ 190500 h 1042241"/>
              <a:gd name="connsiteX8" fmla="*/ 800100 w 4127500"/>
              <a:gd name="connsiteY8" fmla="*/ 177800 h 1042241"/>
              <a:gd name="connsiteX9" fmla="*/ 863600 w 4127500"/>
              <a:gd name="connsiteY9" fmla="*/ 152400 h 1042241"/>
              <a:gd name="connsiteX10" fmla="*/ 927100 w 4127500"/>
              <a:gd name="connsiteY10" fmla="*/ 139700 h 1042241"/>
              <a:gd name="connsiteX11" fmla="*/ 990600 w 4127500"/>
              <a:gd name="connsiteY11" fmla="*/ 114300 h 1042241"/>
              <a:gd name="connsiteX12" fmla="*/ 1270000 w 4127500"/>
              <a:gd name="connsiteY12" fmla="*/ 76200 h 1042241"/>
              <a:gd name="connsiteX13" fmla="*/ 1435100 w 4127500"/>
              <a:gd name="connsiteY13" fmla="*/ 88900 h 1042241"/>
              <a:gd name="connsiteX14" fmla="*/ 1562100 w 4127500"/>
              <a:gd name="connsiteY14" fmla="*/ 139700 h 1042241"/>
              <a:gd name="connsiteX15" fmla="*/ 1612900 w 4127500"/>
              <a:gd name="connsiteY15" fmla="*/ 165100 h 1042241"/>
              <a:gd name="connsiteX16" fmla="*/ 1778000 w 4127500"/>
              <a:gd name="connsiteY16" fmla="*/ 266700 h 1042241"/>
              <a:gd name="connsiteX17" fmla="*/ 1828800 w 4127500"/>
              <a:gd name="connsiteY17" fmla="*/ 304800 h 1042241"/>
              <a:gd name="connsiteX18" fmla="*/ 1917700 w 4127500"/>
              <a:gd name="connsiteY18" fmla="*/ 469900 h 1042241"/>
              <a:gd name="connsiteX19" fmla="*/ 1943100 w 4127500"/>
              <a:gd name="connsiteY19" fmla="*/ 508000 h 1042241"/>
              <a:gd name="connsiteX20" fmla="*/ 2057400 w 4127500"/>
              <a:gd name="connsiteY20" fmla="*/ 571500 h 1042241"/>
              <a:gd name="connsiteX21" fmla="*/ 2108200 w 4127500"/>
              <a:gd name="connsiteY21" fmla="*/ 584200 h 1042241"/>
              <a:gd name="connsiteX22" fmla="*/ 2171700 w 4127500"/>
              <a:gd name="connsiteY22" fmla="*/ 609600 h 1042241"/>
              <a:gd name="connsiteX23" fmla="*/ 2222500 w 4127500"/>
              <a:gd name="connsiteY23" fmla="*/ 622300 h 1042241"/>
              <a:gd name="connsiteX24" fmla="*/ 2260600 w 4127500"/>
              <a:gd name="connsiteY24" fmla="*/ 635000 h 1042241"/>
              <a:gd name="connsiteX25" fmla="*/ 2794000 w 4127500"/>
              <a:gd name="connsiteY25" fmla="*/ 622300 h 1042241"/>
              <a:gd name="connsiteX26" fmla="*/ 2870200 w 4127500"/>
              <a:gd name="connsiteY26" fmla="*/ 596900 h 1042241"/>
              <a:gd name="connsiteX27" fmla="*/ 3263900 w 4127500"/>
              <a:gd name="connsiteY27" fmla="*/ 609600 h 1042241"/>
              <a:gd name="connsiteX28" fmla="*/ 3340100 w 4127500"/>
              <a:gd name="connsiteY28" fmla="*/ 635000 h 1042241"/>
              <a:gd name="connsiteX29" fmla="*/ 3429000 w 4127500"/>
              <a:gd name="connsiteY29" fmla="*/ 660400 h 1042241"/>
              <a:gd name="connsiteX30" fmla="*/ 3517900 w 4127500"/>
              <a:gd name="connsiteY30" fmla="*/ 685800 h 1042241"/>
              <a:gd name="connsiteX31" fmla="*/ 3581400 w 4127500"/>
              <a:gd name="connsiteY31" fmla="*/ 711200 h 1042241"/>
              <a:gd name="connsiteX32" fmla="*/ 3670300 w 4127500"/>
              <a:gd name="connsiteY32" fmla="*/ 736600 h 1042241"/>
              <a:gd name="connsiteX33" fmla="*/ 3822700 w 4127500"/>
              <a:gd name="connsiteY33" fmla="*/ 825500 h 1042241"/>
              <a:gd name="connsiteX34" fmla="*/ 3860800 w 4127500"/>
              <a:gd name="connsiteY34" fmla="*/ 850900 h 1042241"/>
              <a:gd name="connsiteX35" fmla="*/ 3898900 w 4127500"/>
              <a:gd name="connsiteY35" fmla="*/ 876300 h 1042241"/>
              <a:gd name="connsiteX36" fmla="*/ 3949700 w 4127500"/>
              <a:gd name="connsiteY36" fmla="*/ 914400 h 1042241"/>
              <a:gd name="connsiteX37" fmla="*/ 4051300 w 4127500"/>
              <a:gd name="connsiteY37" fmla="*/ 977900 h 1042241"/>
              <a:gd name="connsiteX38" fmla="*/ 4114800 w 4127500"/>
              <a:gd name="connsiteY38" fmla="*/ 1041400 h 1042241"/>
              <a:gd name="connsiteX39" fmla="*/ 4127500 w 4127500"/>
              <a:gd name="connsiteY39" fmla="*/ 1041400 h 104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127500" h="1042241">
                <a:moveTo>
                  <a:pt x="0" y="0"/>
                </a:moveTo>
                <a:cubicBezTo>
                  <a:pt x="40142" y="24085"/>
                  <a:pt x="71788" y="45280"/>
                  <a:pt x="114300" y="63500"/>
                </a:cubicBezTo>
                <a:cubicBezTo>
                  <a:pt x="126605" y="68773"/>
                  <a:pt x="139865" y="71500"/>
                  <a:pt x="152400" y="76200"/>
                </a:cubicBezTo>
                <a:cubicBezTo>
                  <a:pt x="173746" y="84205"/>
                  <a:pt x="194554" y="93595"/>
                  <a:pt x="215900" y="101600"/>
                </a:cubicBezTo>
                <a:cubicBezTo>
                  <a:pt x="228435" y="106300"/>
                  <a:pt x="241695" y="109027"/>
                  <a:pt x="254000" y="114300"/>
                </a:cubicBezTo>
                <a:cubicBezTo>
                  <a:pt x="271401" y="121758"/>
                  <a:pt x="287222" y="132669"/>
                  <a:pt x="304800" y="139700"/>
                </a:cubicBezTo>
                <a:cubicBezTo>
                  <a:pt x="329659" y="149644"/>
                  <a:pt x="355600" y="156633"/>
                  <a:pt x="381000" y="165100"/>
                </a:cubicBezTo>
                <a:cubicBezTo>
                  <a:pt x="435659" y="183320"/>
                  <a:pt x="406113" y="174553"/>
                  <a:pt x="469900" y="190500"/>
                </a:cubicBezTo>
                <a:cubicBezTo>
                  <a:pt x="579967" y="186267"/>
                  <a:pt x="690464" y="188410"/>
                  <a:pt x="800100" y="177800"/>
                </a:cubicBezTo>
                <a:cubicBezTo>
                  <a:pt x="822791" y="175604"/>
                  <a:pt x="841764" y="158951"/>
                  <a:pt x="863600" y="152400"/>
                </a:cubicBezTo>
                <a:cubicBezTo>
                  <a:pt x="884275" y="146197"/>
                  <a:pt x="906425" y="145903"/>
                  <a:pt x="927100" y="139700"/>
                </a:cubicBezTo>
                <a:cubicBezTo>
                  <a:pt x="948936" y="133149"/>
                  <a:pt x="968573" y="120174"/>
                  <a:pt x="990600" y="114300"/>
                </a:cubicBezTo>
                <a:cubicBezTo>
                  <a:pt x="1103228" y="84266"/>
                  <a:pt x="1150570" y="86152"/>
                  <a:pt x="1270000" y="76200"/>
                </a:cubicBezTo>
                <a:cubicBezTo>
                  <a:pt x="1325033" y="80433"/>
                  <a:pt x="1381164" y="77175"/>
                  <a:pt x="1435100" y="88900"/>
                </a:cubicBezTo>
                <a:cubicBezTo>
                  <a:pt x="1479654" y="98586"/>
                  <a:pt x="1521319" y="119310"/>
                  <a:pt x="1562100" y="139700"/>
                </a:cubicBezTo>
                <a:cubicBezTo>
                  <a:pt x="1579033" y="148167"/>
                  <a:pt x="1596462" y="155707"/>
                  <a:pt x="1612900" y="165100"/>
                </a:cubicBezTo>
                <a:cubicBezTo>
                  <a:pt x="1639606" y="180361"/>
                  <a:pt x="1733877" y="235184"/>
                  <a:pt x="1778000" y="266700"/>
                </a:cubicBezTo>
                <a:cubicBezTo>
                  <a:pt x="1795224" y="279003"/>
                  <a:pt x="1811867" y="292100"/>
                  <a:pt x="1828800" y="304800"/>
                </a:cubicBezTo>
                <a:cubicBezTo>
                  <a:pt x="1854608" y="382225"/>
                  <a:pt x="1843844" y="359117"/>
                  <a:pt x="1917700" y="469900"/>
                </a:cubicBezTo>
                <a:cubicBezTo>
                  <a:pt x="1926167" y="482600"/>
                  <a:pt x="1932307" y="497207"/>
                  <a:pt x="1943100" y="508000"/>
                </a:cubicBezTo>
                <a:cubicBezTo>
                  <a:pt x="1962486" y="527386"/>
                  <a:pt x="2046327" y="567071"/>
                  <a:pt x="2057400" y="571500"/>
                </a:cubicBezTo>
                <a:cubicBezTo>
                  <a:pt x="2073606" y="577982"/>
                  <a:pt x="2091641" y="578680"/>
                  <a:pt x="2108200" y="584200"/>
                </a:cubicBezTo>
                <a:cubicBezTo>
                  <a:pt x="2129827" y="591409"/>
                  <a:pt x="2150073" y="602391"/>
                  <a:pt x="2171700" y="609600"/>
                </a:cubicBezTo>
                <a:cubicBezTo>
                  <a:pt x="2188259" y="615120"/>
                  <a:pt x="2205717" y="617505"/>
                  <a:pt x="2222500" y="622300"/>
                </a:cubicBezTo>
                <a:cubicBezTo>
                  <a:pt x="2235372" y="625978"/>
                  <a:pt x="2247900" y="630767"/>
                  <a:pt x="2260600" y="635000"/>
                </a:cubicBezTo>
                <a:cubicBezTo>
                  <a:pt x="2438400" y="630767"/>
                  <a:pt x="2616496" y="633394"/>
                  <a:pt x="2794000" y="622300"/>
                </a:cubicBezTo>
                <a:cubicBezTo>
                  <a:pt x="2820722" y="620630"/>
                  <a:pt x="2870200" y="596900"/>
                  <a:pt x="2870200" y="596900"/>
                </a:cubicBezTo>
                <a:cubicBezTo>
                  <a:pt x="3001433" y="601133"/>
                  <a:pt x="3133028" y="598989"/>
                  <a:pt x="3263900" y="609600"/>
                </a:cubicBezTo>
                <a:cubicBezTo>
                  <a:pt x="3290586" y="611764"/>
                  <a:pt x="3314125" y="628506"/>
                  <a:pt x="3340100" y="635000"/>
                </a:cubicBezTo>
                <a:cubicBezTo>
                  <a:pt x="3498909" y="674702"/>
                  <a:pt x="3301463" y="623961"/>
                  <a:pt x="3429000" y="660400"/>
                </a:cubicBezTo>
                <a:cubicBezTo>
                  <a:pt x="3485045" y="676413"/>
                  <a:pt x="3469180" y="667530"/>
                  <a:pt x="3517900" y="685800"/>
                </a:cubicBezTo>
                <a:cubicBezTo>
                  <a:pt x="3539246" y="693805"/>
                  <a:pt x="3559773" y="703991"/>
                  <a:pt x="3581400" y="711200"/>
                </a:cubicBezTo>
                <a:cubicBezTo>
                  <a:pt x="3621761" y="724654"/>
                  <a:pt x="3633608" y="720292"/>
                  <a:pt x="3670300" y="736600"/>
                </a:cubicBezTo>
                <a:cubicBezTo>
                  <a:pt x="3747928" y="771101"/>
                  <a:pt x="3750687" y="777492"/>
                  <a:pt x="3822700" y="825500"/>
                </a:cubicBezTo>
                <a:lnTo>
                  <a:pt x="3860800" y="850900"/>
                </a:lnTo>
                <a:cubicBezTo>
                  <a:pt x="3873500" y="859367"/>
                  <a:pt x="3886689" y="867142"/>
                  <a:pt x="3898900" y="876300"/>
                </a:cubicBezTo>
                <a:cubicBezTo>
                  <a:pt x="3915833" y="889000"/>
                  <a:pt x="3932088" y="902659"/>
                  <a:pt x="3949700" y="914400"/>
                </a:cubicBezTo>
                <a:cubicBezTo>
                  <a:pt x="3982930" y="936553"/>
                  <a:pt x="4051300" y="977900"/>
                  <a:pt x="4051300" y="977900"/>
                </a:cubicBezTo>
                <a:cubicBezTo>
                  <a:pt x="4076700" y="1016000"/>
                  <a:pt x="4072467" y="1020233"/>
                  <a:pt x="4114800" y="1041400"/>
                </a:cubicBezTo>
                <a:cubicBezTo>
                  <a:pt x="4118586" y="1043293"/>
                  <a:pt x="4123267" y="1041400"/>
                  <a:pt x="4127500" y="104140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55600" y="3706019"/>
            <a:ext cx="4025900" cy="96281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4564102"/>
            <a:ext cx="60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45434"/>
            <a:ext cx="9425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Simplified geometry:</a:t>
            </a:r>
            <a:r>
              <a:rPr lang="en-US" dirty="0" smtClean="0"/>
              <a:t> average over a </a:t>
            </a:r>
            <a:r>
              <a:rPr lang="en-US" u="sng" dirty="0" smtClean="0"/>
              <a:t>reach</a:t>
            </a:r>
            <a:r>
              <a:rPr lang="en-US" dirty="0" smtClean="0"/>
              <a:t> (12-15 channel widths).</a:t>
            </a:r>
          </a:p>
          <a:p>
            <a:r>
              <a:rPr lang="en-US" dirty="0"/>
              <a:t>	</a:t>
            </a:r>
            <a:r>
              <a:rPr lang="en-US" dirty="0" smtClean="0"/>
              <a:t>		           </a:t>
            </a:r>
            <a:r>
              <a:rPr lang="en-US" dirty="0" smtClean="0">
                <a:sym typeface="Wingdings"/>
              </a:rPr>
              <a:t> we can assume accelerations are zero.</a:t>
            </a:r>
          </a:p>
          <a:p>
            <a:r>
              <a:rPr lang="en-US" dirty="0" smtClean="0">
                <a:sym typeface="Wingdings"/>
              </a:rPr>
              <a:t>				   this assumption is better for flood flow (when most of the erosion occurs).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4400034"/>
            <a:ext cx="61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riffle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03600" y="4971343"/>
            <a:ext cx="61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riffle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00300" y="4951968"/>
            <a:ext cx="60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6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Homework 2 is due now</a:t>
            </a:r>
          </a:p>
          <a:p>
            <a:r>
              <a:rPr lang="en-US" dirty="0"/>
              <a:t>No class next week due to NASA </a:t>
            </a:r>
            <a:r>
              <a:rPr lang="en-US" dirty="0" smtClean="0"/>
              <a:t>panel</a:t>
            </a:r>
          </a:p>
          <a:p>
            <a:r>
              <a:rPr lang="en-US" dirty="0" smtClean="0"/>
              <a:t>Homework 3 will be issued no later than next Mon and will be due in class on Mon 11 </a:t>
            </a:r>
            <a:r>
              <a:rPr lang="en-US" dirty="0" smtClean="0"/>
              <a:t>Feb</a:t>
            </a:r>
          </a:p>
        </p:txBody>
      </p:sp>
    </p:spTree>
    <p:extLst>
      <p:ext uri="{BB962C8B-B14F-4D97-AF65-F5344CB8AC3E}">
        <p14:creationId xmlns:p14="http://schemas.microsoft.com/office/powerpoint/2010/main" val="4046106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/>
              <a:t>The assumption of no acceleration requires that </a:t>
            </a:r>
            <a:r>
              <a:rPr lang="en-US" sz="2500" dirty="0" smtClean="0"/>
              <a:t>gravity</a:t>
            </a:r>
            <a:br>
              <a:rPr lang="en-US" sz="2500" dirty="0" smtClean="0"/>
            </a:br>
            <a:r>
              <a:rPr lang="en-US" sz="2500" dirty="0" smtClean="0"/>
              <a:t>(resolved downslope)</a:t>
            </a:r>
            <a:r>
              <a:rPr lang="en-US" sz="2500" dirty="0" smtClean="0"/>
              <a:t> </a:t>
            </a:r>
            <a:r>
              <a:rPr lang="en-US" sz="2500" dirty="0" smtClean="0"/>
              <a:t>balances </a:t>
            </a:r>
            <a:r>
              <a:rPr lang="en-US" sz="2500" dirty="0" smtClean="0"/>
              <a:t>bed friction.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600"/>
            <a:ext cx="9144000" cy="4446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5548868"/>
            <a:ext cx="202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Dingman</a:t>
            </a:r>
            <a:r>
              <a:rPr lang="en-US" dirty="0" smtClean="0"/>
              <a:t>, chapter 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1066800"/>
            <a:ext cx="144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1625600"/>
            <a:ext cx="3851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averaging over 15-20 channel widths</a:t>
            </a:r>
          </a:p>
          <a:p>
            <a:r>
              <a:rPr lang="en-US" i="1" dirty="0" smtClean="0"/>
              <a:t>forces the water slope to ~ parallel the</a:t>
            </a:r>
          </a:p>
          <a:p>
            <a:r>
              <a:rPr lang="en-US" i="1" dirty="0" smtClean="0"/>
              <a:t>basal slope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35355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736600" y="226536"/>
            <a:ext cx="0" cy="1943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2300" y="2068036"/>
            <a:ext cx="21082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22300" y="486886"/>
            <a:ext cx="1917700" cy="1682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6600" y="2645370"/>
            <a:ext cx="144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40000" y="2613620"/>
            <a:ext cx="538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low slope (S, water surface rise/run), </a:t>
            </a:r>
            <a:r>
              <a:rPr lang="en-US" dirty="0" err="1" smtClean="0"/>
              <a:t>θ</a:t>
            </a:r>
            <a:r>
              <a:rPr lang="en-US" dirty="0" smtClean="0"/>
              <a:t> ~ tan </a:t>
            </a:r>
            <a:r>
              <a:rPr lang="en-US" dirty="0" err="1" smtClean="0"/>
              <a:t>θ</a:t>
            </a:r>
            <a:r>
              <a:rPr lang="en-US" dirty="0" smtClean="0"/>
              <a:t> ~ sin </a:t>
            </a:r>
            <a:r>
              <a:rPr lang="en-US" dirty="0" err="1"/>
              <a:t>θ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6600" y="3167102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5770" y="21696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38340" y="2068036"/>
            <a:ext cx="3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err="1"/>
              <a:t>b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47670" y="588486"/>
            <a:ext cx="30166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6010" y="3545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6019" y="1021834"/>
            <a:ext cx="48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z/h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640" y="18003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36019" y="3643868"/>
            <a:ext cx="212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Frictional resistance:</a:t>
            </a:r>
            <a:endParaRPr lang="en-US" u="sng" dirty="0"/>
          </a:p>
        </p:txBody>
      </p:sp>
      <p:sp>
        <p:nvSpPr>
          <p:cNvPr id="26" name="Parallelogram 25"/>
          <p:cNvSpPr/>
          <p:nvPr/>
        </p:nvSpPr>
        <p:spPr>
          <a:xfrm>
            <a:off x="5918200" y="4013200"/>
            <a:ext cx="2019300" cy="10541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7937500" y="40132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30900" y="50673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670800" y="50673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18200" y="5740400"/>
            <a:ext cx="175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670800" y="4686300"/>
            <a:ext cx="266700" cy="1054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248400" y="4686300"/>
            <a:ext cx="16891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248400" y="4013200"/>
            <a:ext cx="0" cy="6731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930900" y="4686300"/>
            <a:ext cx="317500" cy="10541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930900" y="5892800"/>
            <a:ext cx="1739900" cy="12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7835900" y="4686300"/>
            <a:ext cx="355600" cy="1054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191500" y="4013200"/>
            <a:ext cx="0" cy="673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705600" y="59182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996487" y="5067300"/>
            <a:ext cx="34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191500" y="410210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7079" y="3979208"/>
            <a:ext cx="4163031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Boundary stress  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r>
              <a:rPr lang="en-US" dirty="0" smtClean="0"/>
              <a:t> L w</a:t>
            </a:r>
          </a:p>
          <a:p>
            <a:r>
              <a:rPr lang="en-US" dirty="0" smtClean="0"/>
              <a:t>Frictional resistance =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L (w + 2 h)</a:t>
            </a:r>
          </a:p>
          <a:p>
            <a:endParaRPr lang="en-US" dirty="0"/>
          </a:p>
          <a:p>
            <a:r>
              <a:rPr lang="en-US" dirty="0" err="1"/>
              <a:t>ρgh</a:t>
            </a:r>
            <a:r>
              <a:rPr lang="en-US" dirty="0"/>
              <a:t> </a:t>
            </a:r>
            <a:r>
              <a:rPr lang="en-US" dirty="0" err="1"/>
              <a:t>sinθ</a:t>
            </a:r>
            <a:r>
              <a:rPr lang="en-US" dirty="0"/>
              <a:t> L </a:t>
            </a:r>
            <a:r>
              <a:rPr lang="en-US" dirty="0" smtClean="0"/>
              <a:t>w = </a:t>
            </a:r>
            <a:r>
              <a:rPr lang="en-US" dirty="0" err="1"/>
              <a:t>τ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L (w + 2 h)</a:t>
            </a:r>
          </a:p>
          <a:p>
            <a:endParaRPr lang="en-US" dirty="0" smtClean="0"/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( w / (w + 2 h ) ) </a:t>
            </a:r>
            <a:r>
              <a:rPr lang="en-US" dirty="0" err="1" smtClean="0"/>
              <a:t>sinθ</a:t>
            </a:r>
            <a:r>
              <a:rPr lang="en-US" dirty="0" smtClean="0"/>
              <a:t> </a:t>
            </a:r>
          </a:p>
          <a:p>
            <a:pPr marL="285750" indent="-285750">
              <a:buFont typeface="Wingdings" charset="0"/>
              <a:buChar char="à"/>
            </a:pPr>
            <a:endParaRPr lang="en-US" dirty="0"/>
          </a:p>
          <a:p>
            <a:r>
              <a:rPr lang="en-US" dirty="0" smtClean="0"/>
              <a:t>Define hydraulic radius, R = </a:t>
            </a:r>
            <a:r>
              <a:rPr lang="en-US" dirty="0" err="1" smtClean="0"/>
              <a:t>hw</a:t>
            </a:r>
            <a:r>
              <a:rPr lang="en-US" dirty="0" smtClean="0"/>
              <a:t> / (w + 2 h)</a:t>
            </a:r>
            <a:endParaRPr lang="en-US" dirty="0"/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</a:t>
            </a:r>
            <a:r>
              <a:rPr lang="en-US" baseline="-25000" dirty="0" smtClean="0"/>
              <a:t> </a:t>
            </a:r>
            <a:r>
              <a:rPr lang="en-US" dirty="0" err="1" smtClean="0"/>
              <a:t>ρgR</a:t>
            </a:r>
            <a:r>
              <a:rPr lang="en-US" dirty="0" smtClean="0"/>
              <a:t> </a:t>
            </a:r>
            <a:r>
              <a:rPr lang="en-US" dirty="0" err="1" smtClean="0"/>
              <a:t>sin</a:t>
            </a:r>
            <a:r>
              <a:rPr lang="en-US" dirty="0" err="1"/>
              <a:t>θ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905107" y="166290"/>
            <a:ext cx="593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Basal shear stress, frictional resistance, and hydraulic radius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2057400" y="6406634"/>
            <a:ext cx="3708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very wide channels, R </a:t>
            </a:r>
            <a:r>
              <a:rPr lang="en-US" dirty="0" smtClean="0">
                <a:sym typeface="Wingdings"/>
              </a:rPr>
              <a:t> h (w &gt;&gt; 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70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98500" y="3732768"/>
            <a:ext cx="51264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792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Law of the wall, recap:</a:t>
            </a:r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6100" y="841970"/>
            <a:ext cx="174180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T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4100" y="872172"/>
            <a:ext cx="18994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FF0000"/>
                </a:solidFill>
              </a:rPr>
              <a:t>μ(</a:t>
            </a:r>
            <a:r>
              <a:rPr lang="en-US" dirty="0" err="1" smtClean="0">
                <a:solidFill>
                  <a:srgbClr val="FF0000"/>
                </a:solidFill>
              </a:rPr>
              <a:t>T,σ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/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495800" y="0"/>
            <a:ext cx="0" cy="1330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495800" y="1330404"/>
            <a:ext cx="464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64100" y="376198"/>
            <a:ext cx="192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Glaciers ( Re &lt;&lt; 1):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1800" y="502840"/>
            <a:ext cx="37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Rivers ( Re </a:t>
            </a:r>
            <a:r>
              <a:rPr lang="en-US" dirty="0" smtClean="0"/>
              <a:t>&gt;&gt; 10, and </a:t>
            </a:r>
            <a:r>
              <a:rPr lang="en-US" dirty="0" smtClean="0"/>
              <a:t>fully turbulent):</a:t>
            </a:r>
            <a:endParaRPr lang="en-US" dirty="0"/>
          </a:p>
        </p:txBody>
      </p:sp>
      <p:cxnSp>
        <p:nvCxnSpPr>
          <p:cNvPr id="18" name="Straight Arrow Connector 17"/>
          <p:cNvCxnSpPr>
            <a:endCxn id="5" idx="2"/>
          </p:cNvCxnSpPr>
          <p:nvPr/>
        </p:nvCxnSpPr>
        <p:spPr>
          <a:xfrm flipH="1" flipV="1">
            <a:off x="1417004" y="1211302"/>
            <a:ext cx="132397" cy="274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57300" y="1511300"/>
            <a:ext cx="32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eddy viscosity, “diffuses” velocity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8500" y="2405102"/>
            <a:ext cx="1853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T</a:t>
            </a:r>
            <a:r>
              <a:rPr lang="en-US" dirty="0" smtClean="0"/>
              <a:t> = (k z )</a:t>
            </a:r>
            <a:r>
              <a:rPr lang="en-US" baseline="30000" dirty="0" smtClean="0"/>
              <a:t>2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9400" y="2035770"/>
            <a:ext cx="366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empirical &amp; theoretical studies: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850900" y="2970768"/>
            <a:ext cx="22228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</a:t>
            </a:r>
            <a:r>
              <a:rPr lang="en-US" dirty="0" smtClean="0"/>
              <a:t>(k z)</a:t>
            </a:r>
            <a:r>
              <a:rPr lang="en-US" baseline="30000" dirty="0" smtClean="0"/>
              <a:t>2 </a:t>
            </a:r>
            <a:r>
              <a:rPr lang="en-US" dirty="0" smtClean="0"/>
              <a:t>(du/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  </a:t>
            </a:r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003300" y="3732768"/>
            <a:ext cx="47880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(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 /</a:t>
            </a:r>
            <a:r>
              <a:rPr lang="en-US" dirty="0" err="1"/>
              <a:t>ρ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= k z (du / </a:t>
            </a:r>
            <a:r>
              <a:rPr lang="en-US" dirty="0" err="1" smtClean="0">
                <a:sym typeface="Wingdings"/>
              </a:rPr>
              <a:t>dz</a:t>
            </a:r>
            <a:r>
              <a:rPr lang="en-US" dirty="0" smtClean="0">
                <a:sym typeface="Wingdings"/>
              </a:rPr>
              <a:t>) = u* = “shear velocity”</a:t>
            </a:r>
            <a:endParaRPr lang="en-US" baseline="300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1079500" y="4140200"/>
            <a:ext cx="33522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(</a:t>
            </a:r>
            <a:r>
              <a:rPr lang="en-US" dirty="0" err="1" smtClean="0"/>
              <a:t>ρ</a:t>
            </a:r>
            <a:r>
              <a:rPr lang="en-US" dirty="0" smtClean="0"/>
              <a:t> g h S /</a:t>
            </a:r>
            <a:r>
              <a:rPr lang="en-US" dirty="0" err="1"/>
              <a:t>ρ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=  u* = (</a:t>
            </a:r>
            <a:r>
              <a:rPr lang="en-US" dirty="0" smtClean="0"/>
              <a:t> </a:t>
            </a:r>
            <a:r>
              <a:rPr lang="en-US" dirty="0"/>
              <a:t>g h S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 </a:t>
            </a:r>
            <a:endParaRPr lang="en-US" baseline="300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192451" y="4661932"/>
            <a:ext cx="22171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Now u* = k z (du / </a:t>
            </a:r>
            <a:r>
              <a:rPr lang="en-US" dirty="0" err="1" smtClean="0">
                <a:sym typeface="Wingdings"/>
              </a:rPr>
              <a:t>dz</a:t>
            </a:r>
            <a:r>
              <a:rPr lang="en-US" dirty="0" smtClean="0">
                <a:sym typeface="Wingdings"/>
              </a:rPr>
              <a:t>)</a:t>
            </a:r>
            <a:endParaRPr lang="en-US" baseline="300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941317" y="4676696"/>
            <a:ext cx="36217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Separate variables: du = (u* / k z ) </a:t>
            </a:r>
            <a:r>
              <a:rPr lang="en-US" dirty="0" err="1" smtClean="0">
                <a:sym typeface="Wingdings"/>
              </a:rPr>
              <a:t>dz</a:t>
            </a:r>
            <a:endParaRPr lang="en-US" baseline="300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3251559" y="5384800"/>
            <a:ext cx="602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Integrate: u = (u*/k) (</a:t>
            </a:r>
            <a:r>
              <a:rPr lang="en-US" dirty="0" err="1" smtClean="0"/>
              <a:t>ln</a:t>
            </a:r>
            <a:r>
              <a:rPr lang="en-US" dirty="0" smtClean="0"/>
              <a:t> z + c).    For convenience, set c = -</a:t>
            </a:r>
            <a:r>
              <a:rPr lang="en-US" dirty="0" err="1" smtClean="0"/>
              <a:t>ln</a:t>
            </a:r>
            <a:r>
              <a:rPr lang="en-US" dirty="0" smtClean="0"/>
              <a:t>(z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81598" y="5906532"/>
            <a:ext cx="244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Then, u = (u*/k) </a:t>
            </a:r>
            <a:r>
              <a:rPr lang="en-US" dirty="0" err="1" smtClean="0"/>
              <a:t>ln</a:t>
            </a:r>
            <a:r>
              <a:rPr lang="en-US" dirty="0" smtClean="0"/>
              <a:t> (z/z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52230" y="2405102"/>
            <a:ext cx="447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(where k = 0.39-0.4 = von Karman’s constant)</a:t>
            </a:r>
            <a:endParaRPr lang="en-US" i="1" dirty="0"/>
          </a:p>
        </p:txBody>
      </p:sp>
      <p:sp>
        <p:nvSpPr>
          <p:cNvPr id="31" name="Oval 30"/>
          <p:cNvSpPr/>
          <p:nvPr/>
        </p:nvSpPr>
        <p:spPr>
          <a:xfrm>
            <a:off x="2868551" y="5754132"/>
            <a:ext cx="3252849" cy="6593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257300" y="6082268"/>
            <a:ext cx="174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“law of the wall”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391400" y="5754132"/>
            <a:ext cx="171709" cy="521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63972" y="6263164"/>
            <a:ext cx="248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(explained on next slide)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251559" y="6413500"/>
            <a:ext cx="231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when z = z</a:t>
            </a:r>
            <a:r>
              <a:rPr lang="en-US" baseline="-25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, u = 0 m/s.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24995" y="3732768"/>
            <a:ext cx="159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Memorize this.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50878" y="1753632"/>
            <a:ext cx="199837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606038" y="1550432"/>
            <a:ext cx="25379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Properties of turbulence:</a:t>
            </a:r>
          </a:p>
          <a:p>
            <a:pPr algn="r"/>
            <a:r>
              <a:rPr lang="en-US" dirty="0" smtClean="0"/>
              <a:t>Irregularity</a:t>
            </a:r>
          </a:p>
          <a:p>
            <a:pPr algn="r"/>
            <a:r>
              <a:rPr lang="en-US" dirty="0" smtClean="0"/>
              <a:t>Diffusivity</a:t>
            </a:r>
          </a:p>
          <a:p>
            <a:pPr algn="r"/>
            <a:r>
              <a:rPr lang="en-US" dirty="0" err="1" smtClean="0"/>
              <a:t>Vorticity</a:t>
            </a:r>
            <a:endParaRPr lang="en-US" dirty="0" smtClean="0"/>
          </a:p>
          <a:p>
            <a:pPr algn="r"/>
            <a:r>
              <a:rPr lang="en-US" dirty="0" smtClean="0"/>
              <a:t>Dissipation</a:t>
            </a:r>
          </a:p>
        </p:txBody>
      </p:sp>
    </p:spTree>
    <p:extLst>
      <p:ext uri="{BB962C8B-B14F-4D97-AF65-F5344CB8AC3E}">
        <p14:creationId xmlns:p14="http://schemas.microsoft.com/office/powerpoint/2010/main" val="3947392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847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Calculating river discharge, </a:t>
            </a:r>
            <a:r>
              <a:rPr lang="en-US" sz="3000" b="1" i="1" dirty="0" smtClean="0"/>
              <a:t>Q </a:t>
            </a:r>
            <a:r>
              <a:rPr lang="en-US" sz="3000" b="1" dirty="0" smtClean="0"/>
              <a:t>(m</a:t>
            </a:r>
            <a:r>
              <a:rPr lang="en-US" sz="3000" b="1" baseline="30000" dirty="0" smtClean="0"/>
              <a:t>3</a:t>
            </a:r>
            <a:r>
              <a:rPr lang="en-US" sz="3000" b="1" dirty="0" smtClean="0"/>
              <a:t>s</a:t>
            </a:r>
            <a:r>
              <a:rPr lang="en-US" sz="3000" b="1" baseline="30000" dirty="0" smtClean="0"/>
              <a:t>-1</a:t>
            </a:r>
            <a:r>
              <a:rPr lang="en-US" sz="3000" b="1" dirty="0" smtClean="0"/>
              <a:t>)</a:t>
            </a:r>
            <a:r>
              <a:rPr lang="en-US" sz="3000" b="1" dirty="0" smtClean="0"/>
              <a:t>, from elementary</a:t>
            </a:r>
          </a:p>
          <a:p>
            <a:r>
              <a:rPr lang="en-US" sz="3000" b="1" dirty="0" smtClean="0"/>
              <a:t>observations (bed grain size and river depth).</a:t>
            </a:r>
            <a:endParaRPr 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02200" y="1786888"/>
            <a:ext cx="688087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z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 is a length scale for grain roughness</a:t>
            </a:r>
          </a:p>
          <a:p>
            <a:r>
              <a:rPr lang="en-US" sz="1500" dirty="0" smtClean="0"/>
              <a:t>varies with the size of the </a:t>
            </a:r>
            <a:r>
              <a:rPr lang="en-US" sz="1500" dirty="0" err="1" smtClean="0"/>
              <a:t>bedload</a:t>
            </a:r>
            <a:r>
              <a:rPr lang="en-US" sz="1500" dirty="0" smtClean="0"/>
              <a:t>. In this class, use</a:t>
            </a:r>
          </a:p>
          <a:p>
            <a:r>
              <a:rPr lang="en-US" sz="1500" dirty="0" smtClean="0"/>
              <a:t>z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 = 0.12 D</a:t>
            </a:r>
            <a:r>
              <a:rPr lang="en-US" sz="1500" baseline="-25000" dirty="0" smtClean="0"/>
              <a:t>84</a:t>
            </a:r>
            <a:r>
              <a:rPr lang="en-US" sz="1500" dirty="0" smtClean="0"/>
              <a:t>, where D</a:t>
            </a:r>
            <a:r>
              <a:rPr lang="en-US" sz="1500" baseline="-25000" dirty="0" smtClean="0"/>
              <a:t>84</a:t>
            </a:r>
            <a:r>
              <a:rPr lang="en-US" sz="1500" dirty="0" smtClean="0"/>
              <a:t> is the 84</a:t>
            </a:r>
            <a:r>
              <a:rPr lang="en-US" sz="1500" baseline="30000" dirty="0" smtClean="0"/>
              <a:t>th</a:t>
            </a:r>
          </a:p>
          <a:p>
            <a:r>
              <a:rPr lang="en-US" sz="1500" dirty="0" smtClean="0"/>
              <a:t>percentile size in a pebble-count (100</a:t>
            </a:r>
            <a:r>
              <a:rPr lang="en-US" sz="1500" baseline="30000" dirty="0" smtClean="0"/>
              <a:t>th</a:t>
            </a:r>
            <a:endParaRPr lang="en-US" sz="1500" dirty="0" smtClean="0"/>
          </a:p>
          <a:p>
            <a:r>
              <a:rPr lang="en-US" sz="1500" dirty="0" smtClean="0"/>
              <a:t>percentile is the biggest).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7400" y="2270204"/>
            <a:ext cx="130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&lt;u&gt; w h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39800" y="2968704"/>
            <a:ext cx="272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     u(z) </a:t>
            </a:r>
            <a:r>
              <a:rPr lang="en-US" dirty="0" err="1" smtClean="0"/>
              <a:t>dz</a:t>
            </a:r>
            <a:r>
              <a:rPr lang="en-US" dirty="0" smtClean="0"/>
              <a:t>    (1/(h-z</a:t>
            </a:r>
            <a:r>
              <a:rPr lang="en-US" baseline="-25000" dirty="0" smtClean="0"/>
              <a:t>0</a:t>
            </a:r>
            <a:r>
              <a:rPr lang="en-US" dirty="0" smtClean="0"/>
              <a:t>))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713676"/>
              </p:ext>
            </p:extLst>
          </p:nvPr>
        </p:nvGraphicFramePr>
        <p:xfrm>
          <a:off x="1536902" y="2844062"/>
          <a:ext cx="558232" cy="646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3" imgW="241300" imgH="279400" progId="Equation.3">
                  <p:embed/>
                </p:oleObj>
              </mc:Choice>
              <mc:Fallback>
                <p:oleObj name="Equation" r:id="rId3" imgW="241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6902" y="2844062"/>
                        <a:ext cx="558232" cy="646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77277" y="3259772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1754866" y="2659396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939800" y="3828534"/>
            <a:ext cx="469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(z0 + h ( </a:t>
            </a:r>
            <a:r>
              <a:rPr lang="en-US" dirty="0" err="1" smtClean="0"/>
              <a:t>ln</a:t>
            </a:r>
            <a:r>
              <a:rPr lang="en-US" dirty="0" smtClean="0"/>
              <a:t>( h / z</a:t>
            </a:r>
            <a:r>
              <a:rPr lang="en-US" baseline="-25000" dirty="0" smtClean="0"/>
              <a:t>0 </a:t>
            </a:r>
            <a:r>
              <a:rPr lang="en-US" dirty="0" smtClean="0"/>
              <a:t>) – 1 ) ) (1/ (h - z</a:t>
            </a:r>
            <a:r>
              <a:rPr lang="en-US" baseline="-25000" dirty="0" smtClean="0"/>
              <a:t>0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95134" y="2013065"/>
            <a:ext cx="2482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brackets denote vertical </a:t>
            </a:r>
          </a:p>
          <a:p>
            <a:r>
              <a:rPr lang="en-US" i="1" dirty="0" smtClean="0"/>
              <a:t>average</a:t>
            </a:r>
            <a:endParaRPr lang="en-US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143098" y="1148497"/>
            <a:ext cx="186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(u*/k) </a:t>
            </a:r>
            <a:r>
              <a:rPr lang="en-US" dirty="0" err="1" smtClean="0"/>
              <a:t>ln</a:t>
            </a:r>
            <a:r>
              <a:rPr lang="en-US" dirty="0" smtClean="0"/>
              <a:t> (z/z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0852" y="1015663"/>
            <a:ext cx="2009957" cy="6593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901339" y="1490365"/>
            <a:ext cx="174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“law of the wall”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2200" y="5022334"/>
            <a:ext cx="2845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</a:t>
            </a:r>
            <a:r>
              <a:rPr lang="en-US" dirty="0" err="1" smtClean="0"/>
              <a:t>ln</a:t>
            </a:r>
            <a:r>
              <a:rPr lang="en-US" dirty="0" smtClean="0"/>
              <a:t> ( h / e z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r>
              <a:rPr lang="en-US" dirty="0" smtClean="0"/>
              <a:t>&lt;u&gt; = (u*/k) </a:t>
            </a:r>
            <a:r>
              <a:rPr lang="en-US" dirty="0" err="1" smtClean="0"/>
              <a:t>ln</a:t>
            </a:r>
            <a:r>
              <a:rPr lang="en-US" dirty="0" smtClean="0"/>
              <a:t> (0.368 h / z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939800" y="4389398"/>
            <a:ext cx="30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  ( </a:t>
            </a:r>
            <a:r>
              <a:rPr lang="en-US" dirty="0" err="1" smtClean="0"/>
              <a:t>ln</a:t>
            </a:r>
            <a:r>
              <a:rPr lang="en-US" dirty="0" smtClean="0"/>
              <a:t>( h / z</a:t>
            </a:r>
            <a:r>
              <a:rPr lang="en-US" baseline="-25000" dirty="0" smtClean="0"/>
              <a:t>0 </a:t>
            </a:r>
            <a:r>
              <a:rPr lang="en-US" dirty="0" smtClean="0"/>
              <a:t>) – 1 )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3098" y="4020066"/>
            <a:ext cx="93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 &gt;&gt; z</a:t>
            </a:r>
            <a:r>
              <a:rPr lang="en-US" i="1" baseline="-25000" dirty="0" smtClean="0"/>
              <a:t>0</a:t>
            </a:r>
            <a:r>
              <a:rPr lang="en-US" i="1" dirty="0" smtClean="0"/>
              <a:t>:</a:t>
            </a:r>
            <a:endParaRPr lang="en-US" i="1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3035300" y="5945664"/>
            <a:ext cx="612092" cy="3535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517900" y="6299200"/>
            <a:ext cx="240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typically rounded to 0.4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048281" y="4197866"/>
            <a:ext cx="3095719" cy="2308324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Extending the law of the wall</a:t>
            </a:r>
          </a:p>
          <a:p>
            <a:r>
              <a:rPr lang="en-US" dirty="0" smtClean="0"/>
              <a:t>throughout the entire depth of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flow is a rough</a:t>
            </a:r>
          </a:p>
          <a:p>
            <a:r>
              <a:rPr lang="en-US" dirty="0" smtClean="0"/>
              <a:t>approximation – do not use</a:t>
            </a:r>
          </a:p>
          <a:p>
            <a:r>
              <a:rPr lang="en-US" dirty="0" smtClean="0"/>
              <a:t>this for civil-engineering</a:t>
            </a:r>
          </a:p>
          <a:p>
            <a:r>
              <a:rPr lang="en-US" dirty="0" smtClean="0"/>
              <a:t>applications. This approach</a:t>
            </a:r>
          </a:p>
          <a:p>
            <a:r>
              <a:rPr lang="en-US" dirty="0" smtClean="0"/>
              <a:t>does not work at all when</a:t>
            </a:r>
          </a:p>
          <a:p>
            <a:r>
              <a:rPr lang="en-US" dirty="0" smtClean="0"/>
              <a:t>depth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clast</a:t>
            </a:r>
            <a:r>
              <a:rPr lang="en-US" dirty="0" smtClean="0">
                <a:sym typeface="Wingdings"/>
              </a:rPr>
              <a:t> grainsize.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5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5708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Drag coefficient for bed particles:</a:t>
            </a:r>
            <a:endParaRPr lang="en-US" sz="3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23900" y="569794"/>
            <a:ext cx="276368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ρgRS</a:t>
            </a:r>
            <a:r>
              <a:rPr lang="en-US" dirty="0" smtClean="0"/>
              <a:t> =  C</a:t>
            </a:r>
            <a:r>
              <a:rPr lang="en-US" baseline="-25000" dirty="0" smtClean="0"/>
              <a:t>D</a:t>
            </a:r>
            <a:r>
              <a:rPr lang="en-US" dirty="0" smtClean="0"/>
              <a:t> </a:t>
            </a:r>
            <a:r>
              <a:rPr lang="en-US" dirty="0" err="1" smtClean="0"/>
              <a:t>ρ</a:t>
            </a:r>
            <a:r>
              <a:rPr lang="en-US" dirty="0" smtClean="0"/>
              <a:t> &lt;u&gt;</a:t>
            </a:r>
            <a:r>
              <a:rPr lang="en-US" baseline="30000" dirty="0" smtClean="0"/>
              <a:t>2</a:t>
            </a:r>
            <a:r>
              <a:rPr lang="en-US" dirty="0" smtClean="0"/>
              <a:t> /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0" y="107196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( 2g R S / C</a:t>
            </a:r>
            <a:r>
              <a:rPr lang="en-US" baseline="-25000" dirty="0" smtClean="0"/>
              <a:t>D </a:t>
            </a:r>
            <a:r>
              <a:rPr lang="en-US" dirty="0" smtClean="0"/>
              <a:t>)</a:t>
            </a:r>
            <a:r>
              <a:rPr lang="en-US" baseline="30000" dirty="0" smtClean="0"/>
              <a:t>1/2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1071960"/>
            <a:ext cx="341744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( 2g / C</a:t>
            </a:r>
            <a:r>
              <a:rPr lang="en-US" baseline="-25000" dirty="0" smtClean="0"/>
              <a:t>D </a:t>
            </a:r>
            <a:r>
              <a:rPr lang="en-US" dirty="0" smtClean="0"/>
              <a:t>)</a:t>
            </a:r>
            <a:r>
              <a:rPr lang="en-US" baseline="30000" dirty="0" smtClean="0"/>
              <a:t>1/2</a:t>
            </a:r>
            <a:r>
              <a:rPr lang="en-US" dirty="0" smtClean="0"/>
              <a:t> = C = </a:t>
            </a:r>
            <a:r>
              <a:rPr lang="en-US" dirty="0" err="1" smtClean="0"/>
              <a:t>Chezy</a:t>
            </a:r>
            <a:r>
              <a:rPr lang="en-US" dirty="0" smtClean="0"/>
              <a:t> coefficient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257471" y="1480424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C ( </a:t>
            </a:r>
            <a:r>
              <a:rPr lang="en-US" dirty="0"/>
              <a:t>R </a:t>
            </a:r>
            <a:r>
              <a:rPr lang="en-US" dirty="0" smtClean="0"/>
              <a:t>S</a:t>
            </a:r>
            <a:r>
              <a:rPr lang="en-US" baseline="-25000" dirty="0" smtClean="0"/>
              <a:t> </a:t>
            </a:r>
            <a:r>
              <a:rPr lang="en-US" dirty="0"/>
              <a:t>)</a:t>
            </a:r>
            <a:r>
              <a:rPr lang="en-US" baseline="30000" dirty="0"/>
              <a:t>1/2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1441292"/>
            <a:ext cx="229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Chezy</a:t>
            </a:r>
            <a:r>
              <a:rPr lang="en-US" dirty="0" smtClean="0"/>
              <a:t> equation (1769)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25253" y="1949608"/>
            <a:ext cx="2534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( 8 g / f</a:t>
            </a:r>
            <a:r>
              <a:rPr lang="en-US" baseline="-25000" dirty="0" smtClean="0"/>
              <a:t> </a:t>
            </a:r>
            <a:r>
              <a:rPr lang="en-US" dirty="0"/>
              <a:t>)</a:t>
            </a:r>
            <a:r>
              <a:rPr lang="en-US" baseline="30000" dirty="0"/>
              <a:t>1/</a:t>
            </a:r>
            <a:r>
              <a:rPr lang="en-US" baseline="30000" dirty="0" smtClean="0"/>
              <a:t>2</a:t>
            </a:r>
            <a:r>
              <a:rPr lang="en-US" dirty="0" smtClean="0"/>
              <a:t> ( R S )</a:t>
            </a:r>
            <a:r>
              <a:rPr lang="en-US" baseline="30000" dirty="0"/>
              <a:t>1/2</a:t>
            </a:r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34568" y="1949608"/>
            <a:ext cx="331375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 = Darcy-</a:t>
            </a:r>
            <a:r>
              <a:rPr lang="en-US" dirty="0" err="1" smtClean="0"/>
              <a:t>Weisbach</a:t>
            </a:r>
            <a:r>
              <a:rPr lang="en-US" dirty="0" smtClean="0"/>
              <a:t> friction factor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25253" y="2530901"/>
            <a:ext cx="1768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R</a:t>
            </a:r>
            <a:r>
              <a:rPr lang="en-US" baseline="30000" dirty="0" smtClean="0"/>
              <a:t>2/3</a:t>
            </a:r>
            <a:r>
              <a:rPr lang="en-US" dirty="0" smtClean="0"/>
              <a:t> S</a:t>
            </a:r>
            <a:r>
              <a:rPr lang="en-US" baseline="30000" dirty="0" smtClean="0"/>
              <a:t>1/2</a:t>
            </a:r>
            <a:r>
              <a:rPr lang="en-US" dirty="0" smtClean="0"/>
              <a:t> n</a:t>
            </a:r>
            <a:r>
              <a:rPr lang="en-US" baseline="30000" dirty="0" smtClean="0"/>
              <a:t>-1</a:t>
            </a:r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5372100" y="2747090"/>
            <a:ext cx="60641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/>
              <a:t>3 alternative methods</a:t>
            </a:r>
            <a:endParaRPr lang="en-US" sz="5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34568" y="2554090"/>
            <a:ext cx="341778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 = Manning roughness coefficient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23900" y="1810624"/>
            <a:ext cx="72493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3900" y="2351564"/>
            <a:ext cx="72493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8200" y="3708400"/>
            <a:ext cx="698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0.025 &lt; n &lt; 0.03 ----- Clean, straight rivers (no debris or wood in channel) </a:t>
            </a:r>
          </a:p>
          <a:p>
            <a:r>
              <a:rPr lang="en-US" dirty="0" smtClean="0"/>
              <a:t>0.033 &lt; n &lt; 0.03 ----- Winding rivers with pools and riffles</a:t>
            </a:r>
          </a:p>
          <a:p>
            <a:r>
              <a:rPr lang="en-US" dirty="0" smtClean="0"/>
              <a:t>0.075 &lt; n &lt; 0.15 ----- Weedy, winding and overgrown rivers</a:t>
            </a:r>
          </a:p>
          <a:p>
            <a:r>
              <a:rPr lang="en-US" dirty="0" smtClean="0"/>
              <a:t>n = 0.031(D</a:t>
            </a:r>
            <a:r>
              <a:rPr lang="en-US" baseline="-25000" dirty="0" smtClean="0"/>
              <a:t>84</a:t>
            </a:r>
            <a:r>
              <a:rPr lang="en-US" dirty="0" smtClean="0"/>
              <a:t>)</a:t>
            </a:r>
            <a:r>
              <a:rPr lang="en-US" baseline="30000" dirty="0" smtClean="0"/>
              <a:t>1/6</a:t>
            </a:r>
            <a:r>
              <a:rPr lang="en-US" dirty="0" smtClean="0"/>
              <a:t> ---- Straight, </a:t>
            </a:r>
            <a:r>
              <a:rPr lang="en-US" dirty="0" err="1" smtClean="0"/>
              <a:t>gravelled</a:t>
            </a:r>
            <a:r>
              <a:rPr lang="en-US" dirty="0" smtClean="0"/>
              <a:t> rivers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94194" y="5118100"/>
            <a:ext cx="7888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sand-bedded rivers (e.g. Mississippi), form drag due to sand dunes is important.</a:t>
            </a:r>
          </a:p>
          <a:p>
            <a:endParaRPr lang="en-US" dirty="0" smtClean="0"/>
          </a:p>
          <a:p>
            <a:r>
              <a:rPr lang="en-US" dirty="0" smtClean="0"/>
              <a:t>In very steep streams, supercritical flow may occur: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092700" y="5740400"/>
            <a:ext cx="2259653" cy="95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46095" y="623853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Froude number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45988" y="6210036"/>
            <a:ext cx="210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</a:t>
            </a:r>
            <a:r>
              <a:rPr lang="en-US" dirty="0" smtClean="0"/>
              <a:t> # = &lt;u&gt;/(</a:t>
            </a:r>
            <a:r>
              <a:rPr lang="en-US" dirty="0" err="1" smtClean="0"/>
              <a:t>gh</a:t>
            </a:r>
            <a:r>
              <a:rPr lang="en-US" dirty="0" smtClean="0"/>
              <a:t>)</a:t>
            </a:r>
            <a:r>
              <a:rPr lang="en-US" baseline="30000" dirty="0" smtClean="0"/>
              <a:t>1/2 </a:t>
            </a:r>
            <a:r>
              <a:rPr lang="en-US" dirty="0" smtClean="0"/>
              <a:t>&gt;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08600" y="5775498"/>
            <a:ext cx="183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supercritical flow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279400" y="3361898"/>
            <a:ext cx="5610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Most used, because lots of investment in measuring </a:t>
            </a:r>
            <a:r>
              <a:rPr lang="en-US" sz="1400" i="1" dirty="0" smtClean="0"/>
              <a:t>n</a:t>
            </a:r>
            <a:r>
              <a:rPr lang="en-US" sz="1400" dirty="0" smtClean="0"/>
              <a:t> for different objects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1078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from water flow to sediment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40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143000"/>
            <a:ext cx="5098574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9589" y="6084332"/>
            <a:ext cx="157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John Southard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58598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914400" y="4047192"/>
            <a:ext cx="2523582" cy="867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776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Sediment transport in rivers:</a:t>
            </a:r>
          </a:p>
          <a:p>
            <a:r>
              <a:rPr lang="en-US" sz="3000" b="1" dirty="0" smtClean="0"/>
              <a:t>(Shields number)</a:t>
            </a:r>
            <a:endParaRPr lang="en-US" sz="3000" b="1" dirty="0"/>
          </a:p>
        </p:txBody>
      </p:sp>
      <p:sp>
        <p:nvSpPr>
          <p:cNvPr id="5" name="Oval 4"/>
          <p:cNvSpPr/>
          <p:nvPr/>
        </p:nvSpPr>
        <p:spPr>
          <a:xfrm>
            <a:off x="4013200" y="14859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67400" y="16891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97500" y="757198"/>
            <a:ext cx="1168400" cy="11033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994400" y="381000"/>
            <a:ext cx="1270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94400" y="926068"/>
            <a:ext cx="901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6100" y="606504"/>
            <a:ext cx="38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60704" y="23336"/>
            <a:ext cx="35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60704" y="1307068"/>
            <a:ext cx="0" cy="2147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30723" y="3454400"/>
            <a:ext cx="234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baseline="-25000" dirty="0" smtClean="0"/>
              <a:t> </a:t>
            </a:r>
            <a:r>
              <a:rPr lang="en-US" dirty="0" smtClean="0"/>
              <a:t>(submerged weight)</a:t>
            </a:r>
            <a:endParaRPr lang="en-US" baseline="-250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930723" y="1079500"/>
            <a:ext cx="1879777" cy="8890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30723" y="1968500"/>
            <a:ext cx="2345151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87541" y="1345168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926068"/>
            <a:ext cx="32093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the initiation of grain motion,</a:t>
            </a:r>
          </a:p>
          <a:p>
            <a:endParaRPr lang="en-US" dirty="0"/>
          </a:p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r>
              <a:rPr lang="en-US" dirty="0" smtClean="0"/>
              <a:t> = ( </a:t>
            </a:r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dirty="0" smtClean="0"/>
              <a:t> – F</a:t>
            </a:r>
            <a:r>
              <a:rPr lang="en-US" baseline="-25000" dirty="0" smtClean="0"/>
              <a:t>L</a:t>
            </a:r>
            <a:r>
              <a:rPr lang="en-US" dirty="0" smtClean="0"/>
              <a:t> ) tan </a:t>
            </a:r>
            <a:r>
              <a:rPr lang="en-US" i="1" dirty="0" err="1" smtClean="0"/>
              <a:t>Φ</a:t>
            </a:r>
            <a:endParaRPr lang="en-US" i="1" dirty="0" smtClean="0"/>
          </a:p>
          <a:p>
            <a:endParaRPr lang="en-US" dirty="0"/>
          </a:p>
          <a:p>
            <a:r>
              <a:rPr lang="en-US" dirty="0" smtClean="0">
                <a:sym typeface="Wingdings"/>
              </a:rPr>
              <a:t> F</a:t>
            </a:r>
            <a:r>
              <a:rPr lang="en-US" baseline="-25000" dirty="0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F’</a:t>
            </a:r>
            <a:r>
              <a:rPr lang="en-US" baseline="-25000" dirty="0" err="1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 =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68420" y="1873250"/>
            <a:ext cx="765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tan </a:t>
            </a:r>
            <a:r>
              <a:rPr lang="en-US" i="1" dirty="0" err="1"/>
              <a:t>Φ</a:t>
            </a:r>
            <a:r>
              <a:rPr lang="en-US" i="1" dirty="0"/>
              <a:t> </a:t>
            </a:r>
            <a:endParaRPr lang="en-US" dirty="0"/>
          </a:p>
          <a:p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485900" y="2298015"/>
            <a:ext cx="1608133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85900" y="2298015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1 + (F</a:t>
            </a:r>
            <a:r>
              <a:rPr lang="en-US" baseline="-25000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/F</a:t>
            </a:r>
            <a:r>
              <a:rPr lang="en-US" baseline="-25000" dirty="0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) tan </a:t>
            </a:r>
            <a:r>
              <a:rPr lang="en-US" i="1" dirty="0" err="1" smtClean="0"/>
              <a:t>Φ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14400" y="2944346"/>
            <a:ext cx="131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 	   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D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363461" y="3352115"/>
            <a:ext cx="1113039" cy="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63461" y="335211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)gD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12284" y="4047192"/>
            <a:ext cx="242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  <a:r>
              <a:rPr lang="en-US" dirty="0" smtClean="0"/>
              <a:t> 	     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		</a:t>
            </a:r>
            <a:r>
              <a:rPr lang="en-US" dirty="0" smtClean="0"/>
              <a:t>=</a:t>
            </a:r>
            <a:r>
              <a:rPr lang="en-US" baseline="-25000" dirty="0" smtClean="0"/>
              <a:t>    </a:t>
            </a:r>
            <a:r>
              <a:rPr lang="en-US" dirty="0" err="1" smtClean="0"/>
              <a:t>τ</a:t>
            </a:r>
            <a:r>
              <a:rPr lang="en-US" baseline="-25000" dirty="0" smtClean="0"/>
              <a:t>*  </a:t>
            </a:r>
            <a:endParaRPr lang="en-US" baseline="30000" dirty="0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461345" y="4454961"/>
            <a:ext cx="1113039" cy="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61345" y="4454961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</a:t>
            </a:r>
            <a:r>
              <a:rPr lang="en-US" dirty="0" err="1" smtClean="0">
                <a:sym typeface="Wingdings"/>
              </a:rPr>
              <a:t>gD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868420" y="4923492"/>
            <a:ext cx="366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Shields number (“drag/weight ratio”)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856237" y="5575300"/>
            <a:ext cx="630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there a representative particle size for the </a:t>
            </a:r>
            <a:r>
              <a:rPr lang="en-US" dirty="0" err="1" smtClean="0"/>
              <a:t>bedload</a:t>
            </a:r>
            <a:r>
              <a:rPr lang="en-US" dirty="0" smtClean="0"/>
              <a:t> as a whole?</a:t>
            </a:r>
          </a:p>
          <a:p>
            <a:r>
              <a:rPr lang="en-US" dirty="0" smtClean="0"/>
              <a:t>Yes: it’s D</a:t>
            </a:r>
            <a:r>
              <a:rPr lang="en-US" baseline="-25000" dirty="0" smtClean="0"/>
              <a:t>50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22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4" y="34687"/>
            <a:ext cx="8229600" cy="715962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Equal mobility hypothesis</a:t>
            </a:r>
            <a:endParaRPr lang="en-US" sz="3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38200" y="2768600"/>
            <a:ext cx="2057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90600" y="1143000"/>
            <a:ext cx="0" cy="177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013200" y="14859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7400" y="16891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97500" y="757198"/>
            <a:ext cx="1168400" cy="11033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94400" y="381000"/>
            <a:ext cx="1270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94400" y="926068"/>
            <a:ext cx="901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6100" y="606504"/>
            <a:ext cx="38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60704" y="23336"/>
            <a:ext cx="35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60704" y="1307068"/>
            <a:ext cx="0" cy="2147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0723" y="3454400"/>
            <a:ext cx="234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baseline="-25000" dirty="0" smtClean="0"/>
              <a:t> </a:t>
            </a:r>
            <a:r>
              <a:rPr lang="en-US" dirty="0" smtClean="0"/>
              <a:t>(submerged weight)</a:t>
            </a:r>
            <a:endParaRPr lang="en-US" baseline="-250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930723" y="1079500"/>
            <a:ext cx="1879777" cy="8890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30723" y="1968500"/>
            <a:ext cx="2345151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87541" y="1345168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20041" y="1689100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61541" y="2914134"/>
            <a:ext cx="71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D/D</a:t>
            </a:r>
            <a:r>
              <a:rPr lang="en-US" baseline="-25000" dirty="0" smtClean="0"/>
              <a:t>50</a:t>
            </a:r>
            <a:endParaRPr lang="en-US" baseline="-25000" dirty="0"/>
          </a:p>
        </p:txBody>
      </p:sp>
      <p:sp>
        <p:nvSpPr>
          <p:cNvPr id="23" name="Freeform 22"/>
          <p:cNvSpPr/>
          <p:nvPr/>
        </p:nvSpPr>
        <p:spPr>
          <a:xfrm>
            <a:off x="1270000" y="1244600"/>
            <a:ext cx="1358900" cy="1397000"/>
          </a:xfrm>
          <a:custGeom>
            <a:avLst/>
            <a:gdLst>
              <a:gd name="connsiteX0" fmla="*/ 0 w 1358900"/>
              <a:gd name="connsiteY0" fmla="*/ 0 h 1068052"/>
              <a:gd name="connsiteX1" fmla="*/ 50800 w 1358900"/>
              <a:gd name="connsiteY1" fmla="*/ 190500 h 1068052"/>
              <a:gd name="connsiteX2" fmla="*/ 76200 w 1358900"/>
              <a:gd name="connsiteY2" fmla="*/ 266700 h 1068052"/>
              <a:gd name="connsiteX3" fmla="*/ 114300 w 1358900"/>
              <a:gd name="connsiteY3" fmla="*/ 355600 h 1068052"/>
              <a:gd name="connsiteX4" fmla="*/ 165100 w 1358900"/>
              <a:gd name="connsiteY4" fmla="*/ 419100 h 1068052"/>
              <a:gd name="connsiteX5" fmla="*/ 203200 w 1358900"/>
              <a:gd name="connsiteY5" fmla="*/ 482600 h 1068052"/>
              <a:gd name="connsiteX6" fmla="*/ 254000 w 1358900"/>
              <a:gd name="connsiteY6" fmla="*/ 584200 h 1068052"/>
              <a:gd name="connsiteX7" fmla="*/ 317500 w 1358900"/>
              <a:gd name="connsiteY7" fmla="*/ 635000 h 1068052"/>
              <a:gd name="connsiteX8" fmla="*/ 368300 w 1358900"/>
              <a:gd name="connsiteY8" fmla="*/ 698500 h 1068052"/>
              <a:gd name="connsiteX9" fmla="*/ 520700 w 1358900"/>
              <a:gd name="connsiteY9" fmla="*/ 838200 h 1068052"/>
              <a:gd name="connsiteX10" fmla="*/ 622300 w 1358900"/>
              <a:gd name="connsiteY10" fmla="*/ 939800 h 1068052"/>
              <a:gd name="connsiteX11" fmla="*/ 660400 w 1358900"/>
              <a:gd name="connsiteY11" fmla="*/ 977900 h 1068052"/>
              <a:gd name="connsiteX12" fmla="*/ 711200 w 1358900"/>
              <a:gd name="connsiteY12" fmla="*/ 1003300 h 1068052"/>
              <a:gd name="connsiteX13" fmla="*/ 901700 w 1358900"/>
              <a:gd name="connsiteY13" fmla="*/ 1028700 h 1068052"/>
              <a:gd name="connsiteX14" fmla="*/ 977900 w 1358900"/>
              <a:gd name="connsiteY14" fmla="*/ 1041400 h 1068052"/>
              <a:gd name="connsiteX15" fmla="*/ 1130300 w 1358900"/>
              <a:gd name="connsiteY15" fmla="*/ 1054100 h 1068052"/>
              <a:gd name="connsiteX16" fmla="*/ 1206500 w 1358900"/>
              <a:gd name="connsiteY16" fmla="*/ 1066800 h 1068052"/>
              <a:gd name="connsiteX17" fmla="*/ 1358900 w 1358900"/>
              <a:gd name="connsiteY17" fmla="*/ 1066800 h 106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58900" h="1068052">
                <a:moveTo>
                  <a:pt x="0" y="0"/>
                </a:moveTo>
                <a:cubicBezTo>
                  <a:pt x="19664" y="78654"/>
                  <a:pt x="27473" y="114688"/>
                  <a:pt x="50800" y="190500"/>
                </a:cubicBezTo>
                <a:cubicBezTo>
                  <a:pt x="58674" y="216090"/>
                  <a:pt x="66589" y="241711"/>
                  <a:pt x="76200" y="266700"/>
                </a:cubicBezTo>
                <a:cubicBezTo>
                  <a:pt x="87774" y="296791"/>
                  <a:pt x="98055" y="327752"/>
                  <a:pt x="114300" y="355600"/>
                </a:cubicBezTo>
                <a:cubicBezTo>
                  <a:pt x="127958" y="379014"/>
                  <a:pt x="149555" y="396893"/>
                  <a:pt x="165100" y="419100"/>
                </a:cubicBezTo>
                <a:cubicBezTo>
                  <a:pt x="179256" y="439322"/>
                  <a:pt x="191497" y="460866"/>
                  <a:pt x="203200" y="482600"/>
                </a:cubicBezTo>
                <a:cubicBezTo>
                  <a:pt x="221151" y="515938"/>
                  <a:pt x="231282" y="553909"/>
                  <a:pt x="254000" y="584200"/>
                </a:cubicBezTo>
                <a:cubicBezTo>
                  <a:pt x="270264" y="605885"/>
                  <a:pt x="298333" y="615833"/>
                  <a:pt x="317500" y="635000"/>
                </a:cubicBezTo>
                <a:cubicBezTo>
                  <a:pt x="336667" y="654167"/>
                  <a:pt x="350167" y="678352"/>
                  <a:pt x="368300" y="698500"/>
                </a:cubicBezTo>
                <a:cubicBezTo>
                  <a:pt x="439154" y="777226"/>
                  <a:pt x="435468" y="758650"/>
                  <a:pt x="520700" y="838200"/>
                </a:cubicBezTo>
                <a:cubicBezTo>
                  <a:pt x="555714" y="870879"/>
                  <a:pt x="588433" y="905933"/>
                  <a:pt x="622300" y="939800"/>
                </a:cubicBezTo>
                <a:cubicBezTo>
                  <a:pt x="635000" y="952500"/>
                  <a:pt x="644336" y="969868"/>
                  <a:pt x="660400" y="977900"/>
                </a:cubicBezTo>
                <a:cubicBezTo>
                  <a:pt x="677333" y="986367"/>
                  <a:pt x="693799" y="995842"/>
                  <a:pt x="711200" y="1003300"/>
                </a:cubicBezTo>
                <a:cubicBezTo>
                  <a:pt x="775531" y="1030870"/>
                  <a:pt x="820226" y="1019647"/>
                  <a:pt x="901700" y="1028700"/>
                </a:cubicBezTo>
                <a:cubicBezTo>
                  <a:pt x="927293" y="1031544"/>
                  <a:pt x="952307" y="1038556"/>
                  <a:pt x="977900" y="1041400"/>
                </a:cubicBezTo>
                <a:cubicBezTo>
                  <a:pt x="1028564" y="1047029"/>
                  <a:pt x="1079636" y="1048471"/>
                  <a:pt x="1130300" y="1054100"/>
                </a:cubicBezTo>
                <a:cubicBezTo>
                  <a:pt x="1155893" y="1056944"/>
                  <a:pt x="1180789" y="1065372"/>
                  <a:pt x="1206500" y="1066800"/>
                </a:cubicBezTo>
                <a:cubicBezTo>
                  <a:pt x="1257222" y="1069618"/>
                  <a:pt x="1308100" y="1066800"/>
                  <a:pt x="1358900" y="10668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860951" y="706903"/>
            <a:ext cx="2428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“Hiding” effect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small particles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don’t move significantly</a:t>
            </a:r>
          </a:p>
          <a:p>
            <a:r>
              <a:rPr lang="en-US" dirty="0" smtClean="0">
                <a:sym typeface="Wingdings"/>
              </a:rPr>
              <a:t>before the D</a:t>
            </a:r>
            <a:r>
              <a:rPr lang="en-US" baseline="-25000" dirty="0" smtClean="0">
                <a:sym typeface="Wingdings"/>
              </a:rPr>
              <a:t>50</a:t>
            </a:r>
            <a:r>
              <a:rPr lang="en-US" dirty="0" smtClean="0">
                <a:sym typeface="Wingdings"/>
              </a:rPr>
              <a:t> moves.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074" y="3861832"/>
            <a:ext cx="883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 controversy over validity of equal mobility hypothesis in the late </a:t>
            </a:r>
            <a:r>
              <a:rPr lang="uk-UA" dirty="0" smtClean="0"/>
              <a:t>’</a:t>
            </a:r>
            <a:r>
              <a:rPr lang="en-US" dirty="0" smtClean="0"/>
              <a:t>80s – early </a:t>
            </a:r>
            <a:r>
              <a:rPr lang="uk-UA" dirty="0" smtClean="0"/>
              <a:t>’</a:t>
            </a:r>
            <a:r>
              <a:rPr lang="en-US" dirty="0" smtClean="0"/>
              <a:t>90s.</a:t>
            </a:r>
          </a:p>
          <a:p>
            <a:r>
              <a:rPr lang="en-US" dirty="0" err="1" smtClean="0"/>
              <a:t>Parameterise</a:t>
            </a:r>
            <a:r>
              <a:rPr lang="en-US" dirty="0" smtClean="0"/>
              <a:t> using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08400" y="450816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smtClean="0"/>
              <a:t>* </a:t>
            </a:r>
            <a:r>
              <a:rPr lang="en-US" dirty="0" smtClean="0"/>
              <a:t>= B(D/D</a:t>
            </a:r>
            <a:r>
              <a:rPr lang="en-US" baseline="-25000" dirty="0" smtClean="0"/>
              <a:t>50</a:t>
            </a:r>
            <a:r>
              <a:rPr lang="en-US" dirty="0" smtClean="0"/>
              <a:t>)</a:t>
            </a:r>
            <a:r>
              <a:rPr lang="en-US" baseline="30000" dirty="0" smtClean="0"/>
              <a:t>α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163234"/>
            <a:ext cx="9105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-1 would indicate perfect equal mobility (</a:t>
            </a:r>
            <a:r>
              <a:rPr lang="en-US" b="1" dirty="0" smtClean="0"/>
              <a:t>no</a:t>
            </a:r>
            <a:r>
              <a:rPr lang="en-US" dirty="0" smtClean="0"/>
              <a:t> sorting by grain size with downstream distance)</a:t>
            </a:r>
          </a:p>
          <a:p>
            <a:r>
              <a:rPr lang="en-US" dirty="0"/>
              <a:t>α = </a:t>
            </a:r>
            <a:r>
              <a:rPr lang="en-US" dirty="0" smtClean="0"/>
              <a:t>-0.9 found from flume experiments (permitting long-distance sorting by grain size).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074" y="3302000"/>
            <a:ext cx="422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Trade-off between size and </a:t>
            </a:r>
            <a:r>
              <a:rPr lang="en-US" i="1" dirty="0" err="1" smtClean="0"/>
              <a:t>embeddedness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51267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62865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Buffington &amp; Montgomery, Water Resources Research, 1999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514" y="532187"/>
            <a:ext cx="6474485" cy="2535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0" y="3683000"/>
            <a:ext cx="6311900" cy="2125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2564" y="1764268"/>
            <a:ext cx="6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08202" y="2133600"/>
            <a:ext cx="32050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113214" y="2133600"/>
            <a:ext cx="120858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71164" y="1764268"/>
            <a:ext cx="75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gravel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834"/>
            <a:ext cx="90024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/>
              <a:t>τ</a:t>
            </a:r>
            <a:r>
              <a:rPr lang="en-US" sz="3000" b="1" baseline="-25000" dirty="0" smtClean="0"/>
              <a:t>*c50 </a:t>
            </a:r>
            <a:r>
              <a:rPr lang="en-US" sz="3000" b="1" dirty="0" smtClean="0"/>
              <a:t>~ 0.04, from experiments </a:t>
            </a:r>
            <a:r>
              <a:rPr lang="en-US" sz="2000" b="1" dirty="0" smtClean="0"/>
              <a:t>(0.045-0.047 for gravel, 0.03 for sand)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13212" y="591066"/>
            <a:ext cx="7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1936: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11296" y="3683000"/>
            <a:ext cx="71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1999: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347508"/>
            <a:ext cx="37206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has approximately</a:t>
            </a:r>
          </a:p>
          <a:p>
            <a:r>
              <a:rPr lang="en-US" dirty="0" smtClean="0"/>
              <a:t>reproduced some parts</a:t>
            </a:r>
          </a:p>
          <a:p>
            <a:r>
              <a:rPr lang="en-US" dirty="0" smtClean="0"/>
              <a:t>of this curve.</a:t>
            </a:r>
          </a:p>
          <a:p>
            <a:endParaRPr lang="en-US" dirty="0"/>
          </a:p>
          <a:p>
            <a:r>
              <a:rPr lang="en-US" dirty="0" smtClean="0"/>
              <a:t>Causes of scatter:</a:t>
            </a:r>
          </a:p>
          <a:p>
            <a:r>
              <a:rPr lang="en-US" dirty="0" smtClean="0"/>
              <a:t>(1) differing definitions of</a:t>
            </a:r>
          </a:p>
          <a:p>
            <a:r>
              <a:rPr lang="en-US" dirty="0" smtClean="0"/>
              <a:t>initiation of motion (most important).</a:t>
            </a:r>
          </a:p>
          <a:p>
            <a:r>
              <a:rPr lang="en-US" dirty="0" smtClean="0"/>
              <a:t>(2) slope-dependence?</a:t>
            </a:r>
          </a:p>
          <a:p>
            <a:r>
              <a:rPr lang="en-US" dirty="0" smtClean="0"/>
              <a:t>(Lamb et al. JGR 2008)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764268"/>
            <a:ext cx="2555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Hydraulically rough:</a:t>
            </a:r>
          </a:p>
          <a:p>
            <a:r>
              <a:rPr lang="en-US" dirty="0" smtClean="0"/>
              <a:t>viscous </a:t>
            </a:r>
            <a:r>
              <a:rPr lang="en-US" dirty="0" err="1" smtClean="0"/>
              <a:t>sublayer</a:t>
            </a:r>
            <a:r>
              <a:rPr lang="en-US" dirty="0" smtClean="0"/>
              <a:t> is a thin</a:t>
            </a:r>
          </a:p>
          <a:p>
            <a:r>
              <a:rPr lang="en-US" dirty="0" smtClean="0"/>
              <a:t>skin around the particles.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908202" y="3067796"/>
            <a:ext cx="359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Re* = “Reynolds roughness number”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2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TEMPERATURE STRUCTURE WITHIN ICE SHEETS – ESKERS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4271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The flow of ice: why, how, </a:t>
            </a:r>
          </a:p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and what are the effects?</a:t>
            </a:r>
            <a:endParaRPr lang="en-US" sz="30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7" y="1181100"/>
            <a:ext cx="878086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094896"/>
            <a:ext cx="897219" cy="778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9819" y="3327400"/>
            <a:ext cx="87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(partly)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5041900"/>
            <a:ext cx="91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not yet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6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REQUIRED READING </a:t>
            </a:r>
            <a:r>
              <a:rPr lang="en-US" sz="2400" dirty="0" smtClean="0">
                <a:solidFill>
                  <a:srgbClr val="7F7F7F"/>
                </a:solidFill>
              </a:rPr>
              <a:t>(SCHOOF &amp; HEWITT 2013)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TURBULENT VELOCITY PROFILES, INITIATION OF MOTION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BEDLOAD, RIVER GEOMETRY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6422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Fluvial sediment transport: introduction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2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6905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Consequences of increasing shear stress: gravel-bed vs. sand-bed rivers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3516"/>
            <a:ext cx="4775200" cy="338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" y="3696732"/>
            <a:ext cx="157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John Southard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184863" y="1238934"/>
            <a:ext cx="40741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Suspension: characteristic velocity for</a:t>
            </a:r>
          </a:p>
          <a:p>
            <a:r>
              <a:rPr lang="en-US" dirty="0" smtClean="0"/>
              <a:t>turbulent fluctuations (u*) exceeds</a:t>
            </a:r>
          </a:p>
          <a:p>
            <a:r>
              <a:rPr lang="en-US" dirty="0" smtClean="0"/>
              <a:t>settling velocity (ratio is ~Rouse number).</a:t>
            </a:r>
          </a:p>
          <a:p>
            <a:endParaRPr lang="en-US" dirty="0" smtClean="0"/>
          </a:p>
          <a:p>
            <a:r>
              <a:rPr lang="en-US" dirty="0" smtClean="0"/>
              <a:t>Typical transport distance</a:t>
            </a:r>
          </a:p>
          <a:p>
            <a:r>
              <a:rPr lang="en-US" dirty="0" smtClean="0"/>
              <a:t>100m/</a:t>
            </a:r>
            <a:r>
              <a:rPr lang="en-US" dirty="0" err="1" smtClean="0"/>
              <a:t>yr</a:t>
            </a:r>
            <a:r>
              <a:rPr lang="en-US" dirty="0" smtClean="0"/>
              <a:t> in gravel-bedded </a:t>
            </a:r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0012" y="2868492"/>
            <a:ext cx="147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Sand: km/day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854700"/>
            <a:ext cx="8833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Empirically, rivers are either gravel-bedded or sand-bedded (little in between)</a:t>
            </a:r>
          </a:p>
          <a:p>
            <a:r>
              <a:rPr lang="en-US" dirty="0" smtClean="0"/>
              <a:t>The cause is unsettled: e.g. Jerolmack &amp; </a:t>
            </a:r>
            <a:r>
              <a:rPr lang="en-US" dirty="0" err="1" smtClean="0"/>
              <a:t>Brzinski</a:t>
            </a:r>
            <a:r>
              <a:rPr lang="en-US" dirty="0" smtClean="0"/>
              <a:t> Geology 2010 vs. Lamb &amp; </a:t>
            </a:r>
            <a:r>
              <a:rPr lang="en-US" dirty="0" err="1" smtClean="0"/>
              <a:t>Venditti</a:t>
            </a:r>
            <a:r>
              <a:rPr lang="en-US" dirty="0" smtClean="0"/>
              <a:t> GRL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64200" y="4330700"/>
            <a:ext cx="3602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(Experimentally, u* is approximately</a:t>
            </a:r>
          </a:p>
          <a:p>
            <a:r>
              <a:rPr lang="en-US" dirty="0" smtClean="0"/>
              <a:t>equal to </a:t>
            </a:r>
            <a:r>
              <a:rPr lang="en-US" dirty="0" err="1" smtClean="0"/>
              <a:t>rms</a:t>
            </a:r>
            <a:r>
              <a:rPr lang="en-US" dirty="0" smtClean="0"/>
              <a:t> </a:t>
            </a:r>
          </a:p>
          <a:p>
            <a:r>
              <a:rPr lang="en-US" dirty="0" smtClean="0"/>
              <a:t>fluctuations in vertical</a:t>
            </a:r>
          </a:p>
          <a:p>
            <a:r>
              <a:rPr lang="en-US" dirty="0" smtClean="0"/>
              <a:t>turbulent velocity)</a:t>
            </a:r>
          </a:p>
        </p:txBody>
      </p:sp>
    </p:spTree>
    <p:extLst>
      <p:ext uri="{BB962C8B-B14F-4D97-AF65-F5344CB8AC3E}">
        <p14:creationId xmlns:p14="http://schemas.microsoft.com/office/powerpoint/2010/main" val="2797387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1593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Bedload</a:t>
            </a:r>
            <a:r>
              <a:rPr lang="en-US" dirty="0" smtClean="0"/>
              <a:t>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60086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(Most common</a:t>
            </a:r>
            <a:r>
              <a:rPr lang="en-US" dirty="0" smtClean="0">
                <a:sym typeface="Wingdings"/>
              </a:rPr>
              <a:t>:)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1025803"/>
            <a:ext cx="2754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/>
              <a:t>q</a:t>
            </a:r>
            <a:r>
              <a:rPr lang="en-US" sz="3000" baseline="-25000" dirty="0" err="1" smtClean="0"/>
              <a:t>bl</a:t>
            </a:r>
            <a:r>
              <a:rPr lang="en-US" sz="3000" dirty="0" smtClean="0"/>
              <a:t> = k</a:t>
            </a:r>
            <a:r>
              <a:rPr lang="en-US" sz="3000" baseline="-25000" dirty="0" smtClean="0"/>
              <a:t>b</a:t>
            </a:r>
            <a:r>
              <a:rPr lang="en-US" sz="3000" dirty="0" smtClean="0"/>
              <a:t>(</a:t>
            </a:r>
            <a:r>
              <a:rPr lang="en-US" sz="3000" dirty="0" err="1" smtClean="0"/>
              <a:t>τ</a:t>
            </a:r>
            <a:r>
              <a:rPr lang="en-US" sz="3000" baseline="-25000" dirty="0" err="1" smtClean="0"/>
              <a:t>b</a:t>
            </a:r>
            <a:r>
              <a:rPr lang="en-US" sz="3000" dirty="0" smtClean="0"/>
              <a:t> – </a:t>
            </a:r>
            <a:r>
              <a:rPr lang="en-US" sz="3000" dirty="0" err="1" smtClean="0"/>
              <a:t>τ</a:t>
            </a:r>
            <a:r>
              <a:rPr lang="en-US" sz="3000" baseline="-25000" dirty="0" err="1" smtClean="0"/>
              <a:t>c</a:t>
            </a:r>
            <a:r>
              <a:rPr lang="en-US" sz="3000" dirty="0" smtClean="0"/>
              <a:t>)</a:t>
            </a:r>
            <a:r>
              <a:rPr lang="en-US" sz="3000" baseline="30000" dirty="0" smtClean="0"/>
              <a:t>3/2</a:t>
            </a:r>
            <a:endParaRPr lang="en-US" sz="3000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4216400"/>
            <a:ext cx="3297936" cy="1219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57200" y="4114800"/>
            <a:ext cx="685800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" y="3371472"/>
            <a:ext cx="4192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is no theory for </a:t>
            </a:r>
            <a:r>
              <a:rPr lang="en-US" i="1" dirty="0" err="1" smtClean="0"/>
              <a:t>washload</a:t>
            </a:r>
            <a:r>
              <a:rPr lang="en-US" i="1" dirty="0" smtClean="0"/>
              <a:t>:</a:t>
            </a:r>
          </a:p>
          <a:p>
            <a:r>
              <a:rPr lang="en-US" i="1" dirty="0" smtClean="0"/>
              <a:t>it is entirely controlled by upstream supply</a:t>
            </a:r>
            <a:endParaRPr lang="en-US" i="1" dirty="0"/>
          </a:p>
        </p:txBody>
      </p:sp>
      <p:sp>
        <p:nvSpPr>
          <p:cNvPr id="10" name="Left Brace 9"/>
          <p:cNvSpPr/>
          <p:nvPr/>
        </p:nvSpPr>
        <p:spPr>
          <a:xfrm>
            <a:off x="5459768" y="810935"/>
            <a:ext cx="560032" cy="92333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08700" y="633135"/>
            <a:ext cx="2718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alternatives, e.g.</a:t>
            </a:r>
          </a:p>
          <a:p>
            <a:r>
              <a:rPr lang="en-US" dirty="0" err="1" smtClean="0"/>
              <a:t>Yalin</a:t>
            </a:r>
            <a:endParaRPr lang="en-US" dirty="0" smtClean="0"/>
          </a:p>
          <a:p>
            <a:r>
              <a:rPr lang="en-US" dirty="0" smtClean="0"/>
              <a:t>Einstein</a:t>
            </a:r>
          </a:p>
          <a:p>
            <a:r>
              <a:rPr lang="en-US" dirty="0" smtClean="0"/>
              <a:t>Discrete element modeling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969" y="3374836"/>
            <a:ext cx="3640836" cy="25370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5600" y="5911849"/>
            <a:ext cx="153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Southard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58701" y="607735"/>
            <a:ext cx="204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Meyer-Peter Muller</a:t>
            </a:r>
          </a:p>
        </p:txBody>
      </p:sp>
      <p:cxnSp>
        <p:nvCxnSpPr>
          <p:cNvPr id="18" name="Straight Connector 17"/>
          <p:cNvCxnSpPr>
            <a:stCxn id="6" idx="0"/>
          </p:cNvCxnSpPr>
          <p:nvPr/>
        </p:nvCxnSpPr>
        <p:spPr>
          <a:xfrm>
            <a:off x="2385568" y="4216400"/>
            <a:ext cx="129032" cy="1854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911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20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River channel morphology and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8000"/>
            <a:ext cx="8940800" cy="4525963"/>
          </a:xfrm>
        </p:spPr>
        <p:txBody>
          <a:bodyPr>
            <a:normAutofit/>
          </a:bodyPr>
          <a:lstStyle/>
          <a:p>
            <a:r>
              <a:rPr lang="en-US" sz="1700" dirty="0" smtClean="0"/>
              <a:t>“Rivers are the authors of their own geometry” (L. Leopold)</a:t>
            </a:r>
          </a:p>
          <a:p>
            <a:pPr lvl="1"/>
            <a:r>
              <a:rPr lang="en-US" sz="1800" i="1" dirty="0" smtClean="0"/>
              <a:t>And of their own bed grain-size distribution.</a:t>
            </a:r>
          </a:p>
          <a:p>
            <a:r>
              <a:rPr lang="en-US" sz="1700" dirty="0" smtClean="0"/>
              <a:t>Rivers have well-defined banks.</a:t>
            </a:r>
          </a:p>
          <a:p>
            <a:pPr lvl="1"/>
            <a:r>
              <a:rPr lang="en-US" sz="1700" i="1" dirty="0" err="1" smtClean="0"/>
              <a:t>Bankfull</a:t>
            </a:r>
            <a:r>
              <a:rPr lang="en-US" sz="1700" i="1" dirty="0" smtClean="0"/>
              <a:t> discharge 5-7 days per year; floodplains inundated every 1-2 years.</a:t>
            </a:r>
          </a:p>
          <a:p>
            <a:pPr lvl="1"/>
            <a:r>
              <a:rPr lang="en-US" sz="1700" i="1" dirty="0" smtClean="0"/>
              <a:t>Regular geometry also applicable to canyon rivers.</a:t>
            </a:r>
          </a:p>
          <a:p>
            <a:pPr lvl="1"/>
            <a:r>
              <a:rPr lang="en-US" sz="1700" i="1" dirty="0" smtClean="0"/>
              <a:t>Width scales as Q</a:t>
            </a:r>
            <a:r>
              <a:rPr lang="en-US" sz="1700" baseline="30000" dirty="0" smtClean="0"/>
              <a:t>0.5</a:t>
            </a:r>
          </a:p>
          <a:p>
            <a:r>
              <a:rPr lang="en-US" sz="1700" dirty="0" smtClean="0"/>
              <a:t>River beds are (usually) not flat.</a:t>
            </a:r>
          </a:p>
          <a:p>
            <a:pPr lvl="1"/>
            <a:r>
              <a:rPr lang="en-US" sz="1500" i="1" dirty="0" smtClean="0"/>
              <a:t>Plane beds are uncommon. Bars and pools, spacing = 5.4x width.</a:t>
            </a:r>
          </a:p>
          <a:p>
            <a:r>
              <a:rPr lang="en-US" sz="1700" dirty="0" smtClean="0"/>
              <a:t>Rivers meander.</a:t>
            </a:r>
          </a:p>
          <a:p>
            <a:pPr lvl="1"/>
            <a:r>
              <a:rPr lang="en-US" sz="1500" i="1" dirty="0" smtClean="0"/>
              <a:t>Wavelength ~ 11</a:t>
            </a:r>
            <a:r>
              <a:rPr lang="en-US" sz="1500" dirty="0" smtClean="0"/>
              <a:t>x</a:t>
            </a:r>
            <a:r>
              <a:rPr lang="en-US" sz="1500" i="1" dirty="0" smtClean="0"/>
              <a:t> channel width.</a:t>
            </a:r>
          </a:p>
          <a:p>
            <a:r>
              <a:rPr lang="en-US" sz="1700" dirty="0" smtClean="0"/>
              <a:t>River profiles are concave-up.</a:t>
            </a:r>
          </a:p>
          <a:p>
            <a:pPr lvl="1"/>
            <a:r>
              <a:rPr lang="en-US" sz="1500" i="1" dirty="0" smtClean="0"/>
              <a:t>Grainsize also decreases downstream.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1922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96900" y="863600"/>
            <a:ext cx="7988300" cy="3162300"/>
          </a:xfrm>
          <a:custGeom>
            <a:avLst/>
            <a:gdLst>
              <a:gd name="connsiteX0" fmla="*/ 0 w 7988300"/>
              <a:gd name="connsiteY0" fmla="*/ 0 h 2844800"/>
              <a:gd name="connsiteX1" fmla="*/ 584200 w 7988300"/>
              <a:gd name="connsiteY1" fmla="*/ 952500 h 2844800"/>
              <a:gd name="connsiteX2" fmla="*/ 1587500 w 7988300"/>
              <a:gd name="connsiteY2" fmla="*/ 2057400 h 2844800"/>
              <a:gd name="connsiteX3" fmla="*/ 3238500 w 7988300"/>
              <a:gd name="connsiteY3" fmla="*/ 2565400 h 2844800"/>
              <a:gd name="connsiteX4" fmla="*/ 5702300 w 7988300"/>
              <a:gd name="connsiteY4" fmla="*/ 2844800 h 2844800"/>
              <a:gd name="connsiteX5" fmla="*/ 7988300 w 7988300"/>
              <a:gd name="connsiteY5" fmla="*/ 2832100 h 28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88300" h="2844800">
                <a:moveTo>
                  <a:pt x="0" y="0"/>
                </a:moveTo>
                <a:lnTo>
                  <a:pt x="584200" y="952500"/>
                </a:lnTo>
                <a:lnTo>
                  <a:pt x="1587500" y="2057400"/>
                </a:lnTo>
                <a:lnTo>
                  <a:pt x="3238500" y="2565400"/>
                </a:lnTo>
                <a:lnTo>
                  <a:pt x="5702300" y="2844800"/>
                </a:lnTo>
                <a:lnTo>
                  <a:pt x="7988300" y="2832100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>
          <a:xfrm>
            <a:off x="1181100" y="1922406"/>
            <a:ext cx="59372" cy="22133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59000" y="3116206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35400" y="3708400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37300" y="4025900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8500" y="678934"/>
            <a:ext cx="15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&gt;20%; </a:t>
            </a:r>
            <a:r>
              <a:rPr lang="en-US" dirty="0" err="1" smtClean="0"/>
              <a:t>colluvial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79500" y="0"/>
            <a:ext cx="7582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Slope, grain size, and transport mechanism: strongly correlated</a:t>
            </a:r>
            <a:endParaRPr lang="en-US" sz="2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93700" y="774700"/>
            <a:ext cx="76200" cy="372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678934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78600" y="4216400"/>
            <a:ext cx="2255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&lt;0.1%</a:t>
            </a:r>
          </a:p>
          <a:p>
            <a:r>
              <a:rPr lang="en-US" dirty="0" smtClean="0"/>
              <a:t>bar-pool</a:t>
            </a:r>
          </a:p>
          <a:p>
            <a:r>
              <a:rPr lang="en-US" dirty="0" smtClean="0"/>
              <a:t>sand</a:t>
            </a:r>
          </a:p>
          <a:p>
            <a:r>
              <a:rPr lang="en-US" dirty="0" err="1" smtClean="0"/>
              <a:t>bedload</a:t>
            </a:r>
            <a:r>
              <a:rPr lang="en-US" dirty="0" smtClean="0"/>
              <a:t> &amp; suspension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3900" y="4135735"/>
            <a:ext cx="985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0.1-3%</a:t>
            </a:r>
          </a:p>
          <a:p>
            <a:r>
              <a:rPr lang="en-US" dirty="0" smtClean="0"/>
              <a:t>bar-pool</a:t>
            </a:r>
          </a:p>
          <a:p>
            <a:r>
              <a:rPr lang="en-US" dirty="0" smtClean="0"/>
              <a:t>gravel</a:t>
            </a:r>
          </a:p>
          <a:p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89200" y="3687465"/>
            <a:ext cx="1076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3-8%</a:t>
            </a:r>
          </a:p>
          <a:p>
            <a:r>
              <a:rPr lang="en-US" dirty="0" smtClean="0"/>
              <a:t>step-pool</a:t>
            </a:r>
          </a:p>
          <a:p>
            <a:r>
              <a:rPr lang="en-US" dirty="0" smtClean="0"/>
              <a:t>gravel</a:t>
            </a:r>
          </a:p>
          <a:p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81100" y="2941935"/>
            <a:ext cx="1018227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8-20%</a:t>
            </a:r>
          </a:p>
          <a:p>
            <a:r>
              <a:rPr lang="en-US" sz="1300" dirty="0" smtClean="0"/>
              <a:t>boulder</a:t>
            </a:r>
          </a:p>
          <a:p>
            <a:r>
              <a:rPr lang="en-US" sz="1300" dirty="0" smtClean="0"/>
              <a:t>cascade</a:t>
            </a:r>
          </a:p>
          <a:p>
            <a:r>
              <a:rPr lang="en-US" sz="1300" dirty="0" smtClean="0"/>
              <a:t>(periodically</a:t>
            </a:r>
          </a:p>
          <a:p>
            <a:r>
              <a:rPr lang="en-US" sz="1300" dirty="0" smtClean="0"/>
              <a:t>swept by</a:t>
            </a:r>
          </a:p>
          <a:p>
            <a:r>
              <a:rPr lang="en-US" sz="1300" dirty="0" smtClean="0"/>
              <a:t>debris</a:t>
            </a:r>
          </a:p>
          <a:p>
            <a:r>
              <a:rPr lang="en-US" sz="1300" dirty="0" smtClean="0"/>
              <a:t>flows)</a:t>
            </a:r>
            <a:endParaRPr lang="en-US" sz="1300" dirty="0"/>
          </a:p>
        </p:txBody>
      </p:sp>
      <p:cxnSp>
        <p:nvCxnSpPr>
          <p:cNvPr id="23" name="Straight Arrow Connector 22"/>
          <p:cNvCxnSpPr>
            <a:endCxn id="20" idx="2"/>
          </p:cNvCxnSpPr>
          <p:nvPr/>
        </p:nvCxnSpPr>
        <p:spPr>
          <a:xfrm flipV="1">
            <a:off x="1240472" y="4434651"/>
            <a:ext cx="449742" cy="14454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0900" y="5880100"/>
            <a:ext cx="3249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rocks may be</a:t>
            </a:r>
          </a:p>
          <a:p>
            <a:r>
              <a:rPr lang="en-US" dirty="0" smtClean="0"/>
              <a:t>abraded in place;</a:t>
            </a:r>
          </a:p>
          <a:p>
            <a:r>
              <a:rPr lang="en-US" dirty="0" smtClean="0"/>
              <a:t>fine sediment bypasses boulders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1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30353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 sets width?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443" y="0"/>
            <a:ext cx="4627333" cy="684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1096" y="6045200"/>
            <a:ext cx="2283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Eaton, Treatise on</a:t>
            </a:r>
          </a:p>
          <a:p>
            <a:pPr algn="r"/>
            <a:r>
              <a:rPr lang="en-US" dirty="0" smtClean="0"/>
              <a:t>Geomorphology,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51000"/>
            <a:ext cx="119776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 smtClean="0"/>
              <a:t>wd</a:t>
            </a:r>
            <a:r>
              <a:rPr lang="en-US" dirty="0" smtClean="0"/>
              <a:t>&lt;u&gt;</a:t>
            </a:r>
          </a:p>
          <a:p>
            <a:endParaRPr lang="en-US" dirty="0"/>
          </a:p>
          <a:p>
            <a:r>
              <a:rPr lang="en-US" dirty="0" smtClean="0"/>
              <a:t>w = </a:t>
            </a:r>
            <a:r>
              <a:rPr lang="en-US" dirty="0" err="1" smtClean="0"/>
              <a:t>aQ</a:t>
            </a:r>
            <a:r>
              <a:rPr lang="en-US" baseline="30000" dirty="0" err="1" smtClean="0"/>
              <a:t>b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d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cQ</a:t>
            </a:r>
            <a:r>
              <a:rPr lang="en-US" baseline="30000" dirty="0" err="1" smtClean="0"/>
              <a:t>f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&lt;u&gt; = </a:t>
            </a:r>
            <a:r>
              <a:rPr lang="en-US" dirty="0" err="1" smtClean="0"/>
              <a:t>kQ</a:t>
            </a:r>
            <a:r>
              <a:rPr lang="en-US" baseline="30000" dirty="0" err="1" smtClean="0"/>
              <a:t>m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832720" y="3548459"/>
            <a:ext cx="112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b+f+m</a:t>
            </a:r>
            <a:r>
              <a:rPr lang="en-US" dirty="0" smtClean="0"/>
              <a:t> = 1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6218" y="4377035"/>
            <a:ext cx="880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= 0.5</a:t>
            </a:r>
          </a:p>
          <a:p>
            <a:r>
              <a:rPr lang="en-US" dirty="0" smtClean="0"/>
              <a:t>m = 0.1</a:t>
            </a:r>
          </a:p>
          <a:p>
            <a:r>
              <a:rPr lang="en-US" dirty="0" smtClean="0"/>
              <a:t>f = 0.4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959764" y="4377035"/>
            <a:ext cx="0" cy="9233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876800"/>
            <a:ext cx="4357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4377035"/>
            <a:ext cx="163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</a:t>
            </a:r>
          </a:p>
          <a:p>
            <a:r>
              <a:rPr lang="en-US" dirty="0" smtClean="0"/>
              <a:t>different points</a:t>
            </a:r>
          </a:p>
          <a:p>
            <a:r>
              <a:rPr lang="en-US" dirty="0" smtClean="0"/>
              <a:t>downstream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31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23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(1) Posit </a:t>
            </a:r>
            <a:r>
              <a:rPr lang="en-US" b="1" dirty="0" smtClean="0"/>
              <a:t>empirical relationships between hydraulics, sediment supply, and form </a:t>
            </a:r>
            <a:r>
              <a:rPr lang="en-US" dirty="0" smtClean="0"/>
              <a:t>(Parker et al. 2008 in suggested reading; Ikeda et al. 1988 Water Resources Research).</a:t>
            </a:r>
          </a:p>
          <a:p>
            <a:pPr marL="0" indent="0">
              <a:buNone/>
            </a:pPr>
            <a:r>
              <a:rPr lang="en-US" dirty="0" smtClean="0"/>
              <a:t>(2) </a:t>
            </a:r>
            <a:r>
              <a:rPr lang="en-US" b="1" dirty="0" smtClean="0"/>
              <a:t>Extremal hypotheses</a:t>
            </a:r>
            <a:r>
              <a:rPr lang="en-US" dirty="0" smtClean="0"/>
              <a:t>; posit an optimum channel, minimizing energy (Examples: minimum </a:t>
            </a:r>
            <a:r>
              <a:rPr lang="en-US" dirty="0" err="1" smtClean="0"/>
              <a:t>streampower</a:t>
            </a:r>
            <a:r>
              <a:rPr lang="en-US" dirty="0" smtClean="0"/>
              <a:t> per unit length; maximum friction; maximum sediment transport rate; minimum total </a:t>
            </a:r>
            <a:r>
              <a:rPr lang="en-US" dirty="0" err="1" smtClean="0"/>
              <a:t>streampower</a:t>
            </a:r>
            <a:r>
              <a:rPr lang="en-US" dirty="0" smtClean="0"/>
              <a:t>; minimize Froude number)</a:t>
            </a:r>
          </a:p>
          <a:p>
            <a:pPr marL="0" indent="0">
              <a:buNone/>
            </a:pPr>
            <a:r>
              <a:rPr lang="en-US" dirty="0" smtClean="0"/>
              <a:t>(3) What is the actual mechanism? What controls what sediment does, how high the bank is, &amp; c.?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2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 smtClean="0"/>
              <a:t>What sets width? Three approaches to this unsolved question: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39260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</a:t>
            </a:r>
            <a:r>
              <a:rPr lang="en-US" dirty="0" smtClean="0"/>
              <a:t>“Introduction to fluvial sediment transport”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Law of the wall – how to calculate river discharge from elementary measurements (bed grain size and river depth).</a:t>
            </a:r>
            <a:endParaRPr lang="en-US" dirty="0" smtClean="0"/>
          </a:p>
          <a:p>
            <a:r>
              <a:rPr lang="en-US" dirty="0" smtClean="0"/>
              <a:t>Critical </a:t>
            </a:r>
            <a:r>
              <a:rPr lang="en-US" dirty="0" smtClean="0"/>
              <a:t>Shields stress</a:t>
            </a:r>
          </a:p>
          <a:p>
            <a:r>
              <a:rPr lang="en-US" dirty="0" smtClean="0"/>
              <a:t>Differences between gravel-bed vs. sand-bed rivers</a:t>
            </a:r>
          </a:p>
          <a:p>
            <a:r>
              <a:rPr lang="en-US" dirty="0" smtClean="0"/>
              <a:t>Discharge-width scaling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49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b="1" dirty="0" smtClean="0"/>
              <a:t>Bonus slides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2944339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79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Nye (1953) / </a:t>
            </a:r>
            <a:r>
              <a:rPr lang="en-US" sz="3000" dirty="0" err="1" smtClean="0"/>
              <a:t>Rothlisberger</a:t>
            </a:r>
            <a:r>
              <a:rPr lang="en-US" sz="3000" dirty="0" smtClean="0"/>
              <a:t> (1972) theory for </a:t>
            </a:r>
            <a:r>
              <a:rPr lang="en-US" sz="3000" dirty="0" err="1" smtClean="0"/>
              <a:t>subglacial</a:t>
            </a:r>
            <a:r>
              <a:rPr lang="en-US" sz="3000" dirty="0" smtClean="0"/>
              <a:t> conduits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74800"/>
            <a:ext cx="4089400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3175000"/>
            <a:ext cx="41656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4561364"/>
            <a:ext cx="33020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70" y="3678198"/>
            <a:ext cx="2142126" cy="369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694" y="3175000"/>
            <a:ext cx="4289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required to raise water temperature</a:t>
            </a:r>
          </a:p>
          <a:p>
            <a:r>
              <a:rPr lang="en-US" dirty="0" smtClean="0"/>
              <a:t>(</a:t>
            </a:r>
            <a:r>
              <a:rPr lang="en-US" dirty="0"/>
              <a:t>p</a:t>
            </a:r>
            <a:r>
              <a:rPr lang="en-US" dirty="0" smtClean="0"/>
              <a:t>ressure dependence of the melting point</a:t>
            </a:r>
          </a:p>
          <a:p>
            <a:r>
              <a:rPr lang="en-US" dirty="0" smtClean="0"/>
              <a:t>of ice):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" y="1390134"/>
            <a:ext cx="456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water temperature = ice temperature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95400"/>
            <a:ext cx="2222500" cy="749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762500" y="6070600"/>
            <a:ext cx="3414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Cuffey</a:t>
            </a:r>
            <a:r>
              <a:rPr lang="en-US" dirty="0" smtClean="0"/>
              <a:t>, </a:t>
            </a:r>
            <a:r>
              <a:rPr lang="en-US" dirty="0" err="1" smtClean="0"/>
              <a:t>ch.</a:t>
            </a:r>
            <a:r>
              <a:rPr lang="en-US" dirty="0" smtClean="0"/>
              <a:t> 6., p.198-199</a:t>
            </a:r>
          </a:p>
          <a:p>
            <a:r>
              <a:rPr lang="en-US" dirty="0" smtClean="0"/>
              <a:t>(suggested reading)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993900" y="2489200"/>
            <a:ext cx="2921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0" y="2647434"/>
            <a:ext cx="291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A,n</a:t>
            </a:r>
            <a:r>
              <a:rPr lang="en-US" dirty="0" smtClean="0"/>
              <a:t>: creep parameters for 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2044700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done per unit volume of</a:t>
            </a:r>
          </a:p>
          <a:p>
            <a:r>
              <a:rPr lang="en-US" dirty="0" smtClean="0"/>
              <a:t>water</a:t>
            </a:r>
            <a:r>
              <a:rPr lang="en-US" dirty="0"/>
              <a:t> </a:t>
            </a:r>
            <a:r>
              <a:rPr lang="en-US" dirty="0" smtClean="0"/>
              <a:t>per unit distance along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08400" y="2298700"/>
            <a:ext cx="7239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0551" y="2324100"/>
            <a:ext cx="242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driving closure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22300" y="5194300"/>
            <a:ext cx="6223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10980" y="926068"/>
            <a:ext cx="693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plumbing system of </a:t>
            </a:r>
            <a:r>
              <a:rPr lang="en-US" dirty="0" err="1" smtClean="0"/>
              <a:t>cryovolcanoes</a:t>
            </a:r>
            <a:r>
              <a:rPr lang="en-US" dirty="0" smtClean="0"/>
              <a:t> on </a:t>
            </a:r>
            <a:r>
              <a:rPr lang="en-US" dirty="0" err="1" smtClean="0"/>
              <a:t>Enceladus</a:t>
            </a:r>
            <a:r>
              <a:rPr lang="en-US" dirty="0" smtClean="0"/>
              <a:t> and Ceres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87400" y="5207000"/>
            <a:ext cx="203200" cy="52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900" y="5727700"/>
            <a:ext cx="155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melt-back rate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993900" y="5099050"/>
            <a:ext cx="292100" cy="79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970" y="5892800"/>
            <a:ext cx="171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generated</a:t>
            </a:r>
          </a:p>
          <a:p>
            <a:r>
              <a:rPr lang="en-US" dirty="0" smtClean="0"/>
              <a:t>by flow of water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366218" y="5099050"/>
            <a:ext cx="456482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50551" y="57277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 of</a:t>
            </a:r>
          </a:p>
          <a:p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26000" cy="622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Wet-based ice sheets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99310"/>
            <a:ext cx="6578600" cy="5258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" y="712232"/>
            <a:ext cx="7914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ice streams</a:t>
            </a:r>
          </a:p>
          <a:p>
            <a:r>
              <a:rPr lang="en-US" dirty="0" smtClean="0"/>
              <a:t>will Greenland + Antarctic ice shelf collapse take a few </a:t>
            </a:r>
            <a:r>
              <a:rPr lang="en-US" dirty="0" err="1" smtClean="0"/>
              <a:t>millenia</a:t>
            </a:r>
            <a:r>
              <a:rPr lang="en-US" dirty="0" smtClean="0"/>
              <a:t> or a few centuries?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83200" y="3429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 melt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380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74638"/>
            <a:ext cx="85471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Pressure reduction in big </a:t>
            </a:r>
            <a:r>
              <a:rPr lang="en-US" sz="2600" dirty="0" err="1" smtClean="0"/>
              <a:t>Rothlisberger</a:t>
            </a:r>
            <a:r>
              <a:rPr lang="en-US" sz="2600" dirty="0" smtClean="0"/>
              <a:t> channels causes them to parasitize flow from smaller channels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73200"/>
            <a:ext cx="8864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1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40000" cy="1003300"/>
          </a:xfrm>
        </p:spPr>
        <p:txBody>
          <a:bodyPr/>
          <a:lstStyle/>
          <a:p>
            <a:r>
              <a:rPr lang="en-US" dirty="0" smtClean="0"/>
              <a:t>Eskers: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302" y="0"/>
            <a:ext cx="4173698" cy="463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598" y="2095500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0" y="5111571"/>
            <a:ext cx="2807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Katahdin esker system,</a:t>
            </a:r>
          </a:p>
          <a:p>
            <a:r>
              <a:rPr lang="en-US" dirty="0" smtClean="0"/>
              <a:t>Maine</a:t>
            </a:r>
          </a:p>
          <a:p>
            <a:endParaRPr lang="en-US" dirty="0"/>
          </a:p>
          <a:p>
            <a:r>
              <a:rPr lang="en-US" dirty="0" smtClean="0"/>
              <a:t>Eskers can flow uphill: why?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787400"/>
            <a:ext cx="3406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sand+gravel</a:t>
            </a:r>
            <a:r>
              <a:rPr lang="en-US" dirty="0" smtClean="0"/>
              <a:t> ridges deposited from</a:t>
            </a:r>
          </a:p>
          <a:p>
            <a:r>
              <a:rPr lang="en-US" dirty="0" err="1" smtClean="0"/>
              <a:t>subglacial</a:t>
            </a:r>
            <a:r>
              <a:rPr lang="en-US" dirty="0" smtClean="0"/>
              <a:t> water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6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0015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203200" y="3175"/>
            <a:ext cx="8700563" cy="115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 dirty="0" smtClean="0"/>
              <a:t>How are </a:t>
            </a:r>
            <a:r>
              <a:rPr lang="en-US" sz="2300" b="1" dirty="0" err="1" smtClean="0"/>
              <a:t>subglacial</a:t>
            </a:r>
            <a:r>
              <a:rPr lang="en-US" sz="2300" b="1" dirty="0" smtClean="0"/>
              <a:t> conduits kept open? </a:t>
            </a:r>
          </a:p>
          <a:p>
            <a:pPr eaLnBrk="1" hangingPunct="1"/>
            <a:r>
              <a:rPr lang="en-US" sz="2300" b="1" dirty="0" smtClean="0"/>
              <a:t>Viscous </a:t>
            </a:r>
            <a:r>
              <a:rPr lang="en-US" sz="2300" b="1" dirty="0"/>
              <a:t>inflow of warm ice will seal conduits near the ocean interface</a:t>
            </a:r>
          </a:p>
          <a:p>
            <a:pPr eaLnBrk="1" hangingPunct="1"/>
            <a:r>
              <a:rPr lang="en-US" sz="2300" b="1" dirty="0"/>
              <a:t>in decades, unless opposed </a:t>
            </a:r>
            <a:r>
              <a:rPr lang="en-US" sz="1400" b="1" dirty="0"/>
              <a:t>e.g. </a:t>
            </a:r>
            <a:r>
              <a:rPr lang="en-US" sz="1400" b="1" dirty="0" err="1"/>
              <a:t>Rothlisberger</a:t>
            </a:r>
            <a:r>
              <a:rPr lang="en-US" sz="1400" b="1" dirty="0"/>
              <a:t> 1972</a:t>
            </a:r>
          </a:p>
        </p:txBody>
      </p:sp>
    </p:spTree>
    <p:extLst>
      <p:ext uri="{BB962C8B-B14F-4D97-AF65-F5344CB8AC3E}">
        <p14:creationId xmlns:p14="http://schemas.microsoft.com/office/powerpoint/2010/main" val="123168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Mars, Dorsa </a:t>
            </a:r>
            <a:r>
              <a:rPr lang="en-US" dirty="0" err="1" smtClean="0"/>
              <a:t>Argentea</a:t>
            </a:r>
            <a:r>
              <a:rPr lang="en-US" dirty="0" smtClean="0"/>
              <a:t> Formation eskers (~3.5 </a:t>
            </a:r>
            <a:r>
              <a:rPr lang="en-US" dirty="0" err="1" smtClean="0"/>
              <a:t>Ga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5334"/>
            <a:ext cx="457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Butcher et al. Icarus 2016 – South Pole of Mars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5300786" cy="4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6602" y="1565301"/>
            <a:ext cx="2946400" cy="319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0436" y="4635500"/>
            <a:ext cx="256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 Icarus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6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2300" y="427038"/>
            <a:ext cx="42545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Why are glacier-carved valleys </a:t>
            </a:r>
            <a:br>
              <a:rPr lang="en-US" dirty="0" smtClean="0"/>
            </a:br>
            <a:r>
              <a:rPr lang="en-US" dirty="0" smtClean="0"/>
              <a:t>U-shaped?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1"/>
            <a:ext cx="4279900" cy="3413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577" y="2882901"/>
            <a:ext cx="6209423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27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11254</TotalTime>
  <Words>2593</Words>
  <Application>Microsoft Macintosh PowerPoint</Application>
  <PresentationFormat>On-screen Show (4:3)</PresentationFormat>
  <Paragraphs>396</Paragraphs>
  <Slides>40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Equation</vt:lpstr>
      <vt:lpstr>GEOS 28600</vt:lpstr>
      <vt:lpstr>Logistics</vt:lpstr>
      <vt:lpstr>PowerPoint Presentation</vt:lpstr>
      <vt:lpstr>Wet-based ice sheets</vt:lpstr>
      <vt:lpstr>Eskers:</vt:lpstr>
      <vt:lpstr>PowerPoint Presentation</vt:lpstr>
      <vt:lpstr>Example: Mars, Dorsa Argentea Formation eskers (~3.5 Ga)</vt:lpstr>
      <vt:lpstr>PowerPoint Presentation</vt:lpstr>
      <vt:lpstr>Why are glacier-carved valleys  U-shaped?</vt:lpstr>
      <vt:lpstr>Origin of U-shaped glacial valleys: role of water table</vt:lpstr>
      <vt:lpstr>Glacial abrasion and plucking scales as (sliding velocity)2</vt:lpstr>
      <vt:lpstr>Global increase in erosion rate in the last 2 Myr – possibly due to increase in glaciation</vt:lpstr>
      <vt:lpstr>Key points from “The Flow of Ice”:</vt:lpstr>
      <vt:lpstr>PowerPoint Presentation</vt:lpstr>
      <vt:lpstr>PowerPoint Presentation</vt:lpstr>
      <vt:lpstr>Key points from “Introduction to fluvial sediment transport”:</vt:lpstr>
      <vt:lpstr>Prospectus: fluvial processes</vt:lpstr>
      <vt:lpstr>PowerPoint Presentation</vt:lpstr>
      <vt:lpstr>Hydraulics and sediment transport in rivers:</vt:lpstr>
      <vt:lpstr>The assumption of no acceleration requires that gravity (resolved downslope) balances bed friction.</vt:lpstr>
      <vt:lpstr>PowerPoint Presentation</vt:lpstr>
      <vt:lpstr>PowerPoint Presentation</vt:lpstr>
      <vt:lpstr>PowerPoint Presentation</vt:lpstr>
      <vt:lpstr>PowerPoint Presentation</vt:lpstr>
      <vt:lpstr>Getting from water flow to sediment flux</vt:lpstr>
      <vt:lpstr>PowerPoint Presentation</vt:lpstr>
      <vt:lpstr>PowerPoint Presentation</vt:lpstr>
      <vt:lpstr>Equal mobility hypothesis</vt:lpstr>
      <vt:lpstr>PowerPoint Presentation</vt:lpstr>
      <vt:lpstr>PowerPoint Presentation</vt:lpstr>
      <vt:lpstr>Consequences of increasing shear stress: gravel-bed vs. sand-bed rivers</vt:lpstr>
      <vt:lpstr>Bedload transport</vt:lpstr>
      <vt:lpstr>River channel morphology and dynamics</vt:lpstr>
      <vt:lpstr>PowerPoint Presentation</vt:lpstr>
      <vt:lpstr>What sets width?</vt:lpstr>
      <vt:lpstr>PowerPoint Presentation</vt:lpstr>
      <vt:lpstr>Key points from “Introduction to fluvial sediment transport”</vt:lpstr>
      <vt:lpstr>PowerPoint Presentation</vt:lpstr>
      <vt:lpstr>Nye (1953) / Rothlisberger (1972) theory for subglacial conduits</vt:lpstr>
      <vt:lpstr>Pressure reduction in big Rothlisberger channels causes them to parasitize flow from smaller channels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1145</cp:revision>
  <dcterms:created xsi:type="dcterms:W3CDTF">2016-01-07T03:39:51Z</dcterms:created>
  <dcterms:modified xsi:type="dcterms:W3CDTF">2019-01-30T16:09:56Z</dcterms:modified>
</cp:coreProperties>
</file>