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7"/>
  </p:notesMasterIdLst>
  <p:sldIdLst>
    <p:sldId id="259" r:id="rId2"/>
    <p:sldId id="722" r:id="rId3"/>
    <p:sldId id="653" r:id="rId4"/>
    <p:sldId id="724" r:id="rId5"/>
    <p:sldId id="723" r:id="rId6"/>
    <p:sldId id="652" r:id="rId7"/>
    <p:sldId id="650" r:id="rId8"/>
    <p:sldId id="644" r:id="rId9"/>
    <p:sldId id="645" r:id="rId10"/>
    <p:sldId id="646" r:id="rId11"/>
    <p:sldId id="649" r:id="rId12"/>
    <p:sldId id="651" r:id="rId13"/>
    <p:sldId id="654" r:id="rId14"/>
    <p:sldId id="655" r:id="rId15"/>
    <p:sldId id="661" r:id="rId16"/>
    <p:sldId id="662" r:id="rId17"/>
    <p:sldId id="663" r:id="rId18"/>
    <p:sldId id="664" r:id="rId19"/>
    <p:sldId id="665" r:id="rId20"/>
    <p:sldId id="666" r:id="rId21"/>
    <p:sldId id="667" r:id="rId22"/>
    <p:sldId id="668" r:id="rId23"/>
    <p:sldId id="670" r:id="rId24"/>
    <p:sldId id="673" r:id="rId25"/>
    <p:sldId id="674" r:id="rId26"/>
    <p:sldId id="675" r:id="rId27"/>
    <p:sldId id="677" r:id="rId28"/>
    <p:sldId id="678" r:id="rId29"/>
    <p:sldId id="679" r:id="rId30"/>
    <p:sldId id="680" r:id="rId31"/>
    <p:sldId id="683" r:id="rId32"/>
    <p:sldId id="684" r:id="rId33"/>
    <p:sldId id="685" r:id="rId34"/>
    <p:sldId id="686" r:id="rId35"/>
    <p:sldId id="687" r:id="rId36"/>
    <p:sldId id="692" r:id="rId37"/>
    <p:sldId id="693" r:id="rId38"/>
    <p:sldId id="694" r:id="rId39"/>
    <p:sldId id="695" r:id="rId40"/>
    <p:sldId id="696" r:id="rId41"/>
    <p:sldId id="697" r:id="rId42"/>
    <p:sldId id="698" r:id="rId43"/>
    <p:sldId id="699" r:id="rId44"/>
    <p:sldId id="700" r:id="rId45"/>
    <p:sldId id="701" r:id="rId46"/>
    <p:sldId id="702" r:id="rId47"/>
    <p:sldId id="703" r:id="rId48"/>
    <p:sldId id="704" r:id="rId49"/>
    <p:sldId id="705" r:id="rId50"/>
    <p:sldId id="706" r:id="rId51"/>
    <p:sldId id="707" r:id="rId52"/>
    <p:sldId id="708" r:id="rId53"/>
    <p:sldId id="709" r:id="rId54"/>
    <p:sldId id="710" r:id="rId55"/>
    <p:sldId id="711" r:id="rId56"/>
    <p:sldId id="712" r:id="rId57"/>
    <p:sldId id="713" r:id="rId58"/>
    <p:sldId id="714" r:id="rId59"/>
    <p:sldId id="715" r:id="rId60"/>
    <p:sldId id="716" r:id="rId61"/>
    <p:sldId id="717" r:id="rId62"/>
    <p:sldId id="718" r:id="rId63"/>
    <p:sldId id="719" r:id="rId64"/>
    <p:sldId id="720" r:id="rId65"/>
    <p:sldId id="721" r:id="rId6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05B01FC-DF5B-3D42-9FCA-D427642745D7}">
          <p14:sldIdLst>
            <p14:sldId id="259"/>
            <p14:sldId id="722"/>
            <p14:sldId id="653"/>
          </p14:sldIdLst>
        </p14:section>
        <p14:section name="Untitled Section" id="{D7476482-AAD2-1344-9FF1-95A7FB1511FD}">
          <p14:sldIdLst>
            <p14:sldId id="724"/>
            <p14:sldId id="723"/>
            <p14:sldId id="652"/>
            <p14:sldId id="650"/>
            <p14:sldId id="644"/>
            <p14:sldId id="645"/>
            <p14:sldId id="646"/>
            <p14:sldId id="649"/>
            <p14:sldId id="651"/>
            <p14:sldId id="654"/>
            <p14:sldId id="655"/>
            <p14:sldId id="661"/>
            <p14:sldId id="662"/>
            <p14:sldId id="663"/>
            <p14:sldId id="664"/>
            <p14:sldId id="665"/>
            <p14:sldId id="666"/>
            <p14:sldId id="667"/>
            <p14:sldId id="668"/>
            <p14:sldId id="670"/>
            <p14:sldId id="673"/>
            <p14:sldId id="674"/>
            <p14:sldId id="675"/>
            <p14:sldId id="677"/>
            <p14:sldId id="678"/>
            <p14:sldId id="679"/>
            <p14:sldId id="680"/>
            <p14:sldId id="683"/>
            <p14:sldId id="684"/>
            <p14:sldId id="685"/>
            <p14:sldId id="686"/>
            <p14:sldId id="687"/>
            <p14:sldId id="692"/>
            <p14:sldId id="693"/>
            <p14:sldId id="694"/>
            <p14:sldId id="695"/>
            <p14:sldId id="696"/>
            <p14:sldId id="697"/>
            <p14:sldId id="698"/>
            <p14:sldId id="699"/>
            <p14:sldId id="700"/>
            <p14:sldId id="701"/>
            <p14:sldId id="702"/>
            <p14:sldId id="703"/>
            <p14:sldId id="704"/>
            <p14:sldId id="705"/>
            <p14:sldId id="706"/>
            <p14:sldId id="707"/>
            <p14:sldId id="708"/>
            <p14:sldId id="709"/>
            <p14:sldId id="710"/>
            <p14:sldId id="711"/>
            <p14:sldId id="712"/>
            <p14:sldId id="713"/>
            <p14:sldId id="714"/>
            <p14:sldId id="715"/>
            <p14:sldId id="716"/>
            <p14:sldId id="717"/>
            <p14:sldId id="718"/>
            <p14:sldId id="719"/>
            <p14:sldId id="720"/>
            <p14:sldId id="72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32" autoAdjust="0"/>
    <p:restoredTop sz="92555" autoAdjust="0"/>
  </p:normalViewPr>
  <p:slideViewPr>
    <p:cSldViewPr snapToGrid="0" snapToObjects="1">
      <p:cViewPr>
        <p:scale>
          <a:sx n="100" d="100"/>
          <a:sy n="100" d="100"/>
        </p:scale>
        <p:origin x="-11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notesMaster" Target="notesMasters/notesMaster1.xml"/><Relationship Id="rId68" Type="http://schemas.openxmlformats.org/officeDocument/2006/relationships/printerSettings" Target="printerSettings/printerSettings1.bin"/><Relationship Id="rId69" Type="http://schemas.openxmlformats.org/officeDocument/2006/relationships/presProps" Target="pres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1/22/19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272D-19A8-E048-8EEA-12540FA11183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33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geosci.uchicago.edu/~kite/geos28600_2018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8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647701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28600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446035"/>
            <a:ext cx="9144000" cy="3129265"/>
          </a:xfrm>
        </p:spPr>
        <p:txBody>
          <a:bodyPr>
            <a:normAutofit/>
          </a:bodyPr>
          <a:lstStyle/>
          <a:p>
            <a:r>
              <a:rPr lang="en-US" dirty="0" smtClean="0"/>
              <a:t>Lecture </a:t>
            </a:r>
            <a:r>
              <a:rPr lang="en-US" dirty="0" smtClean="0"/>
              <a:t>4 and Lecture 5</a:t>
            </a:r>
            <a:endParaRPr lang="en-US" dirty="0" smtClean="0"/>
          </a:p>
          <a:p>
            <a:r>
              <a:rPr lang="en-US" dirty="0" smtClean="0"/>
              <a:t>Wednesday 23 </a:t>
            </a:r>
            <a:r>
              <a:rPr lang="en-US" dirty="0" smtClean="0"/>
              <a:t>Jan 2019</a:t>
            </a:r>
          </a:p>
          <a:p>
            <a:endParaRPr lang="en-US" dirty="0" smtClean="0"/>
          </a:p>
          <a:p>
            <a:r>
              <a:rPr lang="en-US" sz="2700" dirty="0" smtClean="0"/>
              <a:t>Magma </a:t>
            </a:r>
            <a:r>
              <a:rPr lang="en-US" sz="2700" smtClean="0"/>
              <a:t>and lava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3076" y="800101"/>
            <a:ext cx="88143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0" b="1" i="1" dirty="0" smtClean="0"/>
              <a:t>The science of landscapes:</a:t>
            </a:r>
          </a:p>
          <a:p>
            <a:pPr algn="ctr"/>
            <a:r>
              <a:rPr lang="en-US" sz="4500" b="1" dirty="0" smtClean="0"/>
              <a:t>Earth &amp; Planetary Surface Processes</a:t>
            </a:r>
            <a:endParaRPr lang="en-US" sz="45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159000" y="2122869"/>
            <a:ext cx="5044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http://geosci.uchicago.edu/~kite/geos28600_2019/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71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Gravitational collapse of mountain belts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700"/>
            <a:ext cx="9144000" cy="530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90073" y="6078700"/>
            <a:ext cx="4053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Copley &amp; McKenzie, </a:t>
            </a:r>
            <a:r>
              <a:rPr lang="en-US" dirty="0" err="1" smtClean="0"/>
              <a:t>Geophys</a:t>
            </a:r>
            <a:r>
              <a:rPr lang="en-US" dirty="0" smtClean="0"/>
              <a:t>. J. Int. 2007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365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" y="1308100"/>
            <a:ext cx="8851900" cy="4470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CRUSTAL FLOW: THE MECHANISM THAT LIMITS THE HEIGHT OF TIBET AND THE ALTIPLANO</a:t>
            </a:r>
          </a:p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HOW EROSION CAN LIFT MOUNTAINS: THE PROCESS RELATIONSHIP BETWEEN THE HEIGHT OF TIBET AND THE HEIGHT OF MT. EVEREST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95500" y="304800"/>
            <a:ext cx="601202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What limits the height of mountains?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978384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800"/>
            <a:ext cx="4737100" cy="3378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00656" y="3429000"/>
            <a:ext cx="4443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adapted from Molnar &amp; England 1990 </a:t>
            </a:r>
            <a:r>
              <a:rPr lang="en-US" i="1" dirty="0" smtClean="0"/>
              <a:t>Nature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200" y="0"/>
            <a:ext cx="4013200" cy="30612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3797300"/>
            <a:ext cx="6845300" cy="30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114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80710"/>
            <a:ext cx="7772400" cy="1470025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</a:t>
            </a:r>
            <a:r>
              <a:rPr lang="en-US" sz="3400" dirty="0" smtClean="0"/>
              <a:t>28600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950735"/>
            <a:ext cx="9144000" cy="2852419"/>
          </a:xfrm>
        </p:spPr>
        <p:txBody>
          <a:bodyPr>
            <a:normAutofit/>
          </a:bodyPr>
          <a:lstStyle/>
          <a:p>
            <a:r>
              <a:rPr lang="en-US" dirty="0" smtClean="0"/>
              <a:t>Lecture 4</a:t>
            </a:r>
          </a:p>
          <a:p>
            <a:endParaRPr lang="en-US" dirty="0" smtClean="0"/>
          </a:p>
          <a:p>
            <a:r>
              <a:rPr lang="en-US" dirty="0" smtClean="0"/>
              <a:t>Magma and lava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277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08100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MAKING MAGMA: ADIABATIC DECOMPRESSION MELTING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EXPLOSIVE ERUPTIONS: SPEED LIMIT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LAVA FLOW RULES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47148" y="304800"/>
            <a:ext cx="27636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Magma and lava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100713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08100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/>
              <a:t>MAKING MAGMA: ADIABATIC DECOMPRESSION MELTING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EXPLOSIVE ERUPTIONS: SPEED LIMIT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LAVA FLOW RULES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47148" y="304800"/>
            <a:ext cx="27636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7F7F7F"/>
                </a:solidFill>
              </a:rPr>
              <a:t>Magma and lava</a:t>
            </a:r>
            <a:endParaRPr lang="en-US" sz="30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584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points: magma and lava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066799"/>
            <a:ext cx="8801100" cy="4254501"/>
          </a:xfrm>
        </p:spPr>
        <p:txBody>
          <a:bodyPr>
            <a:normAutofit/>
          </a:bodyPr>
          <a:lstStyle/>
          <a:p>
            <a:r>
              <a:rPr lang="en-US" dirty="0" smtClean="0"/>
              <a:t>Diagram and explain the process of magma production by partial melting</a:t>
            </a:r>
          </a:p>
          <a:p>
            <a:r>
              <a:rPr lang="en-US" dirty="0" smtClean="0"/>
              <a:t>Understand the energetic limits on explosive volcanic eruptions </a:t>
            </a:r>
          </a:p>
          <a:p>
            <a:r>
              <a:rPr lang="en-US" dirty="0" smtClean="0"/>
              <a:t>Controls on lava flow rheology and how to infer rheology from flow measurements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4831977" y="4766236"/>
            <a:ext cx="3854823" cy="173317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A possible exam question is “given these lava flow measurements, assuming a Bingham rheology, what is the yield strength of the flow?”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007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30" y="-1"/>
            <a:ext cx="9230329" cy="62304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44148" y="6230471"/>
            <a:ext cx="3973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Io viewed from New Horizons spacecraft</a:t>
            </a:r>
            <a:endParaRPr lang="en-US" i="1" dirty="0"/>
          </a:p>
        </p:txBody>
      </p:sp>
      <p:sp>
        <p:nvSpPr>
          <p:cNvPr id="4" name="TextBox 3"/>
          <p:cNvSpPr txBox="1"/>
          <p:nvPr/>
        </p:nvSpPr>
        <p:spPr>
          <a:xfrm>
            <a:off x="5552865" y="6488668"/>
            <a:ext cx="359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Some of Io’s S is delivered to Europa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6774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6593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65936" y="313764"/>
            <a:ext cx="13639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Tvashtar</a:t>
            </a:r>
            <a:r>
              <a:rPr lang="en-US" dirty="0" smtClean="0"/>
              <a:t> (Io) </a:t>
            </a:r>
          </a:p>
          <a:p>
            <a:r>
              <a:rPr lang="en-US" dirty="0" smtClean="0"/>
              <a:t>from Galileo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918824" y="4572000"/>
            <a:ext cx="9815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fire</a:t>
            </a:r>
          </a:p>
          <a:p>
            <a:r>
              <a:rPr lang="en-US" dirty="0" smtClean="0"/>
              <a:t>fountain</a:t>
            </a:r>
          </a:p>
          <a:p>
            <a:r>
              <a:rPr lang="en-US" dirty="0" smtClean="0"/>
              <a:t>height</a:t>
            </a:r>
          </a:p>
          <a:p>
            <a:r>
              <a:rPr lang="en-US" dirty="0" smtClean="0"/>
              <a:t>~ 1.5 km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404471" y="1897529"/>
            <a:ext cx="1150470" cy="106082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39058" y="2958353"/>
            <a:ext cx="153460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flow speed = ?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211294" y="567765"/>
            <a:ext cx="612589" cy="107576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554941" y="182283"/>
            <a:ext cx="232627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fire fountain height = ?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823883" y="1027953"/>
            <a:ext cx="923364" cy="61557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747247" y="843287"/>
            <a:ext cx="213919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lava temperature = ?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273177" y="1458863"/>
            <a:ext cx="227498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lava flow thickness = ?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2823883" y="1643529"/>
            <a:ext cx="1449294" cy="1524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410200">
            <a:off x="379504" y="4874009"/>
            <a:ext cx="987267" cy="121008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54393"/>
            <a:ext cx="214347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Questions we would </a:t>
            </a:r>
          </a:p>
          <a:p>
            <a:r>
              <a:rPr lang="en-US" b="1" dirty="0" smtClean="0"/>
              <a:t>like to answer: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110489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686254">
            <a:off x="4834529" y="495793"/>
            <a:ext cx="4049648" cy="40496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181499"/>
            <a:ext cx="4982767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Siberian Traps, Earth</a:t>
            </a:r>
            <a:endParaRPr lang="en-US" dirty="0" smtClean="0"/>
          </a:p>
          <a:p>
            <a:r>
              <a:rPr lang="en-US" dirty="0" smtClean="0"/>
              <a:t>What controls the volume of volcanic provinces?</a:t>
            </a:r>
          </a:p>
          <a:p>
            <a:endParaRPr lang="en-US" dirty="0" smtClean="0"/>
          </a:p>
          <a:p>
            <a:r>
              <a:rPr lang="en-US" dirty="0" smtClean="0"/>
              <a:t>Siberian Traps date tied precisely to </a:t>
            </a:r>
            <a:r>
              <a:rPr lang="en-US" dirty="0" err="1" smtClean="0"/>
              <a:t>Permo</a:t>
            </a:r>
            <a:r>
              <a:rPr lang="en-US" dirty="0" smtClean="0"/>
              <a:t>-Triassic</a:t>
            </a:r>
          </a:p>
          <a:p>
            <a:r>
              <a:rPr lang="en-US" dirty="0" smtClean="0"/>
              <a:t>mass extinction:</a:t>
            </a:r>
            <a:endParaRPr lang="en-US" dirty="0"/>
          </a:p>
          <a:p>
            <a:r>
              <a:rPr lang="en-US" dirty="0" smtClean="0"/>
              <a:t>Burgess &amp; Bowring, Science Advances, 2015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27005" y="5135333"/>
            <a:ext cx="39169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err="1" smtClean="0"/>
              <a:t>Tharsis</a:t>
            </a:r>
            <a:r>
              <a:rPr lang="en-US" i="1" dirty="0" smtClean="0"/>
              <a:t> Montes &amp; Olympus Mons, Mars</a:t>
            </a:r>
          </a:p>
          <a:p>
            <a:pPr algn="r"/>
            <a:r>
              <a:rPr lang="en-US" dirty="0" smtClean="0"/>
              <a:t>What sets the height and slope of</a:t>
            </a:r>
          </a:p>
          <a:p>
            <a:pPr algn="r"/>
            <a:r>
              <a:rPr lang="en-US" dirty="0" smtClean="0"/>
              <a:t>shield volcanoes?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83" y="671143"/>
            <a:ext cx="4594411" cy="43187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4393"/>
            <a:ext cx="3608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Questions we would like to answer: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91928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Homework 1 is due today (either lecture)</a:t>
            </a:r>
          </a:p>
          <a:p>
            <a:r>
              <a:rPr lang="en-US" dirty="0" smtClean="0"/>
              <a:t>Homework 2 will be issued tonight and is due in class on Wednesday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1062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08100"/>
            <a:ext cx="9024471" cy="4470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WRAP-UP: RIDGE PUSH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/>
              <a:t>MAKING MAGMA: ADIABATIC DECOMPRESSION MELTING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EXPLOSIVE ERUPTIONS: SPEED LIMIT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LAVA FLOW RULES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47148" y="304800"/>
            <a:ext cx="27636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7F7F7F"/>
                </a:solidFill>
              </a:rPr>
              <a:t>Magma and lava</a:t>
            </a:r>
            <a:endParaRPr lang="en-US" sz="30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776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89055"/>
            <a:ext cx="2158998" cy="17689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764" y="3494442"/>
            <a:ext cx="4004236" cy="33635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8235" y="0"/>
            <a:ext cx="3791403" cy="30501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21481" y="413333"/>
            <a:ext cx="5549716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Basalt</a:t>
            </a:r>
            <a:r>
              <a:rPr lang="en-US" dirty="0" smtClean="0"/>
              <a:t> is a dark, igneous rock characterized by small</a:t>
            </a:r>
          </a:p>
          <a:p>
            <a:r>
              <a:rPr lang="en-US" dirty="0" smtClean="0"/>
              <a:t>grain sizes (less than about 1 mm) and containing</a:t>
            </a:r>
          </a:p>
          <a:p>
            <a:r>
              <a:rPr lang="en-US" dirty="0" smtClean="0"/>
              <a:t>roughly equal proportions of plagioclase feldspar</a:t>
            </a:r>
          </a:p>
          <a:p>
            <a:r>
              <a:rPr lang="en-US" dirty="0" smtClean="0"/>
              <a:t>and calcium-rich pyroxene, with less than 20% of other </a:t>
            </a:r>
          </a:p>
          <a:p>
            <a:r>
              <a:rPr lang="en-US" dirty="0" smtClean="0"/>
              <a:t>minerals</a:t>
            </a:r>
            <a:r>
              <a:rPr lang="en-US" dirty="0"/>
              <a:t> </a:t>
            </a:r>
            <a:r>
              <a:rPr lang="en-US" dirty="0" smtClean="0"/>
              <a:t>(e.g. olivine, Fe-Ti oxides).</a:t>
            </a:r>
          </a:p>
          <a:p>
            <a:r>
              <a:rPr lang="en-US" dirty="0" smtClean="0"/>
              <a:t>	- Basaltic Volcanism on the Terrestrial Planets,  1981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271059" y="3184875"/>
            <a:ext cx="3033059" cy="18804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-37351" y="4419033"/>
            <a:ext cx="2458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Bulk Silicate Earth (BSE)</a:t>
            </a:r>
          </a:p>
          <a:p>
            <a:r>
              <a:rPr lang="en-US" dirty="0" smtClean="0"/>
              <a:t>(&lt;45 </a:t>
            </a:r>
            <a:r>
              <a:rPr lang="en-US" dirty="0" err="1" smtClean="0"/>
              <a:t>wt</a:t>
            </a:r>
            <a:r>
              <a:rPr lang="en-US" dirty="0" smtClean="0"/>
              <a:t>% SiO2)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04118" y="3125110"/>
            <a:ext cx="2340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basalt: 45-55 </a:t>
            </a:r>
            <a:r>
              <a:rPr lang="en-US" dirty="0" err="1" smtClean="0"/>
              <a:t>wt</a:t>
            </a:r>
            <a:r>
              <a:rPr lang="en-US" dirty="0" smtClean="0"/>
              <a:t>% SiO2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528235" y="413333"/>
            <a:ext cx="3236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volatiles prefer the melt phase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(H2O, CO2 </a:t>
            </a:r>
            <a:r>
              <a:rPr lang="is-IS" dirty="0" smtClean="0">
                <a:solidFill>
                  <a:srgbClr val="FFFFFF"/>
                </a:solidFill>
              </a:rPr>
              <a:t>…) leading to bubbles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9608412">
            <a:off x="2467805" y="4465199"/>
            <a:ext cx="2537736" cy="120032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olivine-dominated rock</a:t>
            </a:r>
          </a:p>
          <a:p>
            <a:pPr algn="ctr"/>
            <a:r>
              <a:rPr lang="en-US" dirty="0" smtClean="0"/>
              <a:t>yields a melt that</a:t>
            </a:r>
          </a:p>
          <a:p>
            <a:pPr algn="ctr"/>
            <a:r>
              <a:rPr lang="en-US" dirty="0" smtClean="0"/>
              <a:t>upon </a:t>
            </a:r>
            <a:r>
              <a:rPr lang="en-US" dirty="0" err="1" smtClean="0"/>
              <a:t>crystallisation</a:t>
            </a:r>
            <a:r>
              <a:rPr lang="en-US" dirty="0" smtClean="0"/>
              <a:t> gives </a:t>
            </a:r>
          </a:p>
          <a:p>
            <a:pPr algn="ctr"/>
            <a:r>
              <a:rPr lang="en-US" dirty="0" smtClean="0"/>
              <a:t>olivine-poor rock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87691"/>
            <a:ext cx="3384174" cy="211389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-37350" y="0"/>
            <a:ext cx="581006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/>
              <a:t>Magmas are produced by partial melting</a:t>
            </a:r>
            <a:endParaRPr lang="en-US" sz="2500" b="1" dirty="0"/>
          </a:p>
        </p:txBody>
      </p:sp>
      <p:sp>
        <p:nvSpPr>
          <p:cNvPr id="21" name="Rectangle 20"/>
          <p:cNvSpPr/>
          <p:nvPr/>
        </p:nvSpPr>
        <p:spPr>
          <a:xfrm>
            <a:off x="1075765" y="2510118"/>
            <a:ext cx="762000" cy="17914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4952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689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Melting mixtures: example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234" y="1268440"/>
            <a:ext cx="4677645" cy="372191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3212352" y="1852706"/>
            <a:ext cx="0" cy="209176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212352" y="1852706"/>
            <a:ext cx="717177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8528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1040"/>
            <a:ext cx="9144000" cy="711480"/>
          </a:xfrm>
        </p:spPr>
        <p:txBody>
          <a:bodyPr>
            <a:noAutofit/>
          </a:bodyPr>
          <a:lstStyle/>
          <a:p>
            <a:r>
              <a:rPr lang="en-US" sz="3000" dirty="0" smtClean="0"/>
              <a:t>Magma production rate increases with upwelling velocity, partial melt fraction, and the width of the melt zone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546" y="1014514"/>
            <a:ext cx="5618630" cy="51942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www.people.fas.harvard.edu</a:t>
            </a:r>
            <a:r>
              <a:rPr lang="en-US" dirty="0"/>
              <a:t>/~</a:t>
            </a:r>
            <a:r>
              <a:rPr lang="en-US" dirty="0" err="1"/>
              <a:t>langmuir</a:t>
            </a:r>
            <a:r>
              <a:rPr lang="en-US" dirty="0"/>
              <a:t>/Papers/</a:t>
            </a:r>
            <a:r>
              <a:rPr lang="en-US" dirty="0" err="1"/>
              <a:t>Oceanography_langmuir_forsyth.pdf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2920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08100"/>
            <a:ext cx="9024471" cy="4470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WRAP-UP: RIDGE PUSH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MAKING MAGMA: ADIABATIC DECOMPRESSION MELTING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/>
              <a:t>EXPLOSIVE ERUPTIONS: SPEED LIMIT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LAVA FLOW RULES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47148" y="304800"/>
            <a:ext cx="27636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7F7F7F"/>
                </a:solidFill>
              </a:rPr>
              <a:t>Magma and lava</a:t>
            </a:r>
            <a:endParaRPr lang="en-US" sz="30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641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911" y="1081974"/>
            <a:ext cx="5445313" cy="47474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089" y="52881"/>
            <a:ext cx="9069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Explosive eruptions are driven by the </a:t>
            </a:r>
            <a:r>
              <a:rPr lang="en-US" sz="2400" b="1" dirty="0" err="1" smtClean="0"/>
              <a:t>exsolution</a:t>
            </a:r>
            <a:r>
              <a:rPr lang="en-US" sz="2400" b="1" dirty="0" smtClean="0"/>
              <a:t> of dissolved volatiles</a:t>
            </a:r>
            <a:endParaRPr lang="en-US" sz="2400" b="1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271059" y="3839882"/>
            <a:ext cx="194235" cy="409622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152611" y="3326174"/>
            <a:ext cx="9464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solidFill>
                <a:srgbClr val="FF6600"/>
              </a:solidFill>
            </a:endParaRPr>
          </a:p>
          <a:p>
            <a:r>
              <a:rPr lang="en-US" dirty="0" smtClean="0">
                <a:solidFill>
                  <a:srgbClr val="FF6600"/>
                </a:solidFill>
              </a:rPr>
              <a:t>Earth’s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seafloor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68680" y="2495177"/>
            <a:ext cx="243416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Mantle water content</a:t>
            </a:r>
          </a:p>
          <a:p>
            <a:r>
              <a:rPr lang="en-US" dirty="0" smtClean="0"/>
              <a:t>today is estimated at</a:t>
            </a:r>
          </a:p>
          <a:p>
            <a:r>
              <a:rPr lang="en-US" dirty="0" smtClean="0"/>
              <a:t>~100 </a:t>
            </a:r>
            <a:r>
              <a:rPr lang="en-US" dirty="0" err="1" smtClean="0"/>
              <a:t>ppmw</a:t>
            </a:r>
            <a:r>
              <a:rPr lang="en-US" dirty="0" smtClean="0"/>
              <a:t>.</a:t>
            </a:r>
          </a:p>
          <a:p>
            <a:r>
              <a:rPr lang="en-US" i="1" dirty="0" smtClean="0"/>
              <a:t>What would be the</a:t>
            </a:r>
          </a:p>
          <a:p>
            <a:r>
              <a:rPr lang="en-US" i="1" dirty="0" smtClean="0"/>
              <a:t>percentage of</a:t>
            </a:r>
          </a:p>
          <a:p>
            <a:r>
              <a:rPr lang="en-US" i="1" dirty="0" smtClean="0"/>
              <a:t>water in Earth’s mantle</a:t>
            </a:r>
          </a:p>
          <a:p>
            <a:r>
              <a:rPr lang="en-US" i="1" dirty="0" smtClean="0"/>
              <a:t>if the Earth’s ocean</a:t>
            </a:r>
          </a:p>
          <a:p>
            <a:r>
              <a:rPr lang="en-US" i="1" dirty="0" smtClean="0"/>
              <a:t>were dissolved in</a:t>
            </a:r>
          </a:p>
          <a:p>
            <a:r>
              <a:rPr lang="en-US" i="1" dirty="0" smtClean="0"/>
              <a:t>mantle melt?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59754" y="5976471"/>
            <a:ext cx="2096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Wallace &amp; Anderson</a:t>
            </a:r>
          </a:p>
          <a:p>
            <a:r>
              <a:rPr lang="en-US" dirty="0" smtClean="0"/>
              <a:t>1999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2693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63600"/>
            <a:ext cx="7454900" cy="5118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089" y="52881"/>
            <a:ext cx="9069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Explosive eruptions are driven by the </a:t>
            </a:r>
            <a:r>
              <a:rPr lang="en-US" sz="2400" b="1" dirty="0" err="1" smtClean="0"/>
              <a:t>exsolution</a:t>
            </a:r>
            <a:r>
              <a:rPr lang="en-US" sz="2400" b="1" dirty="0" smtClean="0"/>
              <a:t> of dissolved volatiles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5581849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9529" y="213374"/>
            <a:ext cx="44356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Disintegrating magma planet KIC 12557548b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Loss rate: 0.4 (Earth masses)/Gyr in dust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(100,000 tons/s) = 2500x Earth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5468471" y="3630706"/>
            <a:ext cx="1494117" cy="986118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962588" y="4334453"/>
            <a:ext cx="14287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size of planet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unknown;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only dust tail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is observed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9529" y="6409765"/>
            <a:ext cx="70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NASA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3525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8118"/>
          </a:xfrm>
        </p:spPr>
        <p:txBody>
          <a:bodyPr>
            <a:normAutofit/>
          </a:bodyPr>
          <a:lstStyle/>
          <a:p>
            <a:r>
              <a:rPr lang="en-US" sz="2300" dirty="0" smtClean="0"/>
              <a:t>Can volcanic eruptions launch ash to escape velocity on KIC 1255758b?</a:t>
            </a:r>
            <a:endParaRPr lang="en-US" sz="23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8800" y="5558118"/>
            <a:ext cx="2642850" cy="775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399" y="4494305"/>
            <a:ext cx="2684251" cy="7201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429" y="2585569"/>
            <a:ext cx="6934200" cy="1460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429" y="620059"/>
            <a:ext cx="5059829" cy="18339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1528" y="4706470"/>
            <a:ext cx="1747371" cy="7357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5871" y="4494305"/>
            <a:ext cx="1761192" cy="1225177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911412" y="5442205"/>
            <a:ext cx="657412" cy="8913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94860" y="6363447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specific enthalpy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3022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08100"/>
            <a:ext cx="9024471" cy="4470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WRAP-UP: RIDGE PUSH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MAKING MAGMA: ADIABATIC DECOMPRESSION MELTING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EXPLOSIVE ERUPTIONS: SPEED LIMIT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LAVA FLOW RULES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47148" y="304800"/>
            <a:ext cx="27636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7F7F7F"/>
                </a:solidFill>
              </a:rPr>
              <a:t>Magma and lava</a:t>
            </a:r>
            <a:endParaRPr lang="en-US" sz="30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383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647700"/>
            <a:ext cx="8051800" cy="6057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76704" y="94734"/>
            <a:ext cx="442119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/>
              <a:t>“Jelly sandwich” rheology model</a:t>
            </a:r>
            <a:endParaRPr lang="en-US" sz="2500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7694706" y="571788"/>
            <a:ext cx="283882" cy="9522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16200000">
            <a:off x="7042452" y="4780820"/>
            <a:ext cx="3480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from Artemieva, “The Lithosphere”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8900" y="71735"/>
            <a:ext cx="3454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Homework 1 is due today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488865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2824"/>
            <a:ext cx="3762433" cy="63051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82188" y="6413962"/>
            <a:ext cx="516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“Basaltic Volcanism on the Terrestrial Planets,” p.703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247" y="552824"/>
            <a:ext cx="4221133" cy="39302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93704" y="4462675"/>
            <a:ext cx="3250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Wallace &amp; Anderson, in </a:t>
            </a:r>
          </a:p>
          <a:p>
            <a:pPr algn="r"/>
            <a:r>
              <a:rPr lang="en-US" dirty="0" smtClean="0"/>
              <a:t>Encyclopedia of Volcanoes, 1999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Data: Viscosity of magma decreases with increasing T, decreasing SiO</a:t>
            </a:r>
            <a:r>
              <a:rPr lang="en-US" b="1" baseline="-25000" dirty="0" smtClean="0"/>
              <a:t>2</a:t>
            </a:r>
            <a:r>
              <a:rPr lang="en-US" b="1" dirty="0" smtClean="0"/>
              <a:t>, and increasing H</a:t>
            </a:r>
            <a:r>
              <a:rPr lang="en-US" b="1" baseline="-25000" dirty="0" smtClean="0"/>
              <a:t>2</a:t>
            </a:r>
            <a:r>
              <a:rPr lang="en-US" b="1" dirty="0" smtClean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9485397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0617"/>
            <a:ext cx="9144000" cy="747059"/>
          </a:xfrm>
        </p:spPr>
        <p:txBody>
          <a:bodyPr>
            <a:noAutofit/>
          </a:bodyPr>
          <a:lstStyle/>
          <a:p>
            <a:pPr algn="l"/>
            <a:r>
              <a:rPr lang="en-US" sz="3000" dirty="0" smtClean="0"/>
              <a:t>Bingham rheology is a very simple and widely used description of lava flow rheology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171" y="1322295"/>
            <a:ext cx="5626100" cy="139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171" y="2942880"/>
            <a:ext cx="5447553" cy="391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214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1480"/>
          </a:xfrm>
        </p:spPr>
        <p:txBody>
          <a:bodyPr>
            <a:noAutofit/>
          </a:bodyPr>
          <a:lstStyle/>
          <a:p>
            <a:pPr algn="l"/>
            <a:r>
              <a:rPr lang="en-US" sz="3000" dirty="0" smtClean="0"/>
              <a:t>Bingham rheology can be applied to steady state flow geometry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1194547"/>
            <a:ext cx="2578100" cy="1600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468" y="4294243"/>
            <a:ext cx="2527300" cy="1409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5665" y="986118"/>
            <a:ext cx="5058335" cy="23929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7294" y="3589393"/>
            <a:ext cx="5916706" cy="3342939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2480235" y="2570631"/>
            <a:ext cx="680945" cy="47736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35679" y="3012104"/>
            <a:ext cx="2432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angle of shield volcano?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6606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05412" y="6185647"/>
            <a:ext cx="2574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Pancake domes on Venus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75947"/>
            <a:ext cx="2527300" cy="1409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41059" y="4945529"/>
            <a:ext cx="2386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Height “less than 1 km”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12000" y="5438588"/>
            <a:ext cx="21071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Bingham model is</a:t>
            </a:r>
          </a:p>
          <a:p>
            <a:r>
              <a:rPr lang="en-US" dirty="0" smtClean="0"/>
              <a:t>approximate and</a:t>
            </a:r>
          </a:p>
          <a:p>
            <a:r>
              <a:rPr lang="en-US" dirty="0" smtClean="0"/>
              <a:t>does not include</a:t>
            </a:r>
          </a:p>
          <a:p>
            <a:r>
              <a:rPr lang="en-US" dirty="0" smtClean="0"/>
              <a:t>effect of strength on</a:t>
            </a:r>
          </a:p>
          <a:p>
            <a:r>
              <a:rPr lang="en-US" dirty="0" smtClean="0"/>
              <a:t>cooling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711480"/>
          </a:xfrm>
          <a:solidFill>
            <a:srgbClr val="FFFFFF"/>
          </a:solidFill>
        </p:spPr>
        <p:txBody>
          <a:bodyPr>
            <a:noAutofit/>
          </a:bodyPr>
          <a:lstStyle/>
          <a:p>
            <a:pPr algn="l"/>
            <a:r>
              <a:rPr lang="en-US" sz="3000" dirty="0" smtClean="0"/>
              <a:t>Example: pancake domes on Venus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4549484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points: magma and lava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066799"/>
            <a:ext cx="8801100" cy="4254501"/>
          </a:xfrm>
        </p:spPr>
        <p:txBody>
          <a:bodyPr>
            <a:normAutofit/>
          </a:bodyPr>
          <a:lstStyle/>
          <a:p>
            <a:r>
              <a:rPr lang="en-US" dirty="0" smtClean="0"/>
              <a:t>Diagram and explain the process of magma production by partial melting</a:t>
            </a:r>
          </a:p>
          <a:p>
            <a:r>
              <a:rPr lang="en-US" dirty="0" smtClean="0"/>
              <a:t>Understand the energetic limits on explosive volcanic eruptions </a:t>
            </a:r>
          </a:p>
          <a:p>
            <a:r>
              <a:rPr lang="en-US" dirty="0" smtClean="0"/>
              <a:t>Controls on lava flow rheology and how to infer rheology from flow measurements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35623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80710"/>
            <a:ext cx="7772400" cy="1470025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</a:t>
            </a:r>
            <a:r>
              <a:rPr lang="en-US" sz="3400" dirty="0" smtClean="0"/>
              <a:t>28600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950735"/>
            <a:ext cx="9144000" cy="2852419"/>
          </a:xfrm>
        </p:spPr>
        <p:txBody>
          <a:bodyPr>
            <a:normAutofit/>
          </a:bodyPr>
          <a:lstStyle/>
          <a:p>
            <a:r>
              <a:rPr lang="en-US" dirty="0" smtClean="0"/>
              <a:t>Lecture 5</a:t>
            </a:r>
          </a:p>
          <a:p>
            <a:endParaRPr lang="en-US" dirty="0"/>
          </a:p>
          <a:p>
            <a:r>
              <a:rPr lang="en-US" dirty="0" smtClean="0"/>
              <a:t>Volcanism, part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749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08100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/>
              <a:t>DIAGNOSING VOLCANISM</a:t>
            </a: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PYROCLASTIC FLOWS</a:t>
            </a: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VOLCANIC HOT SPRING DEPOSITS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47148" y="304800"/>
            <a:ext cx="290363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Volcanism, part 2</a:t>
            </a:r>
            <a:endParaRPr lang="en-US" sz="3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289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points: volcanism, part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066799"/>
            <a:ext cx="8801100" cy="4254501"/>
          </a:xfrm>
        </p:spPr>
        <p:txBody>
          <a:bodyPr>
            <a:normAutofit/>
          </a:bodyPr>
          <a:lstStyle/>
          <a:p>
            <a:r>
              <a:rPr lang="en-US" dirty="0" smtClean="0"/>
              <a:t>Know three ways of distinguishing cooled lava flows from frozen water deposits from orbit.</a:t>
            </a:r>
          </a:p>
          <a:p>
            <a:r>
              <a:rPr lang="en-US" dirty="0" smtClean="0"/>
              <a:t>Explain long pyroclastic flow </a:t>
            </a:r>
            <a:r>
              <a:rPr lang="en-US" dirty="0" err="1" smtClean="0"/>
              <a:t>runout</a:t>
            </a:r>
            <a:r>
              <a:rPr lang="en-US" dirty="0" smtClean="0"/>
              <a:t> distances.</a:t>
            </a:r>
          </a:p>
          <a:p>
            <a:r>
              <a:rPr lang="en-US" dirty="0" smtClean="0"/>
              <a:t>Explain volcanic hot spring terraces.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24451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642470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/>
              <a:t>S. Elysium, Mars: lava lake or frozen water ocean? </a:t>
            </a:r>
            <a:endParaRPr lang="en-US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094152"/>
            <a:ext cx="9144000" cy="646331"/>
          </a:xfrm>
          <a:prstGeom prst="rect">
            <a:avLst/>
          </a:prstGeom>
          <a:solidFill>
            <a:srgbClr val="BFBFB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Note: the lava origin of S. Elysium was never seriously in doubt. Nevertheless, the long-running controversy that resulted usefully highlights some pitfalls to be avoided in geomorphology work.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08530"/>
            <a:ext cx="4045857" cy="26762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900" y="780142"/>
            <a:ext cx="4719728" cy="38366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01228" y="4650975"/>
            <a:ext cx="2623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Murray et al. Nature 2005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4616824"/>
            <a:ext cx="541686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Significance: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Youngest plains on Mars (and among the smoothest)</a:t>
            </a:r>
          </a:p>
          <a:p>
            <a:r>
              <a:rPr lang="en-US" dirty="0" smtClean="0"/>
              <a:t>Why not use spectroscopy to get composition?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S. </a:t>
            </a:r>
            <a:r>
              <a:rPr lang="en-US" dirty="0"/>
              <a:t>Elysium is covered by a thin layer of dust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5804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893" y="1018988"/>
            <a:ext cx="5733106" cy="54182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894" y="4416505"/>
            <a:ext cx="5232400" cy="1587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506" y="834322"/>
            <a:ext cx="2583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Jaeger et al. Science 2007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506" y="2573743"/>
            <a:ext cx="3390900" cy="444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506" y="1604246"/>
            <a:ext cx="29636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Lava velocity for Newtonian</a:t>
            </a:r>
          </a:p>
          <a:p>
            <a:r>
              <a:rPr lang="en-US" dirty="0" smtClean="0"/>
              <a:t>rheology – (i) square channel,</a:t>
            </a:r>
          </a:p>
          <a:p>
            <a:r>
              <a:rPr lang="en-US" dirty="0" smtClean="0"/>
              <a:t>(ii) very wide channel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26894" y="0"/>
            <a:ext cx="88200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 smtClean="0"/>
              <a:t>Hydrovolcanic</a:t>
            </a:r>
            <a:r>
              <a:rPr lang="en-US" sz="2200" b="1" dirty="0" smtClean="0"/>
              <a:t> cones are diagnostic for lava-water (or lava-ice) interaction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2411172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Themes from Lab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Conservation of mass, conservation of volume</a:t>
            </a:r>
          </a:p>
          <a:p>
            <a:r>
              <a:rPr lang="en-US" dirty="0" smtClean="0"/>
              <a:t>Importance of experiments (lab/numerical)</a:t>
            </a:r>
          </a:p>
          <a:p>
            <a:r>
              <a:rPr lang="en-US" dirty="0" smtClean="0"/>
              <a:t>Explaining patterns versus patterns as a probe of process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5432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1343420"/>
            <a:ext cx="5440806" cy="47974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4000" y="996862"/>
            <a:ext cx="2259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Diamond Head, Oahu: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4806" y="4109811"/>
            <a:ext cx="3248212" cy="27631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4806" y="1"/>
            <a:ext cx="3449194" cy="41094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4000" y="1"/>
            <a:ext cx="54345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Phreatomagmatic</a:t>
            </a:r>
            <a:r>
              <a:rPr lang="en-US" b="1" dirty="0" smtClean="0"/>
              <a:t> eruptions occur when ascending</a:t>
            </a:r>
          </a:p>
          <a:p>
            <a:r>
              <a:rPr lang="en-US" b="1" dirty="0" smtClean="0"/>
              <a:t>batches of magma rapidly </a:t>
            </a:r>
            <a:r>
              <a:rPr lang="en-US" b="1" dirty="0" err="1" smtClean="0"/>
              <a:t>vaporise</a:t>
            </a:r>
            <a:r>
              <a:rPr lang="en-US" b="1" dirty="0" smtClean="0"/>
              <a:t> shallow-subsurface</a:t>
            </a:r>
          </a:p>
          <a:p>
            <a:r>
              <a:rPr lang="en-US" b="1" dirty="0" smtClean="0"/>
              <a:t>groundwater or ice. 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946651" y="3925145"/>
            <a:ext cx="1865076" cy="36933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Home Plate, Mars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633882" y="5567687"/>
            <a:ext cx="635849" cy="369332"/>
          </a:xfrm>
          <a:prstGeom prst="rect">
            <a:avLst/>
          </a:prstGeom>
          <a:solidFill>
            <a:srgbClr val="BFBFB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4 cm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245412" y="996862"/>
            <a:ext cx="1509059" cy="0"/>
          </a:xfrm>
          <a:prstGeom prst="straightConnector1">
            <a:avLst/>
          </a:prstGeom>
          <a:ln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633882" y="996862"/>
            <a:ext cx="655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80 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3995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0"/>
            <a:ext cx="7719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0467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err="1" smtClean="0"/>
              <a:t>Thermohydraulic</a:t>
            </a:r>
            <a:r>
              <a:rPr lang="en-US" sz="3000" dirty="0" smtClean="0"/>
              <a:t> explosions are triggered when insulating vapor films separating magma and water break down.  </a:t>
            </a:r>
            <a:endParaRPr lang="en-US" sz="3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12" y="1143000"/>
            <a:ext cx="6328335" cy="5300224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0" y="6458165"/>
            <a:ext cx="3150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magma jet entering 275K water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02609" y="6460533"/>
            <a:ext cx="3150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magma jet entering 370K water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284941" y="4362824"/>
            <a:ext cx="776941" cy="28388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11312" y="4185041"/>
            <a:ext cx="19030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efficient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cooling due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to thin vapor films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449294" y="2181412"/>
            <a:ext cx="762000" cy="29882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64354" y="1856567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cm-wide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magma jet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39647" y="2749176"/>
            <a:ext cx="280136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Optimum (most explosive)</a:t>
            </a:r>
          </a:p>
          <a:p>
            <a:r>
              <a:rPr lang="en-US" dirty="0" smtClean="0"/>
              <a:t>magma-water mingling </a:t>
            </a:r>
          </a:p>
          <a:p>
            <a:r>
              <a:rPr lang="en-US" dirty="0" smtClean="0"/>
              <a:t>scale is (0.01 – 0.1) m</a:t>
            </a:r>
          </a:p>
          <a:p>
            <a:endParaRPr lang="en-US" dirty="0"/>
          </a:p>
          <a:p>
            <a:r>
              <a:rPr lang="en-US" dirty="0" smtClean="0"/>
              <a:t>(</a:t>
            </a:r>
            <a:r>
              <a:rPr lang="en-US" dirty="0" err="1" smtClean="0"/>
              <a:t>Zimanowski</a:t>
            </a:r>
            <a:r>
              <a:rPr lang="en-US" dirty="0" smtClean="0"/>
              <a:t> et al., </a:t>
            </a:r>
          </a:p>
          <a:p>
            <a:r>
              <a:rPr lang="en-US" dirty="0" smtClean="0"/>
              <a:t>in </a:t>
            </a:r>
            <a:r>
              <a:rPr lang="en-US" dirty="0" err="1" smtClean="0"/>
              <a:t>Encylopedia</a:t>
            </a:r>
            <a:r>
              <a:rPr lang="en-US" dirty="0" smtClean="0"/>
              <a:t> of Volcanoes </a:t>
            </a:r>
          </a:p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edition, 2015)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3711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2459"/>
            <a:ext cx="9144000" cy="5791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4352" y="123727"/>
            <a:ext cx="5501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Bubble expansion can produce highly </a:t>
            </a:r>
            <a:r>
              <a:rPr lang="en-US" b="1" dirty="0" err="1" smtClean="0"/>
              <a:t>veiscular</a:t>
            </a:r>
            <a:r>
              <a:rPr lang="en-US" b="1" dirty="0" smtClean="0"/>
              <a:t> textures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163442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/>
          <a:lstStyle/>
          <a:p>
            <a:r>
              <a:rPr lang="en-US" dirty="0" smtClean="0"/>
              <a:t>Rheology indicator: lava coils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396" y="962212"/>
            <a:ext cx="6350000" cy="4711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83429" y="6495143"/>
            <a:ext cx="3408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Ryan &amp; Christensen, Science, 2012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34235" y="6021294"/>
            <a:ext cx="2796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Approximately 50 m across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6600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19200"/>
            <a:ext cx="9144000" cy="44135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51053" y="6002048"/>
            <a:ext cx="5792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Hydrogen can be in the form of water, or hydrated minerals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003143" y="1219200"/>
            <a:ext cx="1306286" cy="2463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443002" y="849868"/>
            <a:ext cx="112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S. Elysium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47171"/>
            <a:ext cx="92348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Neutron spectroscopy shows minimal hydrogen in topmost meter of S. Elysium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7453312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0979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6341"/>
            <a:ext cx="9144000" cy="60216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343" y="1113474"/>
            <a:ext cx="4477657" cy="26503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196334"/>
            <a:ext cx="8236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Turbulent lava flow (Jaeger et al. Icarus 2010) permits thermal and mechanical erosion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5873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422" y="0"/>
            <a:ext cx="9032578" cy="1143000"/>
          </a:xfrm>
        </p:spPr>
        <p:txBody>
          <a:bodyPr>
            <a:noAutofit/>
          </a:bodyPr>
          <a:lstStyle/>
          <a:p>
            <a:pPr algn="l"/>
            <a:r>
              <a:rPr lang="en-US" sz="2100" b="1" dirty="0" smtClean="0"/>
              <a:t>For laminar lava flows (all flows witnessed by humans), a stable chilled boundary layer armors the substrate from thermal and mechanical erosion. For turbulent lava flows (Early Earth, Io, Mars, ?Moon), mixing prevents the armoring stable boundary layer from developing.</a:t>
            </a:r>
            <a:endParaRPr lang="en-US" sz="21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7577" y="2186641"/>
            <a:ext cx="3759200" cy="4533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30706" y="6351209"/>
            <a:ext cx="1340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Tritton</a:t>
            </a:r>
            <a:r>
              <a:rPr lang="en-US" dirty="0" smtClean="0"/>
              <a:t> 1988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418" y="1927269"/>
            <a:ext cx="3497539" cy="34334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1188" y="1249084"/>
            <a:ext cx="4013200" cy="711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1422" y="1329765"/>
            <a:ext cx="1999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Reynolds number =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50000" y="1329765"/>
            <a:ext cx="2633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(&gt;2000 for turbulent flow)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7888941" y="2525059"/>
            <a:ext cx="373530" cy="4034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048875" y="2186641"/>
            <a:ext cx="897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laminar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874060" y="3789687"/>
            <a:ext cx="1072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turbulent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9" idx="1"/>
          </p:cNvCxnSpPr>
          <p:nvPr/>
        </p:nvCxnSpPr>
        <p:spPr>
          <a:xfrm flipH="1" flipV="1">
            <a:off x="6454588" y="5289176"/>
            <a:ext cx="361636" cy="7694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816224" y="5181456"/>
            <a:ext cx="1072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turbulent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14" idx="1"/>
          </p:cNvCxnSpPr>
          <p:nvPr/>
        </p:nvCxnSpPr>
        <p:spPr>
          <a:xfrm flipH="1" flipV="1">
            <a:off x="7279341" y="3514166"/>
            <a:ext cx="594719" cy="4601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7874060" y="4804794"/>
            <a:ext cx="373530" cy="4034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201275" y="4628312"/>
            <a:ext cx="897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laminar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5444602" y="3605021"/>
            <a:ext cx="352574" cy="149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5436138" y="2887845"/>
            <a:ext cx="0" cy="7321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436138" y="3605021"/>
            <a:ext cx="34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v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133362" y="3010363"/>
            <a:ext cx="341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x</a:t>
            </a:r>
            <a:endParaRPr lang="en-US" i="1" dirty="0"/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686554" y="5947653"/>
            <a:ext cx="643211" cy="149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678090" y="5230477"/>
            <a:ext cx="0" cy="7321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78090" y="5947653"/>
            <a:ext cx="344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y</a:t>
            </a:r>
            <a:endParaRPr lang="en-US" i="1" dirty="0"/>
          </a:p>
        </p:txBody>
      </p:sp>
      <p:sp>
        <p:nvSpPr>
          <p:cNvPr id="35" name="TextBox 34"/>
          <p:cNvSpPr txBox="1"/>
          <p:nvPr/>
        </p:nvSpPr>
        <p:spPr>
          <a:xfrm>
            <a:off x="375314" y="5352995"/>
            <a:ext cx="341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x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6352141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9900"/>
            <a:ext cx="6350000" cy="41068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0"/>
            <a:ext cx="3368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Calderas: diagnostic for volcanism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92515" y="4619005"/>
            <a:ext cx="1099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Carr 1980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4112" y="3025618"/>
            <a:ext cx="4409888" cy="27259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63460" y="5751605"/>
            <a:ext cx="35805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Karlstrom</a:t>
            </a:r>
            <a:r>
              <a:rPr lang="en-US" dirty="0" smtClean="0"/>
              <a:t> et al. Nature </a:t>
            </a:r>
            <a:r>
              <a:rPr lang="en-US" dirty="0" err="1" smtClean="0"/>
              <a:t>Geosci</a:t>
            </a:r>
            <a:r>
              <a:rPr lang="en-US" dirty="0" smtClean="0"/>
              <a:t>. 2012</a:t>
            </a:r>
          </a:p>
          <a:p>
            <a:r>
              <a:rPr lang="en-US" dirty="0" smtClean="0"/>
              <a:t>(von </a:t>
            </a:r>
            <a:r>
              <a:rPr lang="en-US" dirty="0" err="1" smtClean="0"/>
              <a:t>Mises</a:t>
            </a:r>
            <a:r>
              <a:rPr lang="en-US" dirty="0" smtClean="0"/>
              <a:t> stress ~ elastic energy</a:t>
            </a:r>
          </a:p>
          <a:p>
            <a:r>
              <a:rPr lang="en-US" dirty="0" smtClean="0"/>
              <a:t>of distortion)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9643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700"/>
            <a:ext cx="9144000" cy="52906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44570" y="6347450"/>
            <a:ext cx="1099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Carr 1980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0"/>
            <a:ext cx="3776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Cinder cones: diagnostic for volcanism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116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-177800"/>
            <a:ext cx="293914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99200" y="5943600"/>
            <a:ext cx="2703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Lapotre</a:t>
            </a:r>
            <a:r>
              <a:rPr lang="en-US" dirty="0" smtClean="0"/>
              <a:t> et al. Science 2016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309" y="1181100"/>
            <a:ext cx="5229764" cy="4762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25900" y="368300"/>
            <a:ext cx="4970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new kind of aeolian bedform discovered on Mars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3040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5476"/>
            <a:ext cx="9144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Smooth-topped </a:t>
            </a:r>
            <a:r>
              <a:rPr lang="en-US" dirty="0" err="1"/>
              <a:t>p</a:t>
            </a:r>
            <a:r>
              <a:rPr lang="en-US" dirty="0" err="1" smtClean="0"/>
              <a:t>ahoehoe</a:t>
            </a:r>
            <a:r>
              <a:rPr lang="en-US" dirty="0" smtClean="0"/>
              <a:t> flows extend rapidly by lobe breakout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593467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The lava flow in the foreground of this picture is moving from L to R. Rate-of-advance was ~20 m in 1 hour's observation. Jun 2009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1428"/>
            <a:ext cx="8860118" cy="47074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19665" y="5848891"/>
            <a:ext cx="772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E. Kite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6706" y="509642"/>
            <a:ext cx="2689412" cy="19803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16706" y="527138"/>
            <a:ext cx="2017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glassy, ropy texture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349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9714" y="667228"/>
            <a:ext cx="7194286" cy="59730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475" y="36286"/>
            <a:ext cx="858931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 smtClean="0"/>
              <a:t>Rough topped </a:t>
            </a:r>
            <a:r>
              <a:rPr lang="en-US" sz="2700" dirty="0" err="1" smtClean="0"/>
              <a:t>A’a</a:t>
            </a:r>
            <a:r>
              <a:rPr lang="en-US" sz="2700" dirty="0" smtClean="0"/>
              <a:t> flows extend steadily and (usually) slowly </a:t>
            </a:r>
            <a:endParaRPr lang="en-US" sz="27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75" y="667228"/>
            <a:ext cx="3049814" cy="240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086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08100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WRAP-UP: LAB 1</a:t>
            </a:r>
          </a:p>
          <a:p>
            <a:pPr marL="0" indent="0">
              <a:buNone/>
            </a:pPr>
            <a:endParaRPr lang="en-US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DIAGNOSING VOLCANISM</a:t>
            </a: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PYROCLASTIC FLOWS</a:t>
            </a: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VOLCANIC HOT SPRING DEPOSITS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47148" y="304800"/>
            <a:ext cx="290363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Volcanism, part 2</a:t>
            </a:r>
            <a:endParaRPr lang="en-US" sz="3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585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0928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Long </a:t>
            </a:r>
            <a:r>
              <a:rPr lang="en-US" dirty="0" err="1" smtClean="0"/>
              <a:t>runout</a:t>
            </a:r>
            <a:r>
              <a:rPr lang="en-US" dirty="0" smtClean="0"/>
              <a:t> distances of pyroclastic flows are permitted by gas entrainment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647" y="2268819"/>
            <a:ext cx="8101870" cy="33405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5455" y="6188364"/>
            <a:ext cx="290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Dufek</a:t>
            </a:r>
            <a:r>
              <a:rPr lang="en-US" dirty="0" smtClean="0"/>
              <a:t>, Annual Reviews,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5237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0051"/>
            <a:ext cx="8083176" cy="547126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 Vent exit velocity controls pyroclastic flows versus regional ash dispersal.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6724"/>
            <a:ext cx="9144000" cy="54032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09882" y="3884706"/>
            <a:ext cx="3510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entrainment and heating of cold air</a:t>
            </a:r>
          </a:p>
          <a:p>
            <a:r>
              <a:rPr lang="en-US" dirty="0" smtClean="0"/>
              <a:t>leads to </a:t>
            </a:r>
            <a:r>
              <a:rPr lang="en-US" dirty="0" err="1" smtClean="0"/>
              <a:t>bouyant</a:t>
            </a:r>
            <a:r>
              <a:rPr lang="en-US" dirty="0" smtClean="0"/>
              <a:t> plume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763059" y="4781176"/>
            <a:ext cx="448235" cy="5976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56235" y="4458010"/>
            <a:ext cx="2930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will become a pyroclastic </a:t>
            </a:r>
          </a:p>
          <a:p>
            <a:r>
              <a:rPr lang="en-US" dirty="0" smtClean="0"/>
              <a:t>flow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065543" y="1465678"/>
            <a:ext cx="4561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levelling</a:t>
            </a:r>
            <a:r>
              <a:rPr lang="en-US" dirty="0" smtClean="0"/>
              <a:t>-off corresponds to “</a:t>
            </a:r>
            <a:r>
              <a:rPr lang="en-US" dirty="0" err="1" smtClean="0"/>
              <a:t>umberella</a:t>
            </a:r>
            <a:r>
              <a:rPr lang="en-US" dirty="0" smtClean="0"/>
              <a:t> phase”</a:t>
            </a:r>
          </a:p>
          <a:p>
            <a:r>
              <a:rPr lang="en-US" dirty="0" smtClean="0"/>
              <a:t>of eruption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>
                <a:sym typeface="Wingdings"/>
              </a:rPr>
              <a:t> </a:t>
            </a:r>
            <a:r>
              <a:rPr lang="en-US" dirty="0" smtClean="0"/>
              <a:t>stratospheric dispersal of ash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992471" y="6424706"/>
            <a:ext cx="1505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Woods (2013)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599765" y="6202943"/>
            <a:ext cx="117918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/>
              <a:t>Vertical</a:t>
            </a:r>
            <a:endParaRPr lang="en-US" sz="2500" dirty="0"/>
          </a:p>
        </p:txBody>
      </p:sp>
      <p:sp>
        <p:nvSpPr>
          <p:cNvPr id="13" name="TextBox 12"/>
          <p:cNvSpPr txBox="1"/>
          <p:nvPr/>
        </p:nvSpPr>
        <p:spPr>
          <a:xfrm>
            <a:off x="2032320" y="1050517"/>
            <a:ext cx="7111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How will changing atmospheric pressure (e.g., Mars) affect ash dispersal?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373701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9883"/>
            <a:ext cx="835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Pyroclastic flows can be distinguished from ash falls by how they modify the landscape.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44166"/>
            <a:ext cx="4855882" cy="31138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5882" y="6211669"/>
            <a:ext cx="4115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Degassing of Katmai 1912 pyroclastic flow </a:t>
            </a:r>
          </a:p>
          <a:p>
            <a:r>
              <a:rPr lang="en-US" dirty="0" smtClean="0"/>
              <a:t>(Valley of Ten Thousand Smokes)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9018" y="399215"/>
            <a:ext cx="6562444" cy="3373506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2409018" y="2375647"/>
            <a:ext cx="997570" cy="1494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2400554" y="1658471"/>
            <a:ext cx="0" cy="7799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077882" y="2375647"/>
            <a:ext cx="341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x</a:t>
            </a:r>
            <a:endParaRPr lang="en-US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2097778" y="1780989"/>
            <a:ext cx="332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z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84588" y="3772721"/>
            <a:ext cx="384417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Pyroclastic flows can overtop obstacles</a:t>
            </a:r>
          </a:p>
          <a:p>
            <a:r>
              <a:rPr lang="en-US" dirty="0" smtClean="0"/>
              <a:t>but generally head downslope.</a:t>
            </a:r>
          </a:p>
          <a:p>
            <a:endParaRPr lang="en-US" dirty="0" smtClean="0"/>
          </a:p>
          <a:p>
            <a:r>
              <a:rPr lang="en-US" dirty="0" smtClean="0"/>
              <a:t>Ash falls blanket the landscape.</a:t>
            </a:r>
          </a:p>
          <a:p>
            <a:endParaRPr lang="en-US" dirty="0" smtClean="0"/>
          </a:p>
          <a:p>
            <a:r>
              <a:rPr lang="en-US" dirty="0" smtClean="0"/>
              <a:t>Degassing of pyroclastic materials</a:t>
            </a:r>
          </a:p>
          <a:p>
            <a:r>
              <a:rPr lang="en-US" dirty="0" smtClean="0"/>
              <a:t>after flow stop can leave diagnostic</a:t>
            </a:r>
          </a:p>
          <a:p>
            <a:r>
              <a:rPr lang="en-US" dirty="0" smtClean="0"/>
              <a:t>“pitted terrain.”</a:t>
            </a:r>
          </a:p>
        </p:txBody>
      </p:sp>
    </p:spTree>
    <p:extLst>
      <p:ext uri="{BB962C8B-B14F-4D97-AF65-F5344CB8AC3E}">
        <p14:creationId xmlns:p14="http://schemas.microsoft.com/office/powerpoint/2010/main" val="36881493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25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Ash dispersal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2537"/>
            <a:ext cx="3481328" cy="23271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1328" y="2450352"/>
            <a:ext cx="5662672" cy="44076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15130" y="1587961"/>
            <a:ext cx="24288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err="1" smtClean="0"/>
              <a:t>Mastin</a:t>
            </a:r>
            <a:r>
              <a:rPr lang="en-US" dirty="0" smtClean="0"/>
              <a:t> et al. G^3  2014</a:t>
            </a:r>
          </a:p>
          <a:p>
            <a:pPr algn="r"/>
            <a:r>
              <a:rPr lang="en-US" dirty="0" smtClean="0"/>
              <a:t>Colors: predictions; </a:t>
            </a:r>
          </a:p>
          <a:p>
            <a:pPr algn="r"/>
            <a:r>
              <a:rPr lang="en-US" dirty="0" smtClean="0"/>
              <a:t>solid lines: past ash falls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092824" y="5393765"/>
            <a:ext cx="2779058" cy="358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284942" y="5137247"/>
            <a:ext cx="20697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North-Central Texas</a:t>
            </a:r>
          </a:p>
          <a:p>
            <a:r>
              <a:rPr lang="en-US" dirty="0" smtClean="0"/>
              <a:t>3m of ash</a:t>
            </a:r>
          </a:p>
          <a:p>
            <a:r>
              <a:rPr lang="en-US" dirty="0" smtClean="0"/>
              <a:t>from LCB</a:t>
            </a:r>
          </a:p>
          <a:p>
            <a:r>
              <a:rPr lang="en-US" dirty="0" smtClean="0"/>
              <a:t>eruption 640 </a:t>
            </a:r>
            <a:r>
              <a:rPr lang="en-US" dirty="0" err="1" smtClean="0"/>
              <a:t>Kya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9735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6310"/>
            <a:ext cx="8229600" cy="63677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Ash </a:t>
            </a:r>
            <a:r>
              <a:rPr lang="en-US" i="1" dirty="0" smtClean="0"/>
              <a:t>may </a:t>
            </a:r>
            <a:r>
              <a:rPr lang="en-US" dirty="0" smtClean="0"/>
              <a:t>be an important part of Mars’ sedimentary record. </a:t>
            </a:r>
            <a:br>
              <a:rPr lang="en-US" dirty="0" smtClean="0"/>
            </a:br>
            <a:r>
              <a:rPr lang="en-US" dirty="0" smtClean="0"/>
              <a:t>Ash dispersal calculations for Mars: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99969"/>
            <a:ext cx="9144000" cy="21488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61166"/>
            <a:ext cx="9144000" cy="3794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40781" y="2291834"/>
            <a:ext cx="7167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 output – assumes large total erupted volume –  </a:t>
            </a:r>
            <a:r>
              <a:rPr lang="en-US" dirty="0" err="1" smtClean="0"/>
              <a:t>Kerber</a:t>
            </a:r>
            <a:r>
              <a:rPr lang="en-US" dirty="0" smtClean="0"/>
              <a:t> et al. 2013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34061" y="609041"/>
            <a:ext cx="2952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e.g. </a:t>
            </a:r>
            <a:r>
              <a:rPr lang="en-US" dirty="0" err="1" smtClean="0"/>
              <a:t>Crumpler</a:t>
            </a:r>
            <a:r>
              <a:rPr lang="en-US" dirty="0" smtClean="0"/>
              <a:t> et al. JGR 2011;</a:t>
            </a:r>
          </a:p>
          <a:p>
            <a:r>
              <a:rPr lang="en-US" dirty="0" err="1" smtClean="0"/>
              <a:t>Bandfield</a:t>
            </a:r>
            <a:r>
              <a:rPr lang="en-US" dirty="0" smtClean="0"/>
              <a:t> et al. JGR 2013.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9620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08100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WRAP-UP: LAB 1</a:t>
            </a:r>
          </a:p>
          <a:p>
            <a:pPr marL="0" indent="0">
              <a:buNone/>
            </a:pPr>
            <a:endParaRPr lang="en-US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DIAGNOSING VOLCANISM</a:t>
            </a: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PYROCLASTIC FLOWS</a:t>
            </a: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/>
              <a:t>VOLCANIC HOT SPRING DEPOSITS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47148" y="304800"/>
            <a:ext cx="290363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Volcanism, part 2</a:t>
            </a:r>
            <a:endParaRPr lang="en-US" sz="3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094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" y="1308100"/>
            <a:ext cx="8851900" cy="4470400"/>
          </a:xfrm>
        </p:spPr>
        <p:txBody>
          <a:bodyPr>
            <a:normAutofit/>
          </a:bodyPr>
          <a:lstStyle/>
          <a:p>
            <a:r>
              <a:rPr lang="en-US" dirty="0" smtClean="0"/>
              <a:t>CRUSTAL FLOW: THE MECHANISM THAT LIMITS THE HEIGHT OF TIBET AND THE ALTIPLANO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HOW EROSION CAN LIFT MOUNTAINS: THE PROCESS RELATIONSHIP BETWEEN THE HEIGHT OF TIBET AND THE HEIGHT OF MT. EVEREST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95500" y="304800"/>
            <a:ext cx="601202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What limits the height of mountains?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730588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696270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16105" y="4364397"/>
            <a:ext cx="1327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University </a:t>
            </a:r>
          </a:p>
          <a:p>
            <a:r>
              <a:rPr lang="en-US" dirty="0" smtClean="0"/>
              <a:t>of Wyoming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66287" y="5856070"/>
            <a:ext cx="1377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Can also</a:t>
            </a:r>
          </a:p>
          <a:p>
            <a:r>
              <a:rPr lang="en-US" dirty="0" smtClean="0"/>
              <a:t>form in silica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323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076823" y="2478305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500" dirty="0" smtClean="0"/>
              <a:t>https://</a:t>
            </a:r>
            <a:r>
              <a:rPr lang="en-US" sz="2500" dirty="0" err="1" smtClean="0"/>
              <a:t>www.youtube.com</a:t>
            </a:r>
            <a:r>
              <a:rPr lang="en-US" sz="2500" dirty="0" smtClean="0"/>
              <a:t>/</a:t>
            </a:r>
            <a:r>
              <a:rPr lang="en-US" sz="2500" dirty="0" err="1" smtClean="0"/>
              <a:t>watch?v</a:t>
            </a:r>
            <a:r>
              <a:rPr lang="en-US" sz="2500" dirty="0" smtClean="0"/>
              <a:t>=3cys_mQ5sro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9292269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43" y="495300"/>
            <a:ext cx="6057900" cy="48387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4590143" y="4227286"/>
            <a:ext cx="1542143" cy="13062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513286" y="4989286"/>
            <a:ext cx="12786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covered in </a:t>
            </a:r>
          </a:p>
          <a:p>
            <a:r>
              <a:rPr lang="en-US" dirty="0" smtClean="0"/>
              <a:t>subsequent</a:t>
            </a:r>
          </a:p>
          <a:p>
            <a:r>
              <a:rPr lang="en-US" dirty="0" smtClean="0"/>
              <a:t>weeks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1455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896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57460" y="6350000"/>
            <a:ext cx="2586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Hammer et al., EPSL 2007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8441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Hot spring deposits on Mars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43000"/>
            <a:ext cx="8058441" cy="36028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712010"/>
            <a:ext cx="4419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1cm scale bars</a:t>
            </a:r>
          </a:p>
          <a:p>
            <a:r>
              <a:rPr lang="en-US" dirty="0" smtClean="0"/>
              <a:t>Ruff &amp; Farmer, Nature Communications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902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points: volcanism, part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066799"/>
            <a:ext cx="8801100" cy="4254501"/>
          </a:xfrm>
        </p:spPr>
        <p:txBody>
          <a:bodyPr>
            <a:normAutofit/>
          </a:bodyPr>
          <a:lstStyle/>
          <a:p>
            <a:r>
              <a:rPr lang="en-US" dirty="0" smtClean="0"/>
              <a:t>Know three ways of distinguishing cooled lava flows from frozen water deposits from orbit.</a:t>
            </a:r>
          </a:p>
          <a:p>
            <a:r>
              <a:rPr lang="en-US" dirty="0" smtClean="0"/>
              <a:t>Explain long pyroclastic flow </a:t>
            </a:r>
            <a:r>
              <a:rPr lang="en-US" dirty="0" err="1" smtClean="0"/>
              <a:t>runout</a:t>
            </a:r>
            <a:r>
              <a:rPr lang="en-US" dirty="0" smtClean="0"/>
              <a:t> distances.</a:t>
            </a:r>
          </a:p>
          <a:p>
            <a:r>
              <a:rPr lang="en-US" dirty="0" smtClean="0"/>
              <a:t>Explain volcanic hot spring terraces.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60696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2649" y="1562100"/>
            <a:ext cx="2299750" cy="2832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42649" y="1028700"/>
            <a:ext cx="1027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Altiplano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5300" y="558800"/>
            <a:ext cx="663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Tibet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49980" y="-11787"/>
            <a:ext cx="61396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What limits the height of mountain belts on Earth?</a:t>
            </a:r>
            <a:endParaRPr lang="en-US" sz="22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17" y="1028700"/>
            <a:ext cx="6225217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725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1127"/>
          </a:xfrm>
        </p:spPr>
        <p:txBody>
          <a:bodyPr/>
          <a:lstStyle/>
          <a:p>
            <a:r>
              <a:rPr lang="en-US" dirty="0" err="1" smtClean="0"/>
              <a:t>Isostasy</a:t>
            </a:r>
            <a:r>
              <a:rPr lang="en-US" dirty="0" smtClean="0"/>
              <a:t> is not an equilibrium state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03158" y="6116524"/>
            <a:ext cx="2740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Liu &amp; </a:t>
            </a:r>
            <a:r>
              <a:rPr lang="en-US" dirty="0" err="1" smtClean="0"/>
              <a:t>Shen</a:t>
            </a:r>
            <a:r>
              <a:rPr lang="en-US" dirty="0" smtClean="0"/>
              <a:t>, </a:t>
            </a:r>
            <a:r>
              <a:rPr lang="en-US" i="1" dirty="0" smtClean="0"/>
              <a:t>Tectonics</a:t>
            </a:r>
            <a:r>
              <a:rPr lang="en-US" dirty="0" smtClean="0"/>
              <a:t>, 1998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971" y="801127"/>
            <a:ext cx="5793441" cy="531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394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Crustal flow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1816100"/>
            <a:ext cx="8432800" cy="3225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89803" y="5071783"/>
            <a:ext cx="2529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McKenzie et al. JGR 2000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454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10055</TotalTime>
  <Words>1771</Words>
  <Application>Microsoft Macintosh PowerPoint</Application>
  <PresentationFormat>On-screen Show (4:3)</PresentationFormat>
  <Paragraphs>328</Paragraphs>
  <Slides>65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Office Theme</vt:lpstr>
      <vt:lpstr>GEOS 28600</vt:lpstr>
      <vt:lpstr>Logistics</vt:lpstr>
      <vt:lpstr>PowerPoint Presentation</vt:lpstr>
      <vt:lpstr>Themes from Lab 1</vt:lpstr>
      <vt:lpstr>PowerPoint Presentation</vt:lpstr>
      <vt:lpstr>PowerPoint Presentation</vt:lpstr>
      <vt:lpstr>PowerPoint Presentation</vt:lpstr>
      <vt:lpstr>Isostasy is not an equilibrium state</vt:lpstr>
      <vt:lpstr>Crustal flow</vt:lpstr>
      <vt:lpstr>Gravitational collapse of mountain belts</vt:lpstr>
      <vt:lpstr>PowerPoint Presentation</vt:lpstr>
      <vt:lpstr>PowerPoint Presentation</vt:lpstr>
      <vt:lpstr>GEOS 28600</vt:lpstr>
      <vt:lpstr>PowerPoint Presentation</vt:lpstr>
      <vt:lpstr>PowerPoint Presentation</vt:lpstr>
      <vt:lpstr>Key points: magma and lava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Melting mixtures: example</vt:lpstr>
      <vt:lpstr>Magma production rate increases with upwelling velocity, partial melt fraction, and the width of the melt zone</vt:lpstr>
      <vt:lpstr>PowerPoint Presentation</vt:lpstr>
      <vt:lpstr>PowerPoint Presentation</vt:lpstr>
      <vt:lpstr>PowerPoint Presentation</vt:lpstr>
      <vt:lpstr>PowerPoint Presentation</vt:lpstr>
      <vt:lpstr>Can volcanic eruptions launch ash to escape velocity on KIC 1255758b?</vt:lpstr>
      <vt:lpstr>PowerPoint Presentation</vt:lpstr>
      <vt:lpstr>PowerPoint Presentation</vt:lpstr>
      <vt:lpstr>Bingham rheology is a very simple and widely used description of lava flow rheology</vt:lpstr>
      <vt:lpstr>Bingham rheology can be applied to steady state flow geometry</vt:lpstr>
      <vt:lpstr>Example: pancake domes on Venus</vt:lpstr>
      <vt:lpstr>Key points: magma and lava</vt:lpstr>
      <vt:lpstr>GEOS 28600</vt:lpstr>
      <vt:lpstr>PowerPoint Presentation</vt:lpstr>
      <vt:lpstr>Key points: volcanism, part 2</vt:lpstr>
      <vt:lpstr>S. Elysium, Mars: lava lake or frozen water ocean? </vt:lpstr>
      <vt:lpstr>PowerPoint Presentation</vt:lpstr>
      <vt:lpstr>PowerPoint Presentation</vt:lpstr>
      <vt:lpstr>PowerPoint Presentation</vt:lpstr>
      <vt:lpstr>Thermohydraulic explosions are triggered when insulating vapor films separating magma and water break down.  </vt:lpstr>
      <vt:lpstr>PowerPoint Presentation</vt:lpstr>
      <vt:lpstr>Rheology indicator: lava coils</vt:lpstr>
      <vt:lpstr>PowerPoint Presentation</vt:lpstr>
      <vt:lpstr>PowerPoint Presentation</vt:lpstr>
      <vt:lpstr>For laminar lava flows (all flows witnessed by humans), a stable chilled boundary layer armors the substrate from thermal and mechanical erosion. For turbulent lava flows (Early Earth, Io, Mars, ?Moon), mixing prevents the armoring stable boundary layer from developing.</vt:lpstr>
      <vt:lpstr>PowerPoint Presentation</vt:lpstr>
      <vt:lpstr>PowerPoint Presentation</vt:lpstr>
      <vt:lpstr>Smooth-topped pahoehoe flows extend rapidly by lobe breakout</vt:lpstr>
      <vt:lpstr>PowerPoint Presentation</vt:lpstr>
      <vt:lpstr>PowerPoint Presentation</vt:lpstr>
      <vt:lpstr>PowerPoint Presentation</vt:lpstr>
      <vt:lpstr>Long runout distances of pyroclastic flows are permitted by gas entrainment</vt:lpstr>
      <vt:lpstr> Vent exit velocity controls pyroclastic flows versus regional ash dispersal.</vt:lpstr>
      <vt:lpstr>PowerPoint Presentation</vt:lpstr>
      <vt:lpstr>Ash dispersal</vt:lpstr>
      <vt:lpstr>Ash may be an important part of Mars’ sedimentary record.  Ash dispersal calculations for Mars: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Hot spring deposits on Mars</vt:lpstr>
      <vt:lpstr>Key points: volcanism, part 2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1115</cp:revision>
  <dcterms:created xsi:type="dcterms:W3CDTF">2016-01-07T03:39:51Z</dcterms:created>
  <dcterms:modified xsi:type="dcterms:W3CDTF">2019-01-23T16:19:33Z</dcterms:modified>
</cp:coreProperties>
</file>