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9" r:id="rId2"/>
    <p:sldId id="600" r:id="rId3"/>
    <p:sldId id="637" r:id="rId4"/>
    <p:sldId id="560" r:id="rId5"/>
    <p:sldId id="593" r:id="rId6"/>
    <p:sldId id="589" r:id="rId7"/>
    <p:sldId id="594" r:id="rId8"/>
    <p:sldId id="559" r:id="rId9"/>
    <p:sldId id="636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10" r:id="rId18"/>
    <p:sldId id="611" r:id="rId19"/>
    <p:sldId id="612" r:id="rId20"/>
    <p:sldId id="613" r:id="rId21"/>
    <p:sldId id="614" r:id="rId22"/>
    <p:sldId id="615" r:id="rId23"/>
    <p:sldId id="616" r:id="rId24"/>
    <p:sldId id="617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5" r:id="rId33"/>
    <p:sldId id="629" r:id="rId34"/>
    <p:sldId id="638" r:id="rId35"/>
    <p:sldId id="630" r:id="rId36"/>
    <p:sldId id="631" r:id="rId37"/>
    <p:sldId id="632" r:id="rId38"/>
    <p:sldId id="633" r:id="rId39"/>
    <p:sldId id="634" r:id="rId40"/>
    <p:sldId id="63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80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eosci.uchicago.edu/~kite/geos28600_201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3129265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2</a:t>
            </a:r>
            <a:endParaRPr lang="en-US" dirty="0" smtClean="0"/>
          </a:p>
          <a:p>
            <a:r>
              <a:rPr lang="en-US" dirty="0" smtClean="0"/>
              <a:t>Monday </a:t>
            </a:r>
            <a:r>
              <a:rPr lang="en-US" dirty="0" smtClean="0"/>
              <a:t>13 </a:t>
            </a:r>
            <a:r>
              <a:rPr lang="en-US" dirty="0" smtClean="0"/>
              <a:t>Jan 2019</a:t>
            </a:r>
          </a:p>
          <a:p>
            <a:endParaRPr lang="en-US" dirty="0" smtClean="0"/>
          </a:p>
          <a:p>
            <a:r>
              <a:rPr lang="en-US" sz="2700" dirty="0" smtClean="0"/>
              <a:t>True </a:t>
            </a:r>
            <a:r>
              <a:rPr lang="en-US" sz="2700" dirty="0" smtClean="0"/>
              <a:t>polar </a:t>
            </a:r>
            <a:r>
              <a:rPr lang="en-US" sz="2700" dirty="0" smtClean="0"/>
              <a:t>wander</a:t>
            </a:r>
          </a:p>
          <a:p>
            <a:r>
              <a:rPr lang="en-US" sz="2700" dirty="0" smtClean="0"/>
              <a:t>Topography of the oceans - how is topography supported?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9000" y="2122869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http://geosci.uchicago.edu/~kite/geos28600_2019/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3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Mapping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3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107510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58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to chalkboard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13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REVIEW REQUIRED READING (CHAPTER 2 IN MELOSH)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______________________________</a:t>
            </a:r>
            <a:r>
              <a:rPr lang="en-US" dirty="0">
                <a:solidFill>
                  <a:srgbClr val="000000"/>
                </a:solidFill>
              </a:rPr>
              <a:t>_______________</a:t>
            </a:r>
            <a:r>
              <a:rPr lang="en-US" dirty="0" smtClean="0">
                <a:solidFill>
                  <a:srgbClr val="000000"/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APPLICATIONS: DENSITY/POROSITY; INFERENCE OF BURIED OCEANS; STRENGTH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rgbClr val="000000"/>
                </a:solidFill>
              </a:rPr>
              <a:t>THERMAL HISTORY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4076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844259"/>
            <a:ext cx="7264400" cy="459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310" y="543865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Unsolved theory problem (Rosenberg, Aharonson &amp; Sari, JGR 2015)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Matern</a:t>
            </a:r>
            <a:r>
              <a:rPr lang="en-US" dirty="0" smtClean="0"/>
              <a:t> functions? (Simons et al. AGU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61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9555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0"/>
            <a:ext cx="75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3p Wed 23</a:t>
            </a:r>
            <a:r>
              <a:rPr lang="en-US" baseline="30000" dirty="0" smtClean="0"/>
              <a:t>rd</a:t>
            </a:r>
            <a:r>
              <a:rPr lang="en-US" dirty="0" smtClean="0"/>
              <a:t> Jan for make-up lecture</a:t>
            </a:r>
          </a:p>
          <a:p>
            <a:r>
              <a:rPr lang="en-US" dirty="0" smtClean="0"/>
              <a:t>11a-noon on Tuesdays for labs. 5 labs in total, Lab 1 will be on Tue 22 Jan.</a:t>
            </a:r>
          </a:p>
          <a:p>
            <a:r>
              <a:rPr lang="en-US" dirty="0" smtClean="0"/>
              <a:t>Problem Set 1 will be issued tonight and will be due back in Wednesday’s class </a:t>
            </a:r>
            <a:r>
              <a:rPr lang="en-US" smtClean="0"/>
              <a:t>on the 23</a:t>
            </a:r>
            <a:r>
              <a:rPr lang="en-US" baseline="30000" smtClean="0"/>
              <a:t>rd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48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50"/>
            <a:ext cx="91440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2023698"/>
            <a:ext cx="7683500" cy="1542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1100"/>
            <a:ext cx="9144000" cy="1432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5123181"/>
            <a:ext cx="4432300" cy="14223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5100369"/>
            <a:ext cx="1206500" cy="445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19050"/>
            <a:ext cx="397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781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Example: map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9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1050834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969"/>
            <a:ext cx="9144000" cy="703262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Different worlds show similar behavior in gravity-topography ratio (“admittance”)</a:t>
            </a:r>
            <a:br>
              <a:rPr lang="en-US" sz="3000" dirty="0" smtClean="0"/>
            </a:br>
            <a:r>
              <a:rPr lang="en-US" sz="3000" dirty="0" smtClean="0"/>
              <a:t>as a function of wavelength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52500"/>
            <a:ext cx="4130169" cy="359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7268"/>
            <a:ext cx="72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7500" y="2273300"/>
            <a:ext cx="2667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4469" y="190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2π</a:t>
            </a:r>
            <a:r>
              <a:rPr lang="en-US" dirty="0" err="1" smtClean="0"/>
              <a:t>GρΔz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7386" y="5816600"/>
            <a:ext cx="703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Admittance is sometimes calculated using “</a:t>
            </a:r>
            <a:r>
              <a:rPr lang="en-US" i="1" dirty="0" err="1" smtClean="0"/>
              <a:t>Bouguer</a:t>
            </a:r>
            <a:r>
              <a:rPr lang="en-US" i="1" dirty="0" smtClean="0"/>
              <a:t> gravity”, gravity that</a:t>
            </a:r>
          </a:p>
          <a:p>
            <a:pPr algn="r"/>
            <a:r>
              <a:rPr lang="en-US" i="1" dirty="0" smtClean="0"/>
              <a:t>has been </a:t>
            </a:r>
            <a:r>
              <a:rPr lang="en-US" i="1" u="sng" dirty="0" smtClean="0"/>
              <a:t>corrected</a:t>
            </a:r>
            <a:r>
              <a:rPr lang="en-US" i="1" dirty="0" smtClean="0"/>
              <a:t> for mass of topography</a:t>
            </a:r>
          </a:p>
          <a:p>
            <a:pPr algn="r"/>
            <a:r>
              <a:rPr lang="en-US" i="1" dirty="0" smtClean="0"/>
              <a:t>In this course we only use “free-air gravity” (uncorrected for topography).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0" y="2615168"/>
            <a:ext cx="498854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692" y="2250638"/>
            <a:ext cx="7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604000" y="3048000"/>
            <a:ext cx="18796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7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responsible for this support?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9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8838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2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2" y="274638"/>
            <a:ext cx="4318000" cy="728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the lithosphere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92" y="0"/>
            <a:ext cx="47142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9817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Watts, in Treatise on Geophysics</a:t>
            </a:r>
          </a:p>
          <a:p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92" y="1612900"/>
            <a:ext cx="41502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lithosphere </a:t>
            </a:r>
          </a:p>
          <a:p>
            <a:r>
              <a:rPr lang="en-US" b="1" dirty="0" smtClean="0"/>
              <a:t>– supports loads over geologic time</a:t>
            </a:r>
          </a:p>
          <a:p>
            <a:endParaRPr lang="en-US" dirty="0" smtClean="0"/>
          </a:p>
          <a:p>
            <a:r>
              <a:rPr lang="en-US" dirty="0" smtClean="0"/>
              <a:t>separate from:</a:t>
            </a:r>
          </a:p>
          <a:p>
            <a:endParaRPr lang="en-US" dirty="0" smtClean="0"/>
          </a:p>
          <a:p>
            <a:r>
              <a:rPr lang="en-US" dirty="0"/>
              <a:t>seismic lithosphere – permits earthquakes</a:t>
            </a:r>
          </a:p>
          <a:p>
            <a:endParaRPr lang="en-US" dirty="0" smtClean="0"/>
          </a:p>
          <a:p>
            <a:r>
              <a:rPr lang="en-US" dirty="0" smtClean="0"/>
              <a:t>thermal boundary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layer that is conductively affected</a:t>
            </a:r>
          </a:p>
          <a:p>
            <a:r>
              <a:rPr lang="en-US" dirty="0" smtClean="0"/>
              <a:t>by the cold boundary condition of </a:t>
            </a:r>
          </a:p>
          <a:p>
            <a:r>
              <a:rPr lang="en-US" dirty="0" smtClean="0"/>
              <a:t>the planet’s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09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84700" cy="5508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Lithosphere: strength versus 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630461"/>
            <a:ext cx="5689599" cy="505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767" y="4947166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Byerlee’s</a:t>
            </a:r>
            <a:r>
              <a:rPr lang="en-US" dirty="0" smtClean="0"/>
              <a:t> law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8298"/>
            <a:ext cx="3213100" cy="32845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32100" y="3200400"/>
            <a:ext cx="1943100" cy="17467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 flipH="1" flipV="1">
            <a:off x="1606550" y="4622800"/>
            <a:ext cx="400050" cy="3243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9298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g=3.7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9297" y="630461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g=9.8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2597" y="640834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g=8.9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2597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g=1.6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291082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5" y="1854200"/>
            <a:ext cx="8581845" cy="445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470400"/>
            <a:ext cx="22098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1" y="4470400"/>
            <a:ext cx="23749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1" y="655638"/>
            <a:ext cx="2044700" cy="927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01900" y="496888"/>
            <a:ext cx="508001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17900" y="457200"/>
            <a:ext cx="304800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01" y="-4465"/>
            <a:ext cx="199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stiffness (Pa, N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Young’s modulus</a:t>
            </a:r>
            <a:endParaRPr lang="en-US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11300" y="1284288"/>
            <a:ext cx="361951" cy="29845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1582738"/>
            <a:ext cx="22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 rigidity (N 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868738"/>
            <a:ext cx="165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(m)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323850" y="4238070"/>
            <a:ext cx="361951" cy="7085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71785">
            <a:off x="3936182" y="2717801"/>
            <a:ext cx="172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compensation, 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201" y="6128728"/>
            <a:ext cx="3352200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 = [ (kg m s</a:t>
            </a:r>
            <a:r>
              <a:rPr lang="en-US" baseline="30000" dirty="0" smtClean="0"/>
              <a:t>-2</a:t>
            </a:r>
            <a:r>
              <a:rPr lang="en-US" dirty="0" smtClean="0"/>
              <a:t>)/(kg m</a:t>
            </a:r>
            <a:r>
              <a:rPr lang="en-US" baseline="30000" dirty="0" smtClean="0"/>
              <a:t>-3 </a:t>
            </a:r>
            <a:r>
              <a:rPr lang="en-US" dirty="0" smtClean="0"/>
              <a:t>× m s</a:t>
            </a:r>
            <a:r>
              <a:rPr lang="en-US" baseline="30000" dirty="0" smtClean="0"/>
              <a:t>-2</a:t>
            </a:r>
            <a:r>
              <a:rPr lang="en-US" dirty="0" smtClean="0"/>
              <a:t>) ]</a:t>
            </a:r>
            <a:r>
              <a:rPr lang="en-US" baseline="30000" dirty="0" smtClean="0"/>
              <a:t>1/4</a:t>
            </a:r>
            <a:endParaRPr lang="en-US" baseline="30000" dirty="0"/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325039" y="5253617"/>
            <a:ext cx="1016978" cy="745945"/>
          </a:xfrm>
          <a:prstGeom prst="curvedConnector3">
            <a:avLst>
              <a:gd name="adj1" fmla="val 27522"/>
            </a:avLst>
          </a:prstGeom>
          <a:ln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7512" y="1438276"/>
            <a:ext cx="542889" cy="24606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98" y="0"/>
            <a:ext cx="3804309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2700" y="15879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72100" y="1284288"/>
            <a:ext cx="4127500" cy="6677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0401" y="1365806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 (0.25 – 0.33, dimensionless)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575256" y="2857500"/>
            <a:ext cx="1157535" cy="2159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32791" y="2704068"/>
            <a:ext cx="247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 curves</a:t>
            </a:r>
          </a:p>
          <a:p>
            <a:r>
              <a:rPr lang="en-US" dirty="0" smtClean="0"/>
              <a:t>can be used to constrain</a:t>
            </a:r>
          </a:p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0172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73101"/>
            <a:ext cx="8801100" cy="4648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 smtClean="0"/>
              <a:t>   evidence for true polar wander.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542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8" y="2654300"/>
            <a:ext cx="5440082" cy="420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757238"/>
            <a:ext cx="4775200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different technique is needed for loads with wavelength comparable to the radius of the planet</a:t>
            </a:r>
            <a:br>
              <a:rPr lang="en-US" sz="2500" dirty="0" smtClean="0"/>
            </a:br>
            <a:r>
              <a:rPr lang="en-US" sz="2500" dirty="0" smtClean="0"/>
              <a:t>(consider </a:t>
            </a:r>
            <a:r>
              <a:rPr lang="en-US" sz="2500" b="1" dirty="0" smtClean="0"/>
              <a:t>membrane stresses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31679" cy="334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333" y="6173232"/>
            <a:ext cx="262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EPSL 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224599"/>
            <a:ext cx="319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Banerdt</a:t>
            </a:r>
            <a:r>
              <a:rPr lang="en-US" dirty="0" smtClean="0"/>
              <a:t> et al., </a:t>
            </a:r>
            <a:r>
              <a:rPr lang="en-US" dirty="0" err="1" smtClean="0"/>
              <a:t>ch.</a:t>
            </a:r>
            <a:r>
              <a:rPr lang="en-US" dirty="0" smtClean="0"/>
              <a:t> in </a:t>
            </a:r>
          </a:p>
          <a:p>
            <a:r>
              <a:rPr lang="en-US" dirty="0" err="1" smtClean="0"/>
              <a:t>Kieffer</a:t>
            </a:r>
            <a:r>
              <a:rPr lang="en-US" dirty="0" smtClean="0"/>
              <a:t> et al. (</a:t>
            </a:r>
            <a:r>
              <a:rPr lang="en-US" dirty="0" err="1" smtClean="0"/>
              <a:t>eds</a:t>
            </a:r>
            <a:r>
              <a:rPr lang="en-US" dirty="0" smtClean="0"/>
              <a:t>). “Mars”,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60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Membrane support example: </a:t>
            </a:r>
            <a:br>
              <a:rPr lang="en-US" dirty="0" smtClean="0"/>
            </a:br>
            <a:r>
              <a:rPr lang="en-US" dirty="0" err="1" smtClean="0"/>
              <a:t>Tharsis</a:t>
            </a:r>
            <a:r>
              <a:rPr lang="en-US" dirty="0" smtClean="0"/>
              <a:t> (volcanic province) load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96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300" y="6025634"/>
            <a:ext cx="2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Phillips et al. Science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72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APPLICATIONS: DENSITY/POROSITY; INFERENCE OF BURIED OCEANS; STRENGTH </a:t>
            </a:r>
            <a:r>
              <a:rPr lang="en-US" dirty="0" smtClean="0">
                <a:sym typeface="Wingdings"/>
              </a:rPr>
              <a:t> HEAT FLOW  </a:t>
            </a:r>
            <a:r>
              <a:rPr lang="en-US" dirty="0" smtClean="0"/>
              <a:t>THERMAL HISTORY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6667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Thermal history of Mars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54" y="1290598"/>
            <a:ext cx="7323013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88" y="3263900"/>
            <a:ext cx="2360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Major reduction</a:t>
            </a:r>
          </a:p>
          <a:p>
            <a:r>
              <a:rPr lang="en-US" dirty="0" smtClean="0">
                <a:sym typeface="Wingdings"/>
              </a:rPr>
              <a:t>in Mars’ geothermal</a:t>
            </a:r>
          </a:p>
          <a:p>
            <a:r>
              <a:rPr lang="en-US" dirty="0" smtClean="0">
                <a:sym typeface="Wingdings"/>
              </a:rPr>
              <a:t>heat flow at around</a:t>
            </a:r>
          </a:p>
          <a:p>
            <a:r>
              <a:rPr lang="en-US" dirty="0" smtClean="0">
                <a:sym typeface="Wingdings"/>
              </a:rPr>
              <a:t>the time that the </a:t>
            </a:r>
          </a:p>
          <a:p>
            <a:r>
              <a:rPr lang="en-US" dirty="0" smtClean="0">
                <a:sym typeface="Wingdings"/>
              </a:rPr>
              <a:t>surface was drying out.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7600" y="6148864"/>
            <a:ext cx="41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Ruiz et al., Nature Scientific Reports, 2014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71" y="835897"/>
            <a:ext cx="1549400" cy="858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17034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of elastic lithosphere corresponds to T ~ 550-600 C</a:t>
            </a:r>
          </a:p>
          <a:p>
            <a:r>
              <a:rPr lang="en-US" dirty="0" smtClean="0"/>
              <a:t>(McNutt, JGR, 1984)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58371" y="469900"/>
            <a:ext cx="544229" cy="508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2600" y="203200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depth(m)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83671" y="469900"/>
            <a:ext cx="477188" cy="406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32973" y="1602265"/>
            <a:ext cx="290227" cy="92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3200" y="1510225"/>
            <a:ext cx="1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conductivity</a:t>
            </a:r>
          </a:p>
          <a:p>
            <a:r>
              <a:rPr lang="en-US" dirty="0" smtClean="0"/>
              <a:t>(W m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889" y="100568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flow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98312" y="1462836"/>
            <a:ext cx="85359" cy="4641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5077" y="1926945"/>
            <a:ext cx="12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T(K)</a:t>
            </a:r>
          </a:p>
        </p:txBody>
      </p:sp>
    </p:spTree>
    <p:extLst>
      <p:ext uri="{BB962C8B-B14F-4D97-AF65-F5344CB8AC3E}">
        <p14:creationId xmlns:p14="http://schemas.microsoft.com/office/powerpoint/2010/main" val="2326672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37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dirty="0" smtClean="0"/>
              <a:t>Inferring oceans on Europa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1324" y="850900"/>
            <a:ext cx="32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Hurford</a:t>
            </a:r>
            <a:r>
              <a:rPr lang="en-US" dirty="0" smtClean="0"/>
              <a:t> et al. Icarus 2005</a:t>
            </a:r>
          </a:p>
          <a:p>
            <a:pPr algn="r"/>
            <a:r>
              <a:rPr lang="en-US" dirty="0" smtClean="0"/>
              <a:t>Billings &amp; </a:t>
            </a:r>
            <a:r>
              <a:rPr lang="en-US" dirty="0" err="1" smtClean="0"/>
              <a:t>Kattenhorn</a:t>
            </a:r>
            <a:r>
              <a:rPr lang="en-US" dirty="0" smtClean="0"/>
              <a:t> Icarus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673100"/>
            <a:ext cx="2044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1600200"/>
            <a:ext cx="3805191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616700" cy="446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1242" y="2514600"/>
            <a:ext cx="258275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Elastic thickness is</a:t>
            </a:r>
          </a:p>
          <a:p>
            <a:r>
              <a:rPr lang="en-US" dirty="0" smtClean="0">
                <a:sym typeface="Wingdings"/>
              </a:rPr>
              <a:t>small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Ice is soft and warm at</a:t>
            </a:r>
          </a:p>
          <a:p>
            <a:r>
              <a:rPr lang="en-US" dirty="0" smtClean="0">
                <a:sym typeface="Wingdings"/>
              </a:rPr>
              <a:t>shallow depths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(From Europa’s overall</a:t>
            </a:r>
          </a:p>
          <a:p>
            <a:r>
              <a:rPr lang="en-US" dirty="0" smtClean="0">
                <a:sym typeface="Wingdings"/>
              </a:rPr>
              <a:t>density) water substance</a:t>
            </a:r>
          </a:p>
          <a:p>
            <a:r>
              <a:rPr lang="en-US" dirty="0" smtClean="0">
                <a:sym typeface="Wingdings"/>
              </a:rPr>
              <a:t>persists to great depth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of the water is</a:t>
            </a:r>
          </a:p>
          <a:p>
            <a:r>
              <a:rPr lang="en-US" dirty="0" smtClean="0">
                <a:sym typeface="Wingdings"/>
              </a:rPr>
              <a:t>very warm and likely</a:t>
            </a:r>
          </a:p>
          <a:p>
            <a:r>
              <a:rPr lang="en-US" dirty="0" smtClean="0">
                <a:sym typeface="Wingdings"/>
              </a:rPr>
              <a:t>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75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topography versus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00200" y="5181600"/>
            <a:ext cx="601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lecture: </a:t>
            </a:r>
            <a:r>
              <a:rPr lang="en-US" sz="2800" dirty="0" smtClean="0"/>
              <a:t>topography and tectonics.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857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6938"/>
            <a:ext cx="8229600" cy="11430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58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700" y="706650"/>
            <a:ext cx="4965700" cy="1805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224520"/>
            <a:ext cx="7454900" cy="363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254084"/>
            <a:ext cx="12203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Flexure</a:t>
            </a:r>
            <a:endParaRPr lang="en-US" sz="27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62500" y="2247900"/>
            <a:ext cx="127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0688" y="2957820"/>
            <a:ext cx="154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4718" y="2613640"/>
            <a:ext cx="161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(m/s^2)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40336" y="50884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930900" y="420216"/>
            <a:ext cx="177800" cy="583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05000" y="1905000"/>
            <a:ext cx="444500" cy="444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70046" y="2311489"/>
            <a:ext cx="117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</a:t>
            </a:r>
          </a:p>
          <a:p>
            <a:r>
              <a:rPr lang="en-US" dirty="0" smtClean="0"/>
              <a:t>parameter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09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99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444500"/>
            <a:ext cx="82423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2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3" y="0"/>
            <a:ext cx="44958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900" y="5715000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Steinberger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Torsvik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Nature,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149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TPW on Earth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00" y="863600"/>
            <a:ext cx="23903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less important</a:t>
            </a:r>
          </a:p>
          <a:p>
            <a:r>
              <a:rPr lang="en-US" dirty="0" smtClean="0"/>
              <a:t>(at least over the</a:t>
            </a:r>
          </a:p>
          <a:p>
            <a:r>
              <a:rPr lang="en-US" dirty="0" smtClean="0"/>
              <a:t>past 250 Myr)</a:t>
            </a:r>
          </a:p>
          <a:p>
            <a:r>
              <a:rPr lang="en-US" dirty="0" smtClean="0"/>
              <a:t>than plate tectonics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suggests persistence</a:t>
            </a:r>
          </a:p>
          <a:p>
            <a:r>
              <a:rPr lang="en-US" dirty="0" smtClean="0"/>
              <a:t>of mantle </a:t>
            </a:r>
            <a:r>
              <a:rPr lang="en-US" dirty="0" err="1" smtClean="0"/>
              <a:t>superplumes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Topography of the oceans</a:t>
            </a:r>
            <a:br>
              <a:rPr lang="en-US" dirty="0" smtClean="0"/>
            </a:br>
            <a:r>
              <a:rPr lang="en-US" dirty="0" smtClean="0"/>
              <a:t>How is topography supported?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28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9001</TotalTime>
  <Words>1086</Words>
  <Application>Microsoft Macintosh PowerPoint</Application>
  <PresentationFormat>On-screen Show (4:3)</PresentationFormat>
  <Paragraphs>211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GEOS 28600</vt:lpstr>
      <vt:lpstr>Logistics</vt:lpstr>
      <vt:lpstr>Key points from today</vt:lpstr>
      <vt:lpstr>PowerPoint Presentation</vt:lpstr>
      <vt:lpstr>Significance of true polar wander</vt:lpstr>
      <vt:lpstr>PowerPoint Presentation</vt:lpstr>
      <vt:lpstr>PowerPoint Presentation</vt:lpstr>
      <vt:lpstr>PowerPoint Presentation</vt:lpstr>
      <vt:lpstr>Topography of the oceans How is topography supported?</vt:lpstr>
      <vt:lpstr>PowerPoint Presentation</vt:lpstr>
      <vt:lpstr>Mapping underwater volcanoes from space</vt:lpstr>
      <vt:lpstr>http://www.marine-geo.org/portals/gmrt/</vt:lpstr>
      <vt:lpstr>PowerPoint Presentation</vt:lpstr>
      <vt:lpstr>Airy isostasy (floating)</vt:lpstr>
      <vt:lpstr>Switch to 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map underwater volcanoes from space</vt:lpstr>
      <vt:lpstr>http://www.marine-geo.org/portals/gmrt/</vt:lpstr>
      <vt:lpstr>Different worlds show similar behavior in gravity-topography ratio (“admittance”) as a function of wavelength</vt:lpstr>
      <vt:lpstr>What is responsible for this support?</vt:lpstr>
      <vt:lpstr>PowerPoint Presentation</vt:lpstr>
      <vt:lpstr>Airy isostasy (floating)</vt:lpstr>
      <vt:lpstr>Definition of the lithosphere</vt:lpstr>
      <vt:lpstr>Lithosphere: strength versus depth</vt:lpstr>
      <vt:lpstr>PowerPoint Presentation</vt:lpstr>
      <vt:lpstr>A different technique is needed for loads with wavelength comparable to the radius of the planet (consider membrane stresses)</vt:lpstr>
      <vt:lpstr>Membrane support example:  Tharsis (volcanic province) load on Mars</vt:lpstr>
      <vt:lpstr>PowerPoint Presentation</vt:lpstr>
      <vt:lpstr>Thermal history of Mars </vt:lpstr>
      <vt:lpstr>PowerPoint Presentation</vt:lpstr>
      <vt:lpstr>Inferring oceans on Europa</vt:lpstr>
      <vt:lpstr>Key points: topography versus gravity</vt:lpstr>
      <vt:lpstr>Additional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1084</cp:revision>
  <dcterms:created xsi:type="dcterms:W3CDTF">2016-01-07T03:39:51Z</dcterms:created>
  <dcterms:modified xsi:type="dcterms:W3CDTF">2019-01-14T14:50:56Z</dcterms:modified>
</cp:coreProperties>
</file>