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9" r:id="rId2"/>
    <p:sldId id="578" r:id="rId3"/>
    <p:sldId id="596" r:id="rId4"/>
    <p:sldId id="598" r:id="rId5"/>
    <p:sldId id="554" r:id="rId6"/>
    <p:sldId id="555" r:id="rId7"/>
    <p:sldId id="556" r:id="rId8"/>
    <p:sldId id="597" r:id="rId9"/>
    <p:sldId id="557" r:id="rId10"/>
    <p:sldId id="595" r:id="rId11"/>
    <p:sldId id="558" r:id="rId12"/>
    <p:sldId id="569" r:id="rId13"/>
    <p:sldId id="599" r:id="rId14"/>
    <p:sldId id="575" r:id="rId15"/>
    <p:sldId id="576" r:id="rId16"/>
    <p:sldId id="574" r:id="rId17"/>
    <p:sldId id="590" r:id="rId18"/>
    <p:sldId id="563" r:id="rId19"/>
    <p:sldId id="566" r:id="rId20"/>
    <p:sldId id="567" r:id="rId21"/>
    <p:sldId id="585" r:id="rId22"/>
    <p:sldId id="561" r:id="rId23"/>
    <p:sldId id="577" r:id="rId24"/>
    <p:sldId id="562" r:id="rId25"/>
    <p:sldId id="579" r:id="rId26"/>
    <p:sldId id="587" r:id="rId27"/>
    <p:sldId id="582" r:id="rId28"/>
    <p:sldId id="570" r:id="rId29"/>
    <p:sldId id="571" r:id="rId30"/>
    <p:sldId id="580" r:id="rId31"/>
    <p:sldId id="560" r:id="rId32"/>
    <p:sldId id="593" r:id="rId33"/>
    <p:sldId id="589" r:id="rId34"/>
    <p:sldId id="594" r:id="rId35"/>
    <p:sldId id="559" r:id="rId36"/>
    <p:sldId id="58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2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624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272D-19A8-E048-8EEA-12540FA111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5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sci.uchicago.edu/~kite/geos28600_2018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Lecture 1</a:t>
            </a:r>
          </a:p>
          <a:p>
            <a:r>
              <a:rPr lang="en-US" dirty="0" smtClean="0"/>
              <a:t>Monday 7 Jan 2019</a:t>
            </a:r>
          </a:p>
          <a:p>
            <a:endParaRPr lang="en-US" dirty="0" smtClean="0"/>
          </a:p>
          <a:p>
            <a:r>
              <a:rPr lang="en-US" dirty="0" smtClean="0"/>
              <a:t>Introduction.</a:t>
            </a:r>
          </a:p>
          <a:p>
            <a:r>
              <a:rPr lang="en-US" dirty="0" smtClean="0"/>
              <a:t>Shape, geoid, true polar wander.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394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247134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Ancient sediments on Mars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68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00" y="6000234"/>
            <a:ext cx="649412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Sedimentary basins: time series of constraints on surface processes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Sedimentology, basin analysis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70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00"/>
            <a:ext cx="9144000" cy="4087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501" y="4430428"/>
            <a:ext cx="89704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/>
              <a:t>FLYBY </a:t>
            </a:r>
            <a:r>
              <a:rPr lang="en-US" sz="5000" dirty="0" smtClean="0">
                <a:sym typeface="Wingdings"/>
              </a:rPr>
              <a:t> ORBIT  LAND  ROVE</a:t>
            </a:r>
            <a:endParaRPr lang="en-US" sz="500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43403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3700" y="5398074"/>
            <a:ext cx="98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Mercury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1800" y="5357838"/>
            <a:ext cx="677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Pluto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07300" y="5387510"/>
            <a:ext cx="127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Mars, Earth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3501" y="0"/>
            <a:ext cx="199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Course progression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15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162800" cy="601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Geomorphology 1880-2020</a:t>
            </a:r>
            <a:r>
              <a:rPr lang="en-US" dirty="0" smtClean="0">
                <a:sym typeface="Wingdings"/>
              </a:rPr>
              <a:t> </a:t>
            </a:r>
            <a:r>
              <a:rPr lang="is-IS" dirty="0" smtClean="0">
                <a:sym typeface="Wingdings"/>
              </a:rPr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0" y="766480"/>
            <a:ext cx="3575665" cy="4859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26100"/>
            <a:ext cx="335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G.K. Gilbert 1890, Lake Bonneville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599" y="627062"/>
            <a:ext cx="4401674" cy="3005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2326" y="3666842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Willett et al. </a:t>
            </a:r>
            <a:r>
              <a:rPr lang="en-US" i="1" dirty="0" smtClean="0"/>
              <a:t>Nature</a:t>
            </a:r>
            <a:r>
              <a:rPr lang="en-US" dirty="0" smtClean="0"/>
              <a:t> 2018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326" y="4032876"/>
            <a:ext cx="2814174" cy="28251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6500" y="4826675"/>
            <a:ext cx="1549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Devauchelle</a:t>
            </a:r>
          </a:p>
          <a:p>
            <a:r>
              <a:rPr lang="en-US" dirty="0" smtClean="0"/>
              <a:t>et al. PNAS</a:t>
            </a:r>
          </a:p>
          <a:p>
            <a:r>
              <a:rPr lang="en-US" dirty="0" smtClean="0"/>
              <a:t>2012</a:t>
            </a:r>
          </a:p>
          <a:p>
            <a:endParaRPr lang="en-US" dirty="0"/>
          </a:p>
          <a:p>
            <a:r>
              <a:rPr lang="en-US" dirty="0" smtClean="0"/>
              <a:t>Also: </a:t>
            </a:r>
            <a:r>
              <a:rPr lang="en-US" dirty="0" err="1" smtClean="0"/>
              <a:t>Ferdowsi</a:t>
            </a:r>
            <a:endParaRPr lang="en-US" dirty="0" smtClean="0"/>
          </a:p>
          <a:p>
            <a:r>
              <a:rPr lang="en-US" dirty="0" smtClean="0"/>
              <a:t>et al. PNAS </a:t>
            </a:r>
          </a:p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60983" y="665162"/>
            <a:ext cx="213761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High-</a:t>
            </a:r>
          </a:p>
          <a:p>
            <a:pPr algn="r"/>
            <a:r>
              <a:rPr lang="en-US" sz="1400" dirty="0" smtClean="0"/>
              <a:t>resolution</a:t>
            </a:r>
          </a:p>
          <a:p>
            <a:pPr algn="r"/>
            <a:r>
              <a:rPr lang="en-US" sz="1400" dirty="0" smtClean="0"/>
              <a:t>landscape</a:t>
            </a:r>
          </a:p>
          <a:p>
            <a:pPr algn="r"/>
            <a:r>
              <a:rPr lang="en-US" sz="1400" dirty="0" smtClean="0"/>
              <a:t>analysis</a:t>
            </a:r>
          </a:p>
          <a:p>
            <a:pPr algn="r"/>
            <a:r>
              <a:rPr lang="en-US" sz="1400" dirty="0" smtClean="0"/>
              <a:t>and </a:t>
            </a:r>
          </a:p>
          <a:p>
            <a:pPr algn="r"/>
            <a:r>
              <a:rPr lang="en-US" sz="1400" dirty="0" smtClean="0"/>
              <a:t>landscape</a:t>
            </a:r>
          </a:p>
          <a:p>
            <a:pPr algn="r"/>
            <a:r>
              <a:rPr lang="en-US" sz="1400" dirty="0" smtClean="0"/>
              <a:t>evolution </a:t>
            </a:r>
          </a:p>
          <a:p>
            <a:pPr algn="r"/>
            <a:r>
              <a:rPr lang="en-US" sz="1400" dirty="0" smtClean="0"/>
              <a:t>models,</a:t>
            </a:r>
          </a:p>
          <a:p>
            <a:pPr algn="r"/>
            <a:r>
              <a:rPr lang="en-US" sz="1400" dirty="0" smtClean="0"/>
              <a:t>built on</a:t>
            </a:r>
          </a:p>
          <a:p>
            <a:pPr algn="r"/>
            <a:r>
              <a:rPr lang="en-US" sz="1400" dirty="0" smtClean="0"/>
              <a:t>civil engineering</a:t>
            </a:r>
          </a:p>
          <a:p>
            <a:pPr algn="r"/>
            <a:r>
              <a:rPr lang="en-US" sz="1400" dirty="0" smtClean="0"/>
              <a:t>approach and</a:t>
            </a:r>
          </a:p>
          <a:p>
            <a:pPr algn="r"/>
            <a:r>
              <a:rPr lang="en-US" sz="1400" dirty="0" err="1" smtClean="0"/>
              <a:t>parameterisations</a:t>
            </a:r>
            <a:r>
              <a:rPr lang="en-US" sz="1400" dirty="0" smtClean="0"/>
              <a:t>.</a:t>
            </a:r>
          </a:p>
          <a:p>
            <a:pPr algn="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58320" y="4099674"/>
            <a:ext cx="1069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Still in </a:t>
            </a:r>
          </a:p>
          <a:p>
            <a:pPr algn="r"/>
            <a:r>
              <a:rPr lang="en-US" dirty="0" smtClean="0"/>
              <a:t>embryo:</a:t>
            </a:r>
          </a:p>
          <a:p>
            <a:pPr algn="r"/>
            <a:r>
              <a:rPr lang="en-US" dirty="0" smtClean="0"/>
              <a:t>physics</a:t>
            </a:r>
          </a:p>
          <a:p>
            <a:pPr algn="r"/>
            <a:r>
              <a:rPr lang="en-US" dirty="0" smtClean="0"/>
              <a:t>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18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Lectures (plan: 2 per topic)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028700"/>
            <a:ext cx="6858000" cy="452596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dirty="0" smtClean="0"/>
              <a:t>a. Shape</a:t>
            </a:r>
            <a:r>
              <a:rPr lang="en-US" dirty="0"/>
              <a:t>, </a:t>
            </a:r>
            <a:r>
              <a:rPr lang="en-US" dirty="0" smtClean="0"/>
              <a:t>gravity</a:t>
            </a:r>
          </a:p>
          <a:p>
            <a:pPr marL="0" lvl="0" indent="0">
              <a:buNone/>
            </a:pPr>
            <a:r>
              <a:rPr lang="en-US" dirty="0" smtClean="0"/>
              <a:t>b. Gravity</a:t>
            </a:r>
            <a:r>
              <a:rPr lang="en-US" dirty="0"/>
              <a:t>, topography</a:t>
            </a:r>
          </a:p>
          <a:p>
            <a:pPr marL="0" lvl="0" indent="0">
              <a:buNone/>
            </a:pPr>
            <a:r>
              <a:rPr lang="en-US" dirty="0" smtClean="0"/>
              <a:t>c. Lithosphere </a:t>
            </a:r>
            <a:r>
              <a:rPr lang="en-US" dirty="0"/>
              <a:t>(strength of)</a:t>
            </a:r>
          </a:p>
          <a:p>
            <a:pPr marL="0" lvl="0" indent="0">
              <a:buNone/>
            </a:pPr>
            <a:r>
              <a:rPr lang="en-US" dirty="0" smtClean="0"/>
              <a:t>d. Impact cratering</a:t>
            </a:r>
          </a:p>
          <a:p>
            <a:pPr marL="0" lvl="0" indent="0">
              <a:buNone/>
            </a:pPr>
            <a:r>
              <a:rPr lang="en-US" dirty="0" smtClean="0"/>
              <a:t>e. </a:t>
            </a:r>
            <a:r>
              <a:rPr lang="en-US" dirty="0" err="1" smtClean="0"/>
              <a:t>Hillslope</a:t>
            </a:r>
            <a:r>
              <a:rPr lang="en-US" dirty="0" smtClean="0"/>
              <a:t> processes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f. Lava</a:t>
            </a:r>
          </a:p>
          <a:p>
            <a:pPr marL="0" lvl="0" indent="0">
              <a:buNone/>
            </a:pPr>
            <a:r>
              <a:rPr lang="en-US" dirty="0" smtClean="0"/>
              <a:t>g. Ice</a:t>
            </a:r>
          </a:p>
          <a:p>
            <a:pPr marL="0" lvl="0" indent="0">
              <a:buNone/>
            </a:pPr>
            <a:r>
              <a:rPr lang="en-US" dirty="0" smtClean="0"/>
              <a:t>h. Aeolian processes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i. Rivers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j. Landscape </a:t>
            </a:r>
            <a:r>
              <a:rPr lang="en-US" dirty="0"/>
              <a:t>evolution</a:t>
            </a:r>
          </a:p>
          <a:p>
            <a:pPr lvl="1"/>
            <a:r>
              <a:rPr lang="en-US" dirty="0"/>
              <a:t>Global</a:t>
            </a:r>
          </a:p>
          <a:p>
            <a:pPr lvl="1"/>
            <a:r>
              <a:rPr lang="en-US" dirty="0"/>
              <a:t>Local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542203" y="1270000"/>
            <a:ext cx="457200" cy="838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37503" y="4483100"/>
            <a:ext cx="28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examples mostly from Earth</a:t>
            </a:r>
          </a:p>
        </p:txBody>
      </p:sp>
      <p:sp>
        <p:nvSpPr>
          <p:cNvPr id="6" name="Right Brace 5"/>
          <p:cNvSpPr/>
          <p:nvPr/>
        </p:nvSpPr>
        <p:spPr>
          <a:xfrm>
            <a:off x="5542203" y="4076700"/>
            <a:ext cx="457200" cy="13081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7503" y="1485900"/>
            <a:ext cx="28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examples mostly from Earth</a:t>
            </a:r>
            <a:endParaRPr lang="en-US" i="1" dirty="0"/>
          </a:p>
        </p:txBody>
      </p:sp>
      <p:sp>
        <p:nvSpPr>
          <p:cNvPr id="8" name="Right Brace 7"/>
          <p:cNvSpPr/>
          <p:nvPr/>
        </p:nvSpPr>
        <p:spPr>
          <a:xfrm>
            <a:off x="5542203" y="2235200"/>
            <a:ext cx="457200" cy="17145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3703" y="2882900"/>
            <a:ext cx="3030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mix of Earth and Solar System</a:t>
            </a:r>
          </a:p>
          <a:p>
            <a:r>
              <a:rPr lang="en-US" i="1" dirty="0" smtClean="0"/>
              <a:t>examples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193800"/>
            <a:ext cx="117211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FLYBY</a:t>
            </a:r>
          </a:p>
          <a:p>
            <a:endParaRPr lang="en-US" sz="3000" b="1" dirty="0"/>
          </a:p>
          <a:p>
            <a:r>
              <a:rPr lang="en-US" sz="3000" b="1" dirty="0" smtClean="0"/>
              <a:t>ORBIT</a:t>
            </a:r>
          </a:p>
          <a:p>
            <a:endParaRPr lang="en-US" sz="3000" b="1" dirty="0"/>
          </a:p>
          <a:p>
            <a:r>
              <a:rPr lang="en-US" sz="3000" b="1" dirty="0" smtClean="0"/>
              <a:t>LAND</a:t>
            </a:r>
          </a:p>
          <a:p>
            <a:endParaRPr lang="en-US" sz="3000" b="1" dirty="0"/>
          </a:p>
          <a:p>
            <a:r>
              <a:rPr lang="en-US" sz="3000" b="1" dirty="0" smtClean="0"/>
              <a:t>ROVE</a:t>
            </a:r>
          </a:p>
        </p:txBody>
      </p:sp>
    </p:spTree>
    <p:extLst>
      <p:ext uri="{BB962C8B-B14F-4D97-AF65-F5344CB8AC3E}">
        <p14:creationId xmlns:p14="http://schemas.microsoft.com/office/powerpoint/2010/main" val="4006528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Sand dune formation (computer)</a:t>
            </a:r>
            <a:endParaRPr lang="en-US" dirty="0"/>
          </a:p>
          <a:p>
            <a:r>
              <a:rPr lang="en-US" dirty="0" smtClean="0"/>
              <a:t>Mars Exploration Rover analyst’s </a:t>
            </a:r>
            <a:r>
              <a:rPr lang="en-US" dirty="0"/>
              <a:t>notebook </a:t>
            </a:r>
            <a:r>
              <a:rPr lang="en-US" dirty="0" smtClean="0"/>
              <a:t>(Eagle crater)</a:t>
            </a:r>
          </a:p>
          <a:p>
            <a:r>
              <a:rPr lang="en-US" dirty="0"/>
              <a:t>Landscape evolution modeling (computer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Mars landing site selection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51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why planets are roughly </a:t>
            </a:r>
            <a:r>
              <a:rPr lang="en-US" dirty="0"/>
              <a:t>spherical; relationship between internal </a:t>
            </a:r>
            <a:r>
              <a:rPr lang="en-US" dirty="0" smtClean="0"/>
              <a:t>mass distribution </a:t>
            </a:r>
            <a:r>
              <a:rPr lang="en-US" dirty="0"/>
              <a:t>and rotational bulge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definition of the geoid;</a:t>
            </a:r>
          </a:p>
          <a:p>
            <a:r>
              <a:rPr lang="en-US" dirty="0" smtClean="0"/>
              <a:t>principle of true polar wander;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evidence for true polar wander.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659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SHAPE (HYDROSTATIC, </a:t>
            </a:r>
            <a:r>
              <a:rPr lang="en-US" dirty="0">
                <a:latin typeface="Symbol" charset="2"/>
                <a:cs typeface="Symbol" charset="2"/>
              </a:rPr>
              <a:t>r = r(</a:t>
            </a:r>
            <a:r>
              <a:rPr lang="en-US" dirty="0"/>
              <a:t>r) 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0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0"/>
            <a:ext cx="8723125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30600" y="4775200"/>
            <a:ext cx="26096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or temperature?</a:t>
            </a:r>
          </a:p>
          <a:p>
            <a:endParaRPr lang="en-US" dirty="0" smtClean="0"/>
          </a:p>
          <a:p>
            <a:r>
              <a:rPr lang="en-US" dirty="0" smtClean="0"/>
              <a:t>do materials matter?</a:t>
            </a:r>
          </a:p>
          <a:p>
            <a:endParaRPr lang="en-US" dirty="0" smtClean="0"/>
          </a:p>
          <a:p>
            <a:r>
              <a:rPr lang="en-US" dirty="0" smtClean="0"/>
              <a:t>does time matter?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92" y="1251466"/>
            <a:ext cx="2597354" cy="2597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5692" y="3785657"/>
            <a:ext cx="228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Charon, moon</a:t>
            </a:r>
          </a:p>
          <a:p>
            <a:r>
              <a:rPr lang="en-US" dirty="0" smtClean="0"/>
              <a:t>1200 km diameter; ice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100" y="1353066"/>
            <a:ext cx="3173225" cy="2399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7300" y="3791803"/>
            <a:ext cx="230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Vesta</a:t>
            </a:r>
            <a:r>
              <a:rPr lang="en-US" dirty="0" smtClean="0"/>
              <a:t>, asteroid</a:t>
            </a:r>
          </a:p>
          <a:p>
            <a:r>
              <a:rPr lang="en-US" dirty="0" smtClean="0"/>
              <a:t>525 km diameter; rock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6804" y="3791803"/>
            <a:ext cx="228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Pluto, dwarf planet</a:t>
            </a:r>
          </a:p>
          <a:p>
            <a:r>
              <a:rPr lang="en-US" dirty="0" smtClean="0"/>
              <a:t>2400 km diameter; ice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0" y="1251466"/>
            <a:ext cx="2552700" cy="255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54" y="4953000"/>
            <a:ext cx="2241762" cy="1130300"/>
          </a:xfrm>
          <a:prstGeom prst="rect">
            <a:avLst/>
          </a:prstGeom>
        </p:spPr>
      </p:pic>
      <p:cxnSp>
        <p:nvCxnSpPr>
          <p:cNvPr id="13" name="Straight Connector 12"/>
          <p:cNvCxnSpPr>
            <a:endCxn id="2" idx="2"/>
          </p:cNvCxnSpPr>
          <p:nvPr/>
        </p:nvCxnSpPr>
        <p:spPr>
          <a:xfrm>
            <a:off x="3416300" y="563562"/>
            <a:ext cx="12818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114800" y="563562"/>
            <a:ext cx="114300" cy="3185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40493" y="882134"/>
            <a:ext cx="681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this course: worlds = (planets + dwarf planets + moons + large KBOs)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7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5729"/>
            <a:ext cx="5537200" cy="3810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36068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circles: ice worlds</a:t>
            </a:r>
          </a:p>
          <a:p>
            <a:r>
              <a:rPr lang="en-US" dirty="0" smtClean="0"/>
              <a:t>filled circles: rock worlds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222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698500"/>
            <a:ext cx="2609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or temperature?</a:t>
            </a:r>
          </a:p>
          <a:p>
            <a:r>
              <a:rPr lang="en-US" dirty="0" smtClean="0"/>
              <a:t>do materials matter?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2209800"/>
            <a:ext cx="1549400" cy="8763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810046" y="3086100"/>
            <a:ext cx="9463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89600" y="3237468"/>
            <a:ext cx="283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stress difference at failure/2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1" y="5192931"/>
            <a:ext cx="1841500" cy="9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55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= r(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r) )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17462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700" y="5969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of temperature?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8352"/>
            <a:ext cx="9144000" cy="1812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1200" y="4417458"/>
            <a:ext cx="10261600" cy="710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7832"/>
            <a:ext cx="4305300" cy="1348648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4762500" y="1422400"/>
            <a:ext cx="9779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40400" y="929164"/>
            <a:ext cx="3403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Planetary materials deform geologically rapidly close to the</a:t>
            </a:r>
          </a:p>
          <a:p>
            <a:r>
              <a:rPr lang="en-US" dirty="0" smtClean="0"/>
              <a:t>melting point;</a:t>
            </a:r>
            <a:r>
              <a:rPr lang="en-US" dirty="0"/>
              <a:t> </a:t>
            </a:r>
            <a:r>
              <a:rPr lang="en-US" dirty="0" smtClean="0"/>
              <a:t>worlds that are not relaxed either never got close to the melting point, or were modified after they cooled.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0405" y="596900"/>
            <a:ext cx="398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Planets are born hot and cool over time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55900" y="5146933"/>
            <a:ext cx="553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Hydrostatic assumption: pressure is balanced by gravity</a:t>
            </a:r>
          </a:p>
          <a:p>
            <a:r>
              <a:rPr lang="en-US" b="1" dirty="0"/>
              <a:t>	</a:t>
            </a:r>
            <a:r>
              <a:rPr lang="en-US" b="1" dirty="0" smtClean="0"/>
              <a:t>				  solid worlds behave like fluids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27600" y="5767864"/>
            <a:ext cx="330200" cy="39867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8077200" y="5767864"/>
            <a:ext cx="123596" cy="39867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91005" y="6166534"/>
            <a:ext cx="225845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over geologic time &amp;</a:t>
            </a:r>
          </a:p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at large spatial scales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72786" y="6166534"/>
            <a:ext cx="177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sufficiently large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09323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strain rate, s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04900" y="1422400"/>
            <a:ext cx="0" cy="2921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5937934"/>
            <a:ext cx="344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Strength also reduces on approach</a:t>
            </a:r>
          </a:p>
          <a:p>
            <a:r>
              <a:rPr lang="en-US" dirty="0" smtClean="0"/>
              <a:t>to melting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68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902" y="0"/>
            <a:ext cx="6440097" cy="6270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Does time matter? (Maxwell time)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1939" cy="2523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80955"/>
            <a:ext cx="109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illy putty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462" y="3077750"/>
            <a:ext cx="1505666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3600" y="627062"/>
            <a:ext cx="4528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timescale over which solids behave like fluids?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29862" y="6318766"/>
            <a:ext cx="667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s far as we know, all worlds in the solar system formed ~4.6 Gyr ago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300" y="2134575"/>
            <a:ext cx="3771900" cy="706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600" y="1112685"/>
            <a:ext cx="4396055" cy="639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3018425"/>
            <a:ext cx="2428262" cy="31156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6705600" y="2840730"/>
            <a:ext cx="3556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71322" y="2811260"/>
            <a:ext cx="9797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viscosity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334000" y="2751830"/>
            <a:ext cx="3556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00600" y="269525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elastic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shear modulus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60628" y="3331750"/>
            <a:ext cx="684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</a:t>
            </a:r>
          </a:p>
          <a:p>
            <a:endParaRPr lang="en-US" dirty="0" smtClean="0"/>
          </a:p>
          <a:p>
            <a:r>
              <a:rPr lang="en-US" dirty="0" smtClean="0"/>
              <a:t>Pa s</a:t>
            </a:r>
            <a:r>
              <a:rPr lang="en-US" baseline="30000" dirty="0" smtClean="0"/>
              <a:t>-1</a:t>
            </a: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60628" y="3763550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731" y="4472754"/>
            <a:ext cx="4508500" cy="170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69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4688"/>
            <a:ext cx="4278312" cy="4278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0" y="1671638"/>
            <a:ext cx="49784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f = (a-c)/a = f(m) = ?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400" y="766046"/>
            <a:ext cx="3327400" cy="1201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6134"/>
            <a:ext cx="8638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appropriate theory [for the proportionality constant relating </a:t>
            </a:r>
            <a:r>
              <a:rPr lang="en-US" i="1" dirty="0" smtClean="0"/>
              <a:t>f</a:t>
            </a:r>
            <a:r>
              <a:rPr lang="en-US" dirty="0" smtClean="0"/>
              <a:t> and </a:t>
            </a:r>
            <a:r>
              <a:rPr lang="en-US" i="1" dirty="0" smtClean="0"/>
              <a:t>m</a:t>
            </a:r>
            <a:r>
              <a:rPr lang="en-US" dirty="0" smtClean="0"/>
              <a:t>] is quite nasty 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and rather little insight emerges from wallowing in the nastiness.”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109" y="0"/>
            <a:ext cx="820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Why do planets in hydrostatic equilibrium bulge at the equator?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07000" y="2760997"/>
            <a:ext cx="3736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m&lt;&lt;1; no fluid circulation.</a:t>
            </a:r>
          </a:p>
          <a:p>
            <a:r>
              <a:rPr lang="en-US" dirty="0" smtClean="0"/>
              <a:t>Basic criterion: no tangential forces at</a:t>
            </a:r>
          </a:p>
          <a:p>
            <a:r>
              <a:rPr lang="en-US" dirty="0" smtClean="0"/>
              <a:t>surface.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0742" y="3579540"/>
            <a:ext cx="166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</a:t>
            </a:r>
            <a:r>
              <a:rPr lang="en-US" b="1" dirty="0" smtClean="0"/>
              <a:t>        </a:t>
            </a:r>
            <a:r>
              <a:rPr lang="en-US" b="1" i="1" dirty="0" smtClean="0"/>
              <a:t>m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942" y="3684327"/>
            <a:ext cx="306042" cy="26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3374" y="4203700"/>
            <a:ext cx="37882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Hydrostatic equilibrium: pressure at</a:t>
            </a:r>
          </a:p>
          <a:p>
            <a:r>
              <a:rPr lang="en-US" dirty="0" smtClean="0"/>
              <a:t>the bottom of column-of-water (a)</a:t>
            </a:r>
          </a:p>
          <a:p>
            <a:r>
              <a:rPr lang="en-US" dirty="0" smtClean="0"/>
              <a:t>= pressure at the bottom of column-of</a:t>
            </a:r>
          </a:p>
          <a:p>
            <a:r>
              <a:rPr lang="en-US" dirty="0" smtClean="0"/>
              <a:t>-water </a:t>
            </a:r>
            <a:r>
              <a:rPr lang="de-DE" dirty="0" smtClean="0"/>
              <a:t>(c)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5641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323334"/>
            <a:ext cx="5842000" cy="334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92666"/>
            <a:ext cx="206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Maclaurin</a:t>
            </a:r>
            <a:r>
              <a:rPr lang="en-US" dirty="0" smtClean="0"/>
              <a:t> spheroid: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3612466"/>
            <a:ext cx="2032000" cy="1131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0" y="4000500"/>
            <a:ext cx="376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</a:t>
            </a:r>
            <a:r>
              <a:rPr lang="en-US" i="1" dirty="0" smtClean="0"/>
              <a:t>r </a:t>
            </a:r>
            <a:r>
              <a:rPr lang="en-US" dirty="0" smtClean="0"/>
              <a:t>is distance from the polar axis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78500" y="1854200"/>
            <a:ext cx="1193800" cy="1562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667500" y="3416300"/>
            <a:ext cx="7747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3901" y="4178300"/>
            <a:ext cx="28769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 for a point mass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0.4 for uniform density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1.0 for all mass in outer shell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0.331 for real Earth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(central concentration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mass)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5379" y="0"/>
            <a:ext cx="8968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much do planets in hydrostatic equilibrium bulge at the equator?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67905" y="5123934"/>
            <a:ext cx="348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Assume: m&lt;&lt;1; no fluid circulation.</a:t>
            </a:r>
          </a:p>
        </p:txBody>
      </p:sp>
    </p:spTree>
    <p:extLst>
      <p:ext uri="{BB962C8B-B14F-4D97-AF65-F5344CB8AC3E}">
        <p14:creationId xmlns:p14="http://schemas.microsoft.com/office/powerpoint/2010/main" val="564901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610438"/>
            <a:ext cx="3681373" cy="3407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/>
          <a:lstStyle/>
          <a:p>
            <a:r>
              <a:rPr lang="en-US" dirty="0" smtClean="0"/>
              <a:t>Hydrostatic equilibrium as </a:t>
            </a:r>
            <a:r>
              <a:rPr lang="en-US" i="1" dirty="0" smtClean="0"/>
              <a:t>m</a:t>
            </a:r>
            <a:r>
              <a:rPr lang="en-US" dirty="0" smtClean="0">
                <a:sym typeface="Wingdings"/>
              </a:rPr>
              <a:t>1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796373"/>
            <a:ext cx="2049575" cy="7403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452" y="5955268"/>
            <a:ext cx="2336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1,920 × 1,540 × 990 </a:t>
            </a:r>
            <a:r>
              <a:rPr lang="ru-RU" dirty="0" err="1"/>
              <a:t>km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00" y="4005385"/>
            <a:ext cx="4635500" cy="2852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8273" y="3094335"/>
            <a:ext cx="2325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Chandrasekhar </a:t>
            </a:r>
          </a:p>
          <a:p>
            <a:pPr algn="r"/>
            <a:r>
              <a:rPr lang="en-US" dirty="0" smtClean="0"/>
              <a:t>(“Ellipsoidal figures,” </a:t>
            </a:r>
          </a:p>
          <a:p>
            <a:pPr algn="r"/>
            <a:r>
              <a:rPr lang="en-US" dirty="0" smtClean="0"/>
              <a:t>1960)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08500" y="4056185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Spin-up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small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asteroids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266" y="796373"/>
            <a:ext cx="2202083" cy="2390295"/>
          </a:xfrm>
          <a:prstGeom prst="rect">
            <a:avLst/>
          </a:prstGeom>
        </p:spPr>
      </p:pic>
      <p:cxnSp>
        <p:nvCxnSpPr>
          <p:cNvPr id="16" name="Elbow Connector 15"/>
          <p:cNvCxnSpPr>
            <a:endCxn id="8" idx="0"/>
          </p:cNvCxnSpPr>
          <p:nvPr/>
        </p:nvCxnSpPr>
        <p:spPr>
          <a:xfrm rot="10800000" flipV="1">
            <a:off x="1656212" y="1866900"/>
            <a:ext cx="1480691" cy="1130300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97200"/>
            <a:ext cx="3312422" cy="294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039100" y="4056185"/>
            <a:ext cx="907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Arecibo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shape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model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8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5715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Reference ellipsoid, vs. geoid, vs. topography</a:t>
            </a:r>
            <a:endParaRPr lang="en-US" sz="3500" dirty="0"/>
          </a:p>
        </p:txBody>
      </p:sp>
      <p:sp>
        <p:nvSpPr>
          <p:cNvPr id="4" name="Freeform 3"/>
          <p:cNvSpPr/>
          <p:nvPr/>
        </p:nvSpPr>
        <p:spPr>
          <a:xfrm>
            <a:off x="1041400" y="2551924"/>
            <a:ext cx="7620000" cy="1261505"/>
          </a:xfrm>
          <a:custGeom>
            <a:avLst/>
            <a:gdLst>
              <a:gd name="connsiteX0" fmla="*/ 0 w 7620000"/>
              <a:gd name="connsiteY0" fmla="*/ 939800 h 1358900"/>
              <a:gd name="connsiteX1" fmla="*/ 660400 w 7620000"/>
              <a:gd name="connsiteY1" fmla="*/ 622300 h 1358900"/>
              <a:gd name="connsiteX2" fmla="*/ 1397000 w 7620000"/>
              <a:gd name="connsiteY2" fmla="*/ 177800 h 1358900"/>
              <a:gd name="connsiteX3" fmla="*/ 1701800 w 7620000"/>
              <a:gd name="connsiteY3" fmla="*/ 88900 h 1358900"/>
              <a:gd name="connsiteX4" fmla="*/ 1866900 w 7620000"/>
              <a:gd name="connsiteY4" fmla="*/ 38100 h 1358900"/>
              <a:gd name="connsiteX5" fmla="*/ 2171700 w 7620000"/>
              <a:gd name="connsiteY5" fmla="*/ 0 h 1358900"/>
              <a:gd name="connsiteX6" fmla="*/ 2705100 w 7620000"/>
              <a:gd name="connsiteY6" fmla="*/ 38100 h 1358900"/>
              <a:gd name="connsiteX7" fmla="*/ 2882900 w 7620000"/>
              <a:gd name="connsiteY7" fmla="*/ 101600 h 1358900"/>
              <a:gd name="connsiteX8" fmla="*/ 3416300 w 7620000"/>
              <a:gd name="connsiteY8" fmla="*/ 381000 h 1358900"/>
              <a:gd name="connsiteX9" fmla="*/ 3556000 w 7620000"/>
              <a:gd name="connsiteY9" fmla="*/ 469900 h 1358900"/>
              <a:gd name="connsiteX10" fmla="*/ 3797300 w 7620000"/>
              <a:gd name="connsiteY10" fmla="*/ 736600 h 1358900"/>
              <a:gd name="connsiteX11" fmla="*/ 3987800 w 7620000"/>
              <a:gd name="connsiteY11" fmla="*/ 952500 h 1358900"/>
              <a:gd name="connsiteX12" fmla="*/ 4102100 w 7620000"/>
              <a:gd name="connsiteY12" fmla="*/ 1079500 h 1358900"/>
              <a:gd name="connsiteX13" fmla="*/ 4152900 w 7620000"/>
              <a:gd name="connsiteY13" fmla="*/ 1168400 h 1358900"/>
              <a:gd name="connsiteX14" fmla="*/ 4254500 w 7620000"/>
              <a:gd name="connsiteY14" fmla="*/ 1308100 h 1358900"/>
              <a:gd name="connsiteX15" fmla="*/ 4279900 w 7620000"/>
              <a:gd name="connsiteY15" fmla="*/ 1346200 h 1358900"/>
              <a:gd name="connsiteX16" fmla="*/ 4813300 w 7620000"/>
              <a:gd name="connsiteY16" fmla="*/ 1358900 h 1358900"/>
              <a:gd name="connsiteX17" fmla="*/ 5626100 w 7620000"/>
              <a:gd name="connsiteY17" fmla="*/ 1346200 h 1358900"/>
              <a:gd name="connsiteX18" fmla="*/ 5740400 w 7620000"/>
              <a:gd name="connsiteY18" fmla="*/ 1295400 h 1358900"/>
              <a:gd name="connsiteX19" fmla="*/ 5969000 w 7620000"/>
              <a:gd name="connsiteY19" fmla="*/ 1206500 h 1358900"/>
              <a:gd name="connsiteX20" fmla="*/ 6362700 w 7620000"/>
              <a:gd name="connsiteY20" fmla="*/ 1028700 h 1358900"/>
              <a:gd name="connsiteX21" fmla="*/ 6794500 w 7620000"/>
              <a:gd name="connsiteY21" fmla="*/ 787400 h 1358900"/>
              <a:gd name="connsiteX22" fmla="*/ 6921500 w 7620000"/>
              <a:gd name="connsiteY22" fmla="*/ 698500 h 1358900"/>
              <a:gd name="connsiteX23" fmla="*/ 6997700 w 7620000"/>
              <a:gd name="connsiteY23" fmla="*/ 635000 h 1358900"/>
              <a:gd name="connsiteX24" fmla="*/ 7099300 w 7620000"/>
              <a:gd name="connsiteY24" fmla="*/ 584200 h 1358900"/>
              <a:gd name="connsiteX25" fmla="*/ 7137400 w 7620000"/>
              <a:gd name="connsiteY25" fmla="*/ 546100 h 1358900"/>
              <a:gd name="connsiteX26" fmla="*/ 7175500 w 7620000"/>
              <a:gd name="connsiteY26" fmla="*/ 533400 h 1358900"/>
              <a:gd name="connsiteX27" fmla="*/ 7213600 w 7620000"/>
              <a:gd name="connsiteY27" fmla="*/ 508000 h 1358900"/>
              <a:gd name="connsiteX28" fmla="*/ 7251700 w 7620000"/>
              <a:gd name="connsiteY28" fmla="*/ 495300 h 1358900"/>
              <a:gd name="connsiteX29" fmla="*/ 7442200 w 7620000"/>
              <a:gd name="connsiteY29" fmla="*/ 355600 h 1358900"/>
              <a:gd name="connsiteX30" fmla="*/ 7518400 w 7620000"/>
              <a:gd name="connsiteY30" fmla="*/ 330200 h 1358900"/>
              <a:gd name="connsiteX31" fmla="*/ 7569200 w 7620000"/>
              <a:gd name="connsiteY31" fmla="*/ 292100 h 1358900"/>
              <a:gd name="connsiteX32" fmla="*/ 7620000 w 7620000"/>
              <a:gd name="connsiteY32" fmla="*/ 2540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620000" h="1358900">
                <a:moveTo>
                  <a:pt x="0" y="939800"/>
                </a:moveTo>
                <a:cubicBezTo>
                  <a:pt x="244184" y="858405"/>
                  <a:pt x="365829" y="821848"/>
                  <a:pt x="660400" y="622300"/>
                </a:cubicBezTo>
                <a:cubicBezTo>
                  <a:pt x="866811" y="482473"/>
                  <a:pt x="1152094" y="266857"/>
                  <a:pt x="1397000" y="177800"/>
                </a:cubicBezTo>
                <a:cubicBezTo>
                  <a:pt x="1666046" y="79965"/>
                  <a:pt x="1401486" y="169754"/>
                  <a:pt x="1701800" y="88900"/>
                </a:cubicBezTo>
                <a:cubicBezTo>
                  <a:pt x="1757400" y="73931"/>
                  <a:pt x="1810795" y="51047"/>
                  <a:pt x="1866900" y="38100"/>
                </a:cubicBezTo>
                <a:cubicBezTo>
                  <a:pt x="1961992" y="16156"/>
                  <a:pt x="2074148" y="8868"/>
                  <a:pt x="2171700" y="0"/>
                </a:cubicBezTo>
                <a:cubicBezTo>
                  <a:pt x="2349500" y="12700"/>
                  <a:pt x="2528639" y="12891"/>
                  <a:pt x="2705100" y="38100"/>
                </a:cubicBezTo>
                <a:cubicBezTo>
                  <a:pt x="2767401" y="47000"/>
                  <a:pt x="2824923" y="77121"/>
                  <a:pt x="2882900" y="101600"/>
                </a:cubicBezTo>
                <a:cubicBezTo>
                  <a:pt x="3390728" y="316016"/>
                  <a:pt x="3135493" y="189541"/>
                  <a:pt x="3416300" y="381000"/>
                </a:cubicBezTo>
                <a:cubicBezTo>
                  <a:pt x="3461904" y="412094"/>
                  <a:pt x="3512431" y="436013"/>
                  <a:pt x="3556000" y="469900"/>
                </a:cubicBezTo>
                <a:cubicBezTo>
                  <a:pt x="3628347" y="526170"/>
                  <a:pt x="3751269" y="690569"/>
                  <a:pt x="3797300" y="736600"/>
                </a:cubicBezTo>
                <a:cubicBezTo>
                  <a:pt x="3994521" y="933821"/>
                  <a:pt x="3807526" y="738425"/>
                  <a:pt x="3987800" y="952500"/>
                </a:cubicBezTo>
                <a:cubicBezTo>
                  <a:pt x="4024486" y="996065"/>
                  <a:pt x="4067503" y="1034258"/>
                  <a:pt x="4102100" y="1079500"/>
                </a:cubicBezTo>
                <a:cubicBezTo>
                  <a:pt x="4122832" y="1106612"/>
                  <a:pt x="4133968" y="1140002"/>
                  <a:pt x="4152900" y="1168400"/>
                </a:cubicBezTo>
                <a:cubicBezTo>
                  <a:pt x="4184839" y="1216309"/>
                  <a:pt x="4222561" y="1260191"/>
                  <a:pt x="4254500" y="1308100"/>
                </a:cubicBezTo>
                <a:cubicBezTo>
                  <a:pt x="4262967" y="1320800"/>
                  <a:pt x="4264699" y="1344818"/>
                  <a:pt x="4279900" y="1346200"/>
                </a:cubicBezTo>
                <a:cubicBezTo>
                  <a:pt x="4457020" y="1362302"/>
                  <a:pt x="4635500" y="1354667"/>
                  <a:pt x="4813300" y="1358900"/>
                </a:cubicBezTo>
                <a:lnTo>
                  <a:pt x="5626100" y="1346200"/>
                </a:lnTo>
                <a:cubicBezTo>
                  <a:pt x="5667696" y="1343351"/>
                  <a:pt x="5701788" y="1311131"/>
                  <a:pt x="5740400" y="1295400"/>
                </a:cubicBezTo>
                <a:cubicBezTo>
                  <a:pt x="5816117" y="1264552"/>
                  <a:pt x="5893851" y="1238707"/>
                  <a:pt x="5969000" y="1206500"/>
                </a:cubicBezTo>
                <a:cubicBezTo>
                  <a:pt x="6101353" y="1149777"/>
                  <a:pt x="6235276" y="1095765"/>
                  <a:pt x="6362700" y="1028700"/>
                </a:cubicBezTo>
                <a:cubicBezTo>
                  <a:pt x="6553600" y="928226"/>
                  <a:pt x="6620511" y="898753"/>
                  <a:pt x="6794500" y="787400"/>
                </a:cubicBezTo>
                <a:cubicBezTo>
                  <a:pt x="6838024" y="759545"/>
                  <a:pt x="6880160" y="729505"/>
                  <a:pt x="6921500" y="698500"/>
                </a:cubicBezTo>
                <a:cubicBezTo>
                  <a:pt x="6947951" y="678662"/>
                  <a:pt x="6969888" y="652879"/>
                  <a:pt x="6997700" y="635000"/>
                </a:cubicBezTo>
                <a:cubicBezTo>
                  <a:pt x="7029550" y="614525"/>
                  <a:pt x="7067356" y="604528"/>
                  <a:pt x="7099300" y="584200"/>
                </a:cubicBezTo>
                <a:cubicBezTo>
                  <a:pt x="7114453" y="574557"/>
                  <a:pt x="7122456" y="556063"/>
                  <a:pt x="7137400" y="546100"/>
                </a:cubicBezTo>
                <a:cubicBezTo>
                  <a:pt x="7148539" y="538674"/>
                  <a:pt x="7163526" y="539387"/>
                  <a:pt x="7175500" y="533400"/>
                </a:cubicBezTo>
                <a:cubicBezTo>
                  <a:pt x="7189152" y="526574"/>
                  <a:pt x="7199948" y="514826"/>
                  <a:pt x="7213600" y="508000"/>
                </a:cubicBezTo>
                <a:cubicBezTo>
                  <a:pt x="7225574" y="502013"/>
                  <a:pt x="7239726" y="501287"/>
                  <a:pt x="7251700" y="495300"/>
                </a:cubicBezTo>
                <a:cubicBezTo>
                  <a:pt x="7334652" y="453824"/>
                  <a:pt x="7310803" y="399399"/>
                  <a:pt x="7442200" y="355600"/>
                </a:cubicBezTo>
                <a:lnTo>
                  <a:pt x="7518400" y="330200"/>
                </a:lnTo>
                <a:cubicBezTo>
                  <a:pt x="7535333" y="317500"/>
                  <a:pt x="7551976" y="304403"/>
                  <a:pt x="7569200" y="292100"/>
                </a:cubicBezTo>
                <a:cubicBezTo>
                  <a:pt x="7619462" y="256199"/>
                  <a:pt x="7593691" y="280309"/>
                  <a:pt x="7620000" y="25400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041400" y="3167098"/>
            <a:ext cx="7747000" cy="1608102"/>
          </a:xfrm>
          <a:custGeom>
            <a:avLst/>
            <a:gdLst>
              <a:gd name="connsiteX0" fmla="*/ 0 w 7505700"/>
              <a:gd name="connsiteY0" fmla="*/ 1157251 h 1487451"/>
              <a:gd name="connsiteX1" fmla="*/ 3073400 w 7505700"/>
              <a:gd name="connsiteY1" fmla="*/ 1551 h 1487451"/>
              <a:gd name="connsiteX2" fmla="*/ 7162800 w 7505700"/>
              <a:gd name="connsiteY2" fmla="*/ 1373151 h 1487451"/>
              <a:gd name="connsiteX3" fmla="*/ 7505700 w 7505700"/>
              <a:gd name="connsiteY3" fmla="*/ 1487451 h 14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1487451">
                <a:moveTo>
                  <a:pt x="0" y="1157251"/>
                </a:moveTo>
                <a:cubicBezTo>
                  <a:pt x="939800" y="561409"/>
                  <a:pt x="1879600" y="-34432"/>
                  <a:pt x="3073400" y="1551"/>
                </a:cubicBezTo>
                <a:cubicBezTo>
                  <a:pt x="4267200" y="37534"/>
                  <a:pt x="7162800" y="1373151"/>
                  <a:pt x="7162800" y="1373151"/>
                </a:cubicBezTo>
                <a:lnTo>
                  <a:pt x="7505700" y="1487451"/>
                </a:lnTo>
              </a:path>
            </a:pathLst>
          </a:cu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193800" y="1599424"/>
            <a:ext cx="7467600" cy="2628900"/>
          </a:xfrm>
          <a:custGeom>
            <a:avLst/>
            <a:gdLst>
              <a:gd name="connsiteX0" fmla="*/ 0 w 7467600"/>
              <a:gd name="connsiteY0" fmla="*/ 1625600 h 2628900"/>
              <a:gd name="connsiteX1" fmla="*/ 12700 w 7467600"/>
              <a:gd name="connsiteY1" fmla="*/ 1549400 h 2628900"/>
              <a:gd name="connsiteX2" fmla="*/ 241300 w 7467600"/>
              <a:gd name="connsiteY2" fmla="*/ 1206500 h 2628900"/>
              <a:gd name="connsiteX3" fmla="*/ 482600 w 7467600"/>
              <a:gd name="connsiteY3" fmla="*/ 825500 h 2628900"/>
              <a:gd name="connsiteX4" fmla="*/ 609600 w 7467600"/>
              <a:gd name="connsiteY4" fmla="*/ 647700 h 2628900"/>
              <a:gd name="connsiteX5" fmla="*/ 850900 w 7467600"/>
              <a:gd name="connsiteY5" fmla="*/ 317500 h 2628900"/>
              <a:gd name="connsiteX6" fmla="*/ 927100 w 7467600"/>
              <a:gd name="connsiteY6" fmla="*/ 228600 h 2628900"/>
              <a:gd name="connsiteX7" fmla="*/ 965200 w 7467600"/>
              <a:gd name="connsiteY7" fmla="*/ 203200 h 2628900"/>
              <a:gd name="connsiteX8" fmla="*/ 1079500 w 7467600"/>
              <a:gd name="connsiteY8" fmla="*/ 215900 h 2628900"/>
              <a:gd name="connsiteX9" fmla="*/ 1130300 w 7467600"/>
              <a:gd name="connsiteY9" fmla="*/ 279400 h 2628900"/>
              <a:gd name="connsiteX10" fmla="*/ 1206500 w 7467600"/>
              <a:gd name="connsiteY10" fmla="*/ 393700 h 2628900"/>
              <a:gd name="connsiteX11" fmla="*/ 1257300 w 7467600"/>
              <a:gd name="connsiteY11" fmla="*/ 546100 h 2628900"/>
              <a:gd name="connsiteX12" fmla="*/ 1295400 w 7467600"/>
              <a:gd name="connsiteY12" fmla="*/ 635000 h 2628900"/>
              <a:gd name="connsiteX13" fmla="*/ 1333500 w 7467600"/>
              <a:gd name="connsiteY13" fmla="*/ 800100 h 2628900"/>
              <a:gd name="connsiteX14" fmla="*/ 1346200 w 7467600"/>
              <a:gd name="connsiteY14" fmla="*/ 838200 h 2628900"/>
              <a:gd name="connsiteX15" fmla="*/ 1397000 w 7467600"/>
              <a:gd name="connsiteY15" fmla="*/ 1193800 h 2628900"/>
              <a:gd name="connsiteX16" fmla="*/ 1435100 w 7467600"/>
              <a:gd name="connsiteY16" fmla="*/ 1231900 h 2628900"/>
              <a:gd name="connsiteX17" fmla="*/ 1473200 w 7467600"/>
              <a:gd name="connsiteY17" fmla="*/ 1282700 h 2628900"/>
              <a:gd name="connsiteX18" fmla="*/ 1498600 w 7467600"/>
              <a:gd name="connsiteY18" fmla="*/ 1333500 h 2628900"/>
              <a:gd name="connsiteX19" fmla="*/ 1587500 w 7467600"/>
              <a:gd name="connsiteY19" fmla="*/ 1371600 h 2628900"/>
              <a:gd name="connsiteX20" fmla="*/ 1739900 w 7467600"/>
              <a:gd name="connsiteY20" fmla="*/ 1308100 h 2628900"/>
              <a:gd name="connsiteX21" fmla="*/ 1790700 w 7467600"/>
              <a:gd name="connsiteY21" fmla="*/ 1270000 h 2628900"/>
              <a:gd name="connsiteX22" fmla="*/ 1943100 w 7467600"/>
              <a:gd name="connsiteY22" fmla="*/ 1143000 h 2628900"/>
              <a:gd name="connsiteX23" fmla="*/ 2006600 w 7467600"/>
              <a:gd name="connsiteY23" fmla="*/ 1041400 h 2628900"/>
              <a:gd name="connsiteX24" fmla="*/ 2133600 w 7467600"/>
              <a:gd name="connsiteY24" fmla="*/ 774700 h 2628900"/>
              <a:gd name="connsiteX25" fmla="*/ 2184400 w 7467600"/>
              <a:gd name="connsiteY25" fmla="*/ 635000 h 2628900"/>
              <a:gd name="connsiteX26" fmla="*/ 2286000 w 7467600"/>
              <a:gd name="connsiteY26" fmla="*/ 457200 h 2628900"/>
              <a:gd name="connsiteX27" fmla="*/ 2451100 w 7467600"/>
              <a:gd name="connsiteY27" fmla="*/ 177800 h 2628900"/>
              <a:gd name="connsiteX28" fmla="*/ 2501900 w 7467600"/>
              <a:gd name="connsiteY28" fmla="*/ 114300 h 2628900"/>
              <a:gd name="connsiteX29" fmla="*/ 2578100 w 7467600"/>
              <a:gd name="connsiteY29" fmla="*/ 63500 h 2628900"/>
              <a:gd name="connsiteX30" fmla="*/ 2654300 w 7467600"/>
              <a:gd name="connsiteY30" fmla="*/ 0 h 2628900"/>
              <a:gd name="connsiteX31" fmla="*/ 2819400 w 7467600"/>
              <a:gd name="connsiteY31" fmla="*/ 12700 h 2628900"/>
              <a:gd name="connsiteX32" fmla="*/ 2946400 w 7467600"/>
              <a:gd name="connsiteY32" fmla="*/ 127000 h 2628900"/>
              <a:gd name="connsiteX33" fmla="*/ 3060700 w 7467600"/>
              <a:gd name="connsiteY33" fmla="*/ 279400 h 2628900"/>
              <a:gd name="connsiteX34" fmla="*/ 3149600 w 7467600"/>
              <a:gd name="connsiteY34" fmla="*/ 469900 h 2628900"/>
              <a:gd name="connsiteX35" fmla="*/ 3200400 w 7467600"/>
              <a:gd name="connsiteY35" fmla="*/ 533400 h 2628900"/>
              <a:gd name="connsiteX36" fmla="*/ 3225800 w 7467600"/>
              <a:gd name="connsiteY36" fmla="*/ 622300 h 2628900"/>
              <a:gd name="connsiteX37" fmla="*/ 3238500 w 7467600"/>
              <a:gd name="connsiteY37" fmla="*/ 673100 h 2628900"/>
              <a:gd name="connsiteX38" fmla="*/ 3276600 w 7467600"/>
              <a:gd name="connsiteY38" fmla="*/ 723900 h 2628900"/>
              <a:gd name="connsiteX39" fmla="*/ 3302000 w 7467600"/>
              <a:gd name="connsiteY39" fmla="*/ 762000 h 2628900"/>
              <a:gd name="connsiteX40" fmla="*/ 3314700 w 7467600"/>
              <a:gd name="connsiteY40" fmla="*/ 800100 h 2628900"/>
              <a:gd name="connsiteX41" fmla="*/ 3340100 w 7467600"/>
              <a:gd name="connsiteY41" fmla="*/ 863600 h 2628900"/>
              <a:gd name="connsiteX42" fmla="*/ 3352800 w 7467600"/>
              <a:gd name="connsiteY42" fmla="*/ 901700 h 2628900"/>
              <a:gd name="connsiteX43" fmla="*/ 3378200 w 7467600"/>
              <a:gd name="connsiteY43" fmla="*/ 1028700 h 2628900"/>
              <a:gd name="connsiteX44" fmla="*/ 3390900 w 7467600"/>
              <a:gd name="connsiteY44" fmla="*/ 1066800 h 2628900"/>
              <a:gd name="connsiteX45" fmla="*/ 3403600 w 7467600"/>
              <a:gd name="connsiteY45" fmla="*/ 1117600 h 2628900"/>
              <a:gd name="connsiteX46" fmla="*/ 3429000 w 7467600"/>
              <a:gd name="connsiteY46" fmla="*/ 1155700 h 2628900"/>
              <a:gd name="connsiteX47" fmla="*/ 3467100 w 7467600"/>
              <a:gd name="connsiteY47" fmla="*/ 1320800 h 2628900"/>
              <a:gd name="connsiteX48" fmla="*/ 3543300 w 7467600"/>
              <a:gd name="connsiteY48" fmla="*/ 1397000 h 2628900"/>
              <a:gd name="connsiteX49" fmla="*/ 3746500 w 7467600"/>
              <a:gd name="connsiteY49" fmla="*/ 1625600 h 2628900"/>
              <a:gd name="connsiteX50" fmla="*/ 3886200 w 7467600"/>
              <a:gd name="connsiteY50" fmla="*/ 1790700 h 2628900"/>
              <a:gd name="connsiteX51" fmla="*/ 4152900 w 7467600"/>
              <a:gd name="connsiteY51" fmla="*/ 2070100 h 2628900"/>
              <a:gd name="connsiteX52" fmla="*/ 4330700 w 7467600"/>
              <a:gd name="connsiteY52" fmla="*/ 2298700 h 2628900"/>
              <a:gd name="connsiteX53" fmla="*/ 4419600 w 7467600"/>
              <a:gd name="connsiteY53" fmla="*/ 2387600 h 2628900"/>
              <a:gd name="connsiteX54" fmla="*/ 4483100 w 7467600"/>
              <a:gd name="connsiteY54" fmla="*/ 2476500 h 2628900"/>
              <a:gd name="connsiteX55" fmla="*/ 4546600 w 7467600"/>
              <a:gd name="connsiteY55" fmla="*/ 2540000 h 2628900"/>
              <a:gd name="connsiteX56" fmla="*/ 4635500 w 7467600"/>
              <a:gd name="connsiteY56" fmla="*/ 2628900 h 2628900"/>
              <a:gd name="connsiteX57" fmla="*/ 4699000 w 7467600"/>
              <a:gd name="connsiteY57" fmla="*/ 2616200 h 2628900"/>
              <a:gd name="connsiteX58" fmla="*/ 4775200 w 7467600"/>
              <a:gd name="connsiteY58" fmla="*/ 2565400 h 2628900"/>
              <a:gd name="connsiteX59" fmla="*/ 4838700 w 7467600"/>
              <a:gd name="connsiteY59" fmla="*/ 2527300 h 2628900"/>
              <a:gd name="connsiteX60" fmla="*/ 4927600 w 7467600"/>
              <a:gd name="connsiteY60" fmla="*/ 2463800 h 2628900"/>
              <a:gd name="connsiteX61" fmla="*/ 5092700 w 7467600"/>
              <a:gd name="connsiteY61" fmla="*/ 2362200 h 2628900"/>
              <a:gd name="connsiteX62" fmla="*/ 5676900 w 7467600"/>
              <a:gd name="connsiteY62" fmla="*/ 1663700 h 2628900"/>
              <a:gd name="connsiteX63" fmla="*/ 5892800 w 7467600"/>
              <a:gd name="connsiteY63" fmla="*/ 1155700 h 2628900"/>
              <a:gd name="connsiteX64" fmla="*/ 5969000 w 7467600"/>
              <a:gd name="connsiteY64" fmla="*/ 749300 h 2628900"/>
              <a:gd name="connsiteX65" fmla="*/ 5981700 w 7467600"/>
              <a:gd name="connsiteY65" fmla="*/ 584200 h 2628900"/>
              <a:gd name="connsiteX66" fmla="*/ 6083300 w 7467600"/>
              <a:gd name="connsiteY66" fmla="*/ 368300 h 2628900"/>
              <a:gd name="connsiteX67" fmla="*/ 7467600 w 7467600"/>
              <a:gd name="connsiteY67" fmla="*/ 3556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467600" h="2628900">
                <a:moveTo>
                  <a:pt x="0" y="1625600"/>
                </a:moveTo>
                <a:cubicBezTo>
                  <a:pt x="4233" y="1600200"/>
                  <a:pt x="3137" y="1573309"/>
                  <a:pt x="12700" y="1549400"/>
                </a:cubicBezTo>
                <a:cubicBezTo>
                  <a:pt x="55643" y="1442042"/>
                  <a:pt x="193460" y="1278261"/>
                  <a:pt x="241300" y="1206500"/>
                </a:cubicBezTo>
                <a:cubicBezTo>
                  <a:pt x="324687" y="1081420"/>
                  <a:pt x="399872" y="951018"/>
                  <a:pt x="482600" y="825500"/>
                </a:cubicBezTo>
                <a:cubicBezTo>
                  <a:pt x="522681" y="764687"/>
                  <a:pt x="570498" y="709146"/>
                  <a:pt x="609600" y="647700"/>
                </a:cubicBezTo>
                <a:cubicBezTo>
                  <a:pt x="786555" y="369629"/>
                  <a:pt x="598611" y="653885"/>
                  <a:pt x="850900" y="317500"/>
                </a:cubicBezTo>
                <a:cubicBezTo>
                  <a:pt x="878930" y="280127"/>
                  <a:pt x="891722" y="258082"/>
                  <a:pt x="927100" y="228600"/>
                </a:cubicBezTo>
                <a:cubicBezTo>
                  <a:pt x="938826" y="218829"/>
                  <a:pt x="952500" y="211667"/>
                  <a:pt x="965200" y="203200"/>
                </a:cubicBezTo>
                <a:cubicBezTo>
                  <a:pt x="1003300" y="207433"/>
                  <a:pt x="1044694" y="199836"/>
                  <a:pt x="1079500" y="215900"/>
                </a:cubicBezTo>
                <a:cubicBezTo>
                  <a:pt x="1104112" y="227259"/>
                  <a:pt x="1114545" y="257342"/>
                  <a:pt x="1130300" y="279400"/>
                </a:cubicBezTo>
                <a:cubicBezTo>
                  <a:pt x="1156915" y="316661"/>
                  <a:pt x="1186813" y="352358"/>
                  <a:pt x="1206500" y="393700"/>
                </a:cubicBezTo>
                <a:cubicBezTo>
                  <a:pt x="1229522" y="442046"/>
                  <a:pt x="1238788" y="495854"/>
                  <a:pt x="1257300" y="546100"/>
                </a:cubicBezTo>
                <a:cubicBezTo>
                  <a:pt x="1268446" y="576352"/>
                  <a:pt x="1285205" y="604414"/>
                  <a:pt x="1295400" y="635000"/>
                </a:cubicBezTo>
                <a:cubicBezTo>
                  <a:pt x="1327010" y="729831"/>
                  <a:pt x="1313351" y="719503"/>
                  <a:pt x="1333500" y="800100"/>
                </a:cubicBezTo>
                <a:cubicBezTo>
                  <a:pt x="1336747" y="813087"/>
                  <a:pt x="1341967" y="825500"/>
                  <a:pt x="1346200" y="838200"/>
                </a:cubicBezTo>
                <a:cubicBezTo>
                  <a:pt x="1348979" y="868769"/>
                  <a:pt x="1349198" y="1107756"/>
                  <a:pt x="1397000" y="1193800"/>
                </a:cubicBezTo>
                <a:cubicBezTo>
                  <a:pt x="1405722" y="1209500"/>
                  <a:pt x="1423411" y="1218263"/>
                  <a:pt x="1435100" y="1231900"/>
                </a:cubicBezTo>
                <a:cubicBezTo>
                  <a:pt x="1448875" y="1247971"/>
                  <a:pt x="1461982" y="1264751"/>
                  <a:pt x="1473200" y="1282700"/>
                </a:cubicBezTo>
                <a:cubicBezTo>
                  <a:pt x="1483234" y="1298754"/>
                  <a:pt x="1486480" y="1318956"/>
                  <a:pt x="1498600" y="1333500"/>
                </a:cubicBezTo>
                <a:cubicBezTo>
                  <a:pt x="1521680" y="1361196"/>
                  <a:pt x="1555676" y="1363644"/>
                  <a:pt x="1587500" y="1371600"/>
                </a:cubicBezTo>
                <a:cubicBezTo>
                  <a:pt x="1627397" y="1356639"/>
                  <a:pt x="1698324" y="1334085"/>
                  <a:pt x="1739900" y="1308100"/>
                </a:cubicBezTo>
                <a:cubicBezTo>
                  <a:pt x="1757849" y="1296882"/>
                  <a:pt x="1773360" y="1282138"/>
                  <a:pt x="1790700" y="1270000"/>
                </a:cubicBezTo>
                <a:cubicBezTo>
                  <a:pt x="1863390" y="1219117"/>
                  <a:pt x="1884613" y="1217437"/>
                  <a:pt x="1943100" y="1143000"/>
                </a:cubicBezTo>
                <a:cubicBezTo>
                  <a:pt x="1967774" y="1111597"/>
                  <a:pt x="1986351" y="1075823"/>
                  <a:pt x="2006600" y="1041400"/>
                </a:cubicBezTo>
                <a:cubicBezTo>
                  <a:pt x="2074723" y="925591"/>
                  <a:pt x="2081246" y="908493"/>
                  <a:pt x="2133600" y="774700"/>
                </a:cubicBezTo>
                <a:cubicBezTo>
                  <a:pt x="2151656" y="728557"/>
                  <a:pt x="2162958" y="679670"/>
                  <a:pt x="2184400" y="635000"/>
                </a:cubicBezTo>
                <a:cubicBezTo>
                  <a:pt x="2213938" y="573462"/>
                  <a:pt x="2253638" y="517301"/>
                  <a:pt x="2286000" y="457200"/>
                </a:cubicBezTo>
                <a:cubicBezTo>
                  <a:pt x="2396490" y="252004"/>
                  <a:pt x="2319457" y="357313"/>
                  <a:pt x="2451100" y="177800"/>
                </a:cubicBezTo>
                <a:cubicBezTo>
                  <a:pt x="2467130" y="155941"/>
                  <a:pt x="2481752" y="132433"/>
                  <a:pt x="2501900" y="114300"/>
                </a:cubicBezTo>
                <a:cubicBezTo>
                  <a:pt x="2524591" y="93879"/>
                  <a:pt x="2555284" y="83781"/>
                  <a:pt x="2578100" y="63500"/>
                </a:cubicBezTo>
                <a:cubicBezTo>
                  <a:pt x="2661138" y="-10311"/>
                  <a:pt x="2572778" y="27174"/>
                  <a:pt x="2654300" y="0"/>
                </a:cubicBezTo>
                <a:cubicBezTo>
                  <a:pt x="2709333" y="4233"/>
                  <a:pt x="2766766" y="-3921"/>
                  <a:pt x="2819400" y="12700"/>
                </a:cubicBezTo>
                <a:cubicBezTo>
                  <a:pt x="2837675" y="18471"/>
                  <a:pt x="2927499" y="105737"/>
                  <a:pt x="2946400" y="127000"/>
                </a:cubicBezTo>
                <a:cubicBezTo>
                  <a:pt x="2971724" y="155490"/>
                  <a:pt x="3046233" y="253680"/>
                  <a:pt x="3060700" y="279400"/>
                </a:cubicBezTo>
                <a:cubicBezTo>
                  <a:pt x="3092646" y="336193"/>
                  <a:pt x="3113551" y="413252"/>
                  <a:pt x="3149600" y="469900"/>
                </a:cubicBezTo>
                <a:cubicBezTo>
                  <a:pt x="3164153" y="492769"/>
                  <a:pt x="3183467" y="512233"/>
                  <a:pt x="3200400" y="533400"/>
                </a:cubicBezTo>
                <a:cubicBezTo>
                  <a:pt x="3240102" y="692209"/>
                  <a:pt x="3189361" y="494763"/>
                  <a:pt x="3225800" y="622300"/>
                </a:cubicBezTo>
                <a:cubicBezTo>
                  <a:pt x="3230595" y="639083"/>
                  <a:pt x="3230694" y="657488"/>
                  <a:pt x="3238500" y="673100"/>
                </a:cubicBezTo>
                <a:cubicBezTo>
                  <a:pt x="3247966" y="692032"/>
                  <a:pt x="3264297" y="706676"/>
                  <a:pt x="3276600" y="723900"/>
                </a:cubicBezTo>
                <a:cubicBezTo>
                  <a:pt x="3285472" y="736320"/>
                  <a:pt x="3295174" y="748348"/>
                  <a:pt x="3302000" y="762000"/>
                </a:cubicBezTo>
                <a:cubicBezTo>
                  <a:pt x="3307987" y="773974"/>
                  <a:pt x="3310000" y="787565"/>
                  <a:pt x="3314700" y="800100"/>
                </a:cubicBezTo>
                <a:cubicBezTo>
                  <a:pt x="3322705" y="821446"/>
                  <a:pt x="3332095" y="842254"/>
                  <a:pt x="3340100" y="863600"/>
                </a:cubicBezTo>
                <a:cubicBezTo>
                  <a:pt x="3344800" y="876135"/>
                  <a:pt x="3349790" y="888656"/>
                  <a:pt x="3352800" y="901700"/>
                </a:cubicBezTo>
                <a:cubicBezTo>
                  <a:pt x="3362508" y="943766"/>
                  <a:pt x="3364548" y="987744"/>
                  <a:pt x="3378200" y="1028700"/>
                </a:cubicBezTo>
                <a:cubicBezTo>
                  <a:pt x="3382433" y="1041400"/>
                  <a:pt x="3387222" y="1053928"/>
                  <a:pt x="3390900" y="1066800"/>
                </a:cubicBezTo>
                <a:cubicBezTo>
                  <a:pt x="3395695" y="1083583"/>
                  <a:pt x="3396724" y="1101557"/>
                  <a:pt x="3403600" y="1117600"/>
                </a:cubicBezTo>
                <a:cubicBezTo>
                  <a:pt x="3409613" y="1131629"/>
                  <a:pt x="3420533" y="1143000"/>
                  <a:pt x="3429000" y="1155700"/>
                </a:cubicBezTo>
                <a:cubicBezTo>
                  <a:pt x="3435432" y="1187858"/>
                  <a:pt x="3457674" y="1304304"/>
                  <a:pt x="3467100" y="1320800"/>
                </a:cubicBezTo>
                <a:cubicBezTo>
                  <a:pt x="3484922" y="1351988"/>
                  <a:pt x="3519027" y="1370521"/>
                  <a:pt x="3543300" y="1397000"/>
                </a:cubicBezTo>
                <a:cubicBezTo>
                  <a:pt x="3612192" y="1472154"/>
                  <a:pt x="3679540" y="1548720"/>
                  <a:pt x="3746500" y="1625600"/>
                </a:cubicBezTo>
                <a:cubicBezTo>
                  <a:pt x="3793848" y="1679963"/>
                  <a:pt x="3835224" y="1739724"/>
                  <a:pt x="3886200" y="1790700"/>
                </a:cubicBezTo>
                <a:cubicBezTo>
                  <a:pt x="3977189" y="1881689"/>
                  <a:pt x="4070676" y="1970747"/>
                  <a:pt x="4152900" y="2070100"/>
                </a:cubicBezTo>
                <a:cubicBezTo>
                  <a:pt x="4214448" y="2144470"/>
                  <a:pt x="4262440" y="2230440"/>
                  <a:pt x="4330700" y="2298700"/>
                </a:cubicBezTo>
                <a:cubicBezTo>
                  <a:pt x="4360333" y="2328333"/>
                  <a:pt x="4392327" y="2355781"/>
                  <a:pt x="4419600" y="2387600"/>
                </a:cubicBezTo>
                <a:cubicBezTo>
                  <a:pt x="4443300" y="2415249"/>
                  <a:pt x="4459787" y="2448524"/>
                  <a:pt x="4483100" y="2476500"/>
                </a:cubicBezTo>
                <a:cubicBezTo>
                  <a:pt x="4502263" y="2499496"/>
                  <a:pt x="4526713" y="2517627"/>
                  <a:pt x="4546600" y="2540000"/>
                </a:cubicBezTo>
                <a:cubicBezTo>
                  <a:pt x="4625622" y="2628900"/>
                  <a:pt x="4539544" y="2556933"/>
                  <a:pt x="4635500" y="2628900"/>
                </a:cubicBezTo>
                <a:cubicBezTo>
                  <a:pt x="4656667" y="2624667"/>
                  <a:pt x="4679349" y="2625132"/>
                  <a:pt x="4699000" y="2616200"/>
                </a:cubicBezTo>
                <a:cubicBezTo>
                  <a:pt x="4726791" y="2603568"/>
                  <a:pt x="4749446" y="2581789"/>
                  <a:pt x="4775200" y="2565400"/>
                </a:cubicBezTo>
                <a:cubicBezTo>
                  <a:pt x="4796025" y="2552148"/>
                  <a:pt x="4817533" y="2540000"/>
                  <a:pt x="4838700" y="2527300"/>
                </a:cubicBezTo>
                <a:cubicBezTo>
                  <a:pt x="4869927" y="2508564"/>
                  <a:pt x="4897067" y="2483647"/>
                  <a:pt x="4927600" y="2463800"/>
                </a:cubicBezTo>
                <a:cubicBezTo>
                  <a:pt x="4981779" y="2428583"/>
                  <a:pt x="5044543" y="2405288"/>
                  <a:pt x="5092700" y="2362200"/>
                </a:cubicBezTo>
                <a:cubicBezTo>
                  <a:pt x="5233942" y="2235826"/>
                  <a:pt x="5599898" y="1844882"/>
                  <a:pt x="5676900" y="1663700"/>
                </a:cubicBezTo>
                <a:lnTo>
                  <a:pt x="5892800" y="1155700"/>
                </a:lnTo>
                <a:cubicBezTo>
                  <a:pt x="5918200" y="1020233"/>
                  <a:pt x="5947815" y="885489"/>
                  <a:pt x="5969000" y="749300"/>
                </a:cubicBezTo>
                <a:cubicBezTo>
                  <a:pt x="5977484" y="694760"/>
                  <a:pt x="5974158" y="638878"/>
                  <a:pt x="5981700" y="584200"/>
                </a:cubicBezTo>
                <a:cubicBezTo>
                  <a:pt x="6002079" y="436454"/>
                  <a:pt x="5959021" y="370500"/>
                  <a:pt x="6083300" y="368300"/>
                </a:cubicBezTo>
                <a:lnTo>
                  <a:pt x="7467600" y="3556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41400" y="1142224"/>
            <a:ext cx="0" cy="4559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89000" y="5523724"/>
            <a:ext cx="78994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801133" y="2488424"/>
            <a:ext cx="284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from Earth’s center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40667" y="5599924"/>
            <a:ext cx="328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along a line of longitude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41400" y="4278277"/>
            <a:ext cx="2651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ELLIPSOID</a:t>
            </a:r>
          </a:p>
          <a:p>
            <a:r>
              <a:rPr lang="en-US" dirty="0" smtClean="0"/>
              <a:t>(defined for convenience; </a:t>
            </a:r>
          </a:p>
          <a:p>
            <a:r>
              <a:rPr lang="en-US" dirty="0" smtClean="0"/>
              <a:t>not necessarily the same</a:t>
            </a:r>
          </a:p>
          <a:p>
            <a:r>
              <a:rPr lang="en-US" dirty="0" smtClean="0"/>
              <a:t>as the </a:t>
            </a:r>
            <a:r>
              <a:rPr lang="en-US" dirty="0" err="1" smtClean="0"/>
              <a:t>Maclaurin</a:t>
            </a:r>
            <a:r>
              <a:rPr lang="en-US" dirty="0" smtClean="0"/>
              <a:t> ellipsoid)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47455" y="3167098"/>
            <a:ext cx="1776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(FLUID LEVEL,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EQUIPOTENTIAL)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8290" y="1599424"/>
            <a:ext cx="80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658100" y="1968756"/>
            <a:ext cx="0" cy="139674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38460" y="2213050"/>
            <a:ext cx="15055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TOPOGRAPHY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247900" y="2820381"/>
            <a:ext cx="12700" cy="888224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00081" y="3167098"/>
            <a:ext cx="11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 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ANOMALY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19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6900"/>
          </a:xfrm>
        </p:spPr>
        <p:txBody>
          <a:bodyPr>
            <a:noAutofit/>
          </a:bodyPr>
          <a:lstStyle/>
          <a:p>
            <a:r>
              <a:rPr lang="en-US" sz="2500" dirty="0" smtClean="0"/>
              <a:t>Gravity of fluid planet = hydrostatic equilibrium + fluid circulation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15962"/>
            <a:ext cx="2655477" cy="2560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240" y="596900"/>
            <a:ext cx="4302760" cy="516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9833" y="6477000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Analogous effects can be seen in Earth’s gravity field due to ocean currents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478" y="715962"/>
            <a:ext cx="2324014" cy="4787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6800" y="3385234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Winds</a:t>
            </a:r>
          </a:p>
          <a:p>
            <a:r>
              <a:rPr lang="en-US" dirty="0" err="1" smtClean="0"/>
              <a:t>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36800" y="5442634"/>
            <a:ext cx="213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Kaspi</a:t>
            </a:r>
            <a:r>
              <a:rPr lang="en-US" dirty="0" smtClean="0"/>
              <a:t> et al. GRL 2010</a:t>
            </a:r>
          </a:p>
          <a:p>
            <a:r>
              <a:rPr lang="en-US" dirty="0" smtClean="0"/>
              <a:t>Hubbard Icarus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55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500" y="3334772"/>
            <a:ext cx="5270500" cy="3441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20" y="1006706"/>
            <a:ext cx="4355886" cy="2528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000" y="0"/>
            <a:ext cx="6052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Earth’s geoid: uncorrelated with topography</a:t>
            </a:r>
          </a:p>
          <a:p>
            <a:r>
              <a:rPr lang="en-US" u="sng" dirty="0" smtClean="0"/>
              <a:t>Not</a:t>
            </a:r>
            <a:r>
              <a:rPr lang="en-US" dirty="0" smtClean="0"/>
              <a:t> a record of surface processes (instead, mantle convection)</a:t>
            </a:r>
          </a:p>
          <a:p>
            <a:r>
              <a:rPr lang="en-US" u="sng" dirty="0" smtClean="0"/>
              <a:t>Can</a:t>
            </a:r>
            <a:r>
              <a:rPr lang="en-US" dirty="0" smtClean="0"/>
              <a:t> drive surface processes (e.g., Western Interior Seaway)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60375"/>
            <a:ext cx="26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Steady, solid-state</a:t>
            </a:r>
          </a:p>
          <a:p>
            <a:r>
              <a:rPr lang="en-US" dirty="0" smtClean="0"/>
              <a:t>mantle convection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06634"/>
            <a:ext cx="277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Richards &amp; Hager, JGR 1988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536" y="1143000"/>
            <a:ext cx="3371464" cy="1968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470" y="4089400"/>
            <a:ext cx="27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dynamic topography: </a:t>
            </a:r>
          </a:p>
          <a:p>
            <a:r>
              <a:rPr lang="en-US" dirty="0" smtClean="0"/>
              <a:t>amplitude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550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5700"/>
            <a:ext cx="4569680" cy="295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-19843"/>
            <a:ext cx="8890000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Mars’ geoid: correlated with topography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10541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GEOID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01" y="3186668"/>
            <a:ext cx="5067299" cy="3358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5301" y="298140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TOPOGRAPHY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69680" y="914400"/>
            <a:ext cx="4523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The large &lt;4 </a:t>
            </a:r>
            <a:r>
              <a:rPr lang="en-US" dirty="0" err="1" smtClean="0"/>
              <a:t>Ga</a:t>
            </a:r>
            <a:r>
              <a:rPr lang="en-US" dirty="0" smtClean="0"/>
              <a:t> volcanoes are geoid highs</a:t>
            </a:r>
          </a:p>
          <a:p>
            <a:r>
              <a:rPr lang="en-US" dirty="0" smtClean="0"/>
              <a:t>- The &gt;4 </a:t>
            </a:r>
            <a:r>
              <a:rPr lang="en-US" dirty="0" err="1" smtClean="0"/>
              <a:t>Ga</a:t>
            </a:r>
            <a:r>
              <a:rPr lang="en-US" dirty="0" smtClean="0"/>
              <a:t> ancient dichotomy between southern highlands and northern lowlands leaves no trace in the geoid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700" y="5105400"/>
            <a:ext cx="3454400" cy="13208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Contrast between Earth &amp; Mars geoid is mainly due to a difference in </a:t>
            </a:r>
            <a:r>
              <a:rPr lang="en-US" i="1" dirty="0" smtClean="0">
                <a:solidFill>
                  <a:schemeClr val="tx1"/>
                </a:solidFill>
              </a:rPr>
              <a:t>strength of the lithosphere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4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Class website: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://geosci.uchicago.edu/~kite/</a:t>
            </a:r>
            <a:r>
              <a:rPr lang="en-US" dirty="0" smtClean="0">
                <a:hlinkClick r:id="rId2"/>
              </a:rPr>
              <a:t>geos28600_2019/</a:t>
            </a:r>
            <a:endParaRPr lang="en-US" dirty="0" smtClean="0"/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>
                <a:latin typeface="Lucida Grande"/>
                <a:cs typeface="Lucida Grande"/>
              </a:rPr>
              <a:t>6 problem sets, 5 labs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Grading scheme: 60% homework, 30% final, 10% class </a:t>
            </a:r>
            <a:r>
              <a:rPr lang="en-US" sz="22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participation. Final will be closed-book, but you will be allowed to take in 1 sheet of letter-sized paper with notes.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Late policy: </a:t>
            </a:r>
            <a:r>
              <a:rPr lang="en-US" sz="22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15 </a:t>
            </a:r>
            <a:r>
              <a:rPr lang="en-US" sz="22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percent reduction in maximum grade per day late. Exceptions require a doctor’s note or equivalent.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5031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/>
              <a:t>TRUE POLAR WANDER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8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873634"/>
            <a:ext cx="8610600" cy="5338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6014" y="6211669"/>
            <a:ext cx="6687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et al., Annual Reviews of Earth &amp; Planetary Science, 2014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3732"/>
            <a:ext cx="8115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True polar wander – migration of +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 (-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) </a:t>
            </a:r>
            <a:r>
              <a:rPr lang="en-US" sz="1600" b="1" u="sng" dirty="0" err="1" smtClean="0"/>
              <a:t>non</a:t>
            </a:r>
            <a:r>
              <a:rPr lang="en-US" sz="1600" b="1" dirty="0" err="1" smtClean="0"/>
              <a:t>hydrostatic</a:t>
            </a:r>
            <a:r>
              <a:rPr lang="en-US" sz="1600" b="1" dirty="0" smtClean="0"/>
              <a:t> mass anomalies to equator (poles)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57253"/>
            <a:ext cx="800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Over geologic time, energy dissipation within viscous interior will align the spin axis</a:t>
            </a:r>
          </a:p>
          <a:p>
            <a:r>
              <a:rPr lang="en-US" i="1" dirty="0" smtClean="0"/>
              <a:t>with the maximum moment of inertia.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28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Significance of true polar wander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(Potentially rapid) shifts of (paleo)latitude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Complicate reconstruction of past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96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5287"/>
            <a:ext cx="9144000" cy="217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0159" y="6488668"/>
            <a:ext cx="323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&amp; Manga, JGR, 2010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70700" cy="38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68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43" y="0"/>
            <a:ext cx="44958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0900" y="5715000"/>
            <a:ext cx="1415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Steinberger</a:t>
            </a:r>
          </a:p>
          <a:p>
            <a:r>
              <a:rPr lang="en-US" dirty="0" smtClean="0"/>
              <a:t>&amp; </a:t>
            </a:r>
            <a:r>
              <a:rPr lang="en-US" dirty="0" err="1" smtClean="0"/>
              <a:t>Torsvik</a:t>
            </a:r>
            <a:r>
              <a:rPr lang="en-US" dirty="0" smtClean="0"/>
              <a:t>, </a:t>
            </a:r>
          </a:p>
          <a:p>
            <a:r>
              <a:rPr lang="en-US" dirty="0" smtClean="0"/>
              <a:t>Nature, 2008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6200"/>
            <a:ext cx="149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TPW on Earth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100" y="863600"/>
            <a:ext cx="239039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less important</a:t>
            </a:r>
          </a:p>
          <a:p>
            <a:r>
              <a:rPr lang="en-US" dirty="0" smtClean="0"/>
              <a:t>(at least over the</a:t>
            </a:r>
          </a:p>
          <a:p>
            <a:r>
              <a:rPr lang="en-US" dirty="0" smtClean="0"/>
              <a:t>past 250 Myr)</a:t>
            </a:r>
          </a:p>
          <a:p>
            <a:r>
              <a:rPr lang="en-US" dirty="0" smtClean="0"/>
              <a:t>than plate tectonics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suggests persistence</a:t>
            </a:r>
          </a:p>
          <a:p>
            <a:r>
              <a:rPr lang="en-US" dirty="0" smtClean="0"/>
              <a:t>of mantle </a:t>
            </a:r>
            <a:r>
              <a:rPr lang="en-US" dirty="0" err="1" smtClean="0"/>
              <a:t>superplumes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54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00" y="25400"/>
            <a:ext cx="6591300" cy="5838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7600" y="6413500"/>
            <a:ext cx="251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Keane et al. Nature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89468"/>
            <a:ext cx="221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TPW on Pluto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76133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3101"/>
            <a:ext cx="8229600" cy="40894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why planets are roughly spherical</a:t>
            </a:r>
            <a:r>
              <a:rPr lang="en-US" dirty="0" smtClean="0"/>
              <a:t>; </a:t>
            </a:r>
          </a:p>
          <a:p>
            <a:pPr marL="0" indent="0">
              <a:buNone/>
            </a:pPr>
            <a:r>
              <a:rPr lang="en-US" dirty="0" smtClean="0"/>
              <a:t>    relationship between internal mass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distribution and rotational bulge.</a:t>
            </a:r>
            <a:endParaRPr lang="en-US" dirty="0"/>
          </a:p>
          <a:p>
            <a:r>
              <a:rPr lang="en-US" dirty="0"/>
              <a:t>the definition of the geoid;</a:t>
            </a:r>
          </a:p>
          <a:p>
            <a:r>
              <a:rPr lang="en-US" dirty="0"/>
              <a:t>principle of true polar wander; </a:t>
            </a:r>
          </a:p>
          <a:p>
            <a:pPr marL="0" indent="0">
              <a:buNone/>
            </a:pPr>
            <a:r>
              <a:rPr lang="en-US" dirty="0"/>
              <a:t>   evidence for true polar wander.</a:t>
            </a:r>
          </a:p>
          <a:p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5041900"/>
            <a:ext cx="8229600" cy="119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 smtClean="0"/>
              <a:t>Next lecture</a:t>
            </a:r>
          </a:p>
          <a:p>
            <a:pPr algn="just"/>
            <a:r>
              <a:rPr lang="en-US" dirty="0" smtClean="0"/>
              <a:t>- How are mountains supported?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2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à"/>
            </a:pPr>
            <a:r>
              <a:rPr lang="en-US" dirty="0" smtClean="0"/>
              <a:t>No class 1/9: </a:t>
            </a:r>
            <a:r>
              <a:rPr lang="en-US" dirty="0"/>
              <a:t>s</a:t>
            </a:r>
            <a:r>
              <a:rPr lang="en-US" dirty="0" smtClean="0"/>
              <a:t>chedule make-up class</a:t>
            </a:r>
          </a:p>
          <a:p>
            <a:pPr>
              <a:buFont typeface="Wingdings" charset="0"/>
              <a:buChar char="à"/>
            </a:pPr>
            <a:r>
              <a:rPr lang="en-US" dirty="0" smtClean="0"/>
              <a:t>What is the best time slot for labs? </a:t>
            </a:r>
            <a:endParaRPr lang="en-US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03091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9408"/>
            <a:ext cx="9144000" cy="2834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55348"/>
            <a:ext cx="715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Earth’s surface. Tectonics, aeolian processes, fluvial processes: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,</a:t>
            </a:r>
            <a:r>
              <a:rPr lang="en-US" dirty="0"/>
              <a:t> </a:t>
            </a:r>
            <a:r>
              <a:rPr lang="en-US" dirty="0" smtClean="0"/>
              <a:t>~300K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4595842"/>
            <a:ext cx="914400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100" b="1" dirty="0" smtClean="0"/>
              <a:t>Landscapes </a:t>
            </a:r>
            <a:r>
              <a:rPr lang="nl-NL" sz="2100" b="1" dirty="0" err="1" smtClean="0"/>
              <a:t>result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from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competition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between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geologic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processes</a:t>
            </a:r>
            <a:endParaRPr lang="nl-NL" sz="2100" b="1" dirty="0" smtClean="0"/>
          </a:p>
          <a:p>
            <a:pPr marL="342900" indent="-342900">
              <a:buFontTx/>
              <a:buChar char="-"/>
            </a:pPr>
            <a:r>
              <a:rPr lang="nl-NL" sz="2100" dirty="0" err="1" smtClean="0"/>
              <a:t>Know</a:t>
            </a:r>
            <a:r>
              <a:rPr lang="nl-NL" sz="2100" dirty="0" smtClean="0"/>
              <a:t> the </a:t>
            </a:r>
            <a:r>
              <a:rPr lang="nl-NL" sz="2100" dirty="0" err="1" smtClean="0"/>
              <a:t>processes</a:t>
            </a:r>
            <a:r>
              <a:rPr lang="nl-NL" sz="2100" dirty="0" smtClean="0"/>
              <a:t>, </a:t>
            </a:r>
            <a:r>
              <a:rPr lang="nl-NL" sz="2100" dirty="0" err="1" smtClean="0"/>
              <a:t>their</a:t>
            </a:r>
            <a:r>
              <a:rPr lang="nl-NL" sz="2100" dirty="0" smtClean="0"/>
              <a:t> </a:t>
            </a:r>
            <a:r>
              <a:rPr lang="nl-NL" sz="2100" dirty="0" err="1" smtClean="0"/>
              <a:t>rates</a:t>
            </a:r>
            <a:r>
              <a:rPr lang="nl-NL" sz="2100" dirty="0" smtClean="0"/>
              <a:t>, </a:t>
            </a:r>
            <a:r>
              <a:rPr lang="nl-NL" sz="2100" dirty="0" err="1" smtClean="0"/>
              <a:t>and</a:t>
            </a:r>
            <a:r>
              <a:rPr lang="nl-NL" sz="2100" dirty="0" smtClean="0"/>
              <a:t> the </a:t>
            </a:r>
            <a:r>
              <a:rPr lang="nl-NL" sz="2100" dirty="0" err="1" smtClean="0"/>
              <a:t>controls</a:t>
            </a:r>
            <a:r>
              <a:rPr lang="nl-NL" sz="2100" dirty="0" smtClean="0"/>
              <a:t> on </a:t>
            </a:r>
            <a:r>
              <a:rPr lang="nl-NL" sz="2100" dirty="0" err="1" smtClean="0"/>
              <a:t>those</a:t>
            </a:r>
            <a:r>
              <a:rPr lang="nl-NL" sz="2100" dirty="0" smtClean="0"/>
              <a:t> </a:t>
            </a:r>
            <a:r>
              <a:rPr lang="nl-NL" sz="2100" dirty="0" err="1" smtClean="0"/>
              <a:t>rates</a:t>
            </a:r>
            <a:r>
              <a:rPr lang="nl-NL" sz="2100" dirty="0" smtClean="0"/>
              <a:t>, </a:t>
            </a:r>
            <a:r>
              <a:rPr lang="nl-NL" sz="2100" dirty="0" err="1" smtClean="0"/>
              <a:t>and</a:t>
            </a:r>
            <a:r>
              <a:rPr lang="nl-NL" sz="2100" dirty="0" smtClean="0"/>
              <a:t> </a:t>
            </a:r>
            <a:r>
              <a:rPr lang="nl-NL" sz="2100" dirty="0" err="1" smtClean="0"/>
              <a:t>you</a:t>
            </a:r>
            <a:r>
              <a:rPr lang="nl-NL" sz="2100" dirty="0" smtClean="0"/>
              <a:t> have a </a:t>
            </a:r>
            <a:r>
              <a:rPr lang="nl-NL" sz="2100" dirty="0" err="1" smtClean="0"/>
              <a:t>scientific</a:t>
            </a:r>
            <a:r>
              <a:rPr lang="nl-NL" sz="2100" dirty="0" smtClean="0"/>
              <a:t> </a:t>
            </a:r>
            <a:r>
              <a:rPr lang="nl-NL" sz="2100" dirty="0" err="1" smtClean="0"/>
              <a:t>understanding</a:t>
            </a:r>
            <a:r>
              <a:rPr lang="nl-NL" sz="2100" dirty="0" smtClean="0"/>
              <a:t> of the landscape.</a:t>
            </a:r>
            <a:endParaRPr lang="nl-NL" sz="2100" dirty="0"/>
          </a:p>
          <a:p>
            <a:endParaRPr lang="nl-NL" sz="1500" b="1" dirty="0" smtClean="0"/>
          </a:p>
          <a:p>
            <a:r>
              <a:rPr lang="nl-NL" sz="2100" b="1" dirty="0" err="1" smtClean="0"/>
              <a:t>History</a:t>
            </a:r>
            <a:r>
              <a:rPr lang="nl-NL" sz="2100" b="1" dirty="0" smtClean="0"/>
              <a:t>: </a:t>
            </a:r>
            <a:r>
              <a:rPr lang="nl-NL" sz="2100" dirty="0" err="1" smtClean="0"/>
              <a:t>Fluid</a:t>
            </a:r>
            <a:r>
              <a:rPr lang="nl-NL" sz="2100" dirty="0" smtClean="0"/>
              <a:t> </a:t>
            </a:r>
            <a:r>
              <a:rPr lang="nl-NL" sz="2100" dirty="0" err="1" smtClean="0"/>
              <a:t>envelopes</a:t>
            </a:r>
            <a:r>
              <a:rPr lang="nl-NL" sz="2100" dirty="0" smtClean="0"/>
              <a:t> (</a:t>
            </a:r>
            <a:r>
              <a:rPr lang="nl-NL" sz="2100" dirty="0" err="1" smtClean="0"/>
              <a:t>atmosphere</a:t>
            </a:r>
            <a:r>
              <a:rPr lang="nl-NL" sz="2100" dirty="0" smtClean="0"/>
              <a:t>, </a:t>
            </a:r>
            <a:r>
              <a:rPr lang="nl-NL" sz="2100" dirty="0" err="1" smtClean="0"/>
              <a:t>ocean</a:t>
            </a:r>
            <a:r>
              <a:rPr lang="nl-NL" sz="2100" dirty="0" smtClean="0"/>
              <a:t>) permit life on Earth. </a:t>
            </a:r>
          </a:p>
          <a:p>
            <a:r>
              <a:rPr lang="nl-NL" sz="2100" dirty="0" err="1" smtClean="0"/>
              <a:t>Planets</a:t>
            </a:r>
            <a:r>
              <a:rPr lang="nl-NL" sz="2100" dirty="0" smtClean="0"/>
              <a:t> </a:t>
            </a:r>
            <a:r>
              <a:rPr lang="en-US" sz="2100" dirty="0" smtClean="0"/>
              <a:t>with </a:t>
            </a:r>
            <a:r>
              <a:rPr lang="en-US" sz="2100" dirty="0"/>
              <a:t>solid surfaces retain traces of the evolution of their fluid envelopes over geological time</a:t>
            </a:r>
            <a:r>
              <a:rPr lang="en-US" sz="2100" dirty="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38668"/>
            <a:ext cx="882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 study landscapes to gain a process understanding and to understand planetary history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6501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7239000" cy="3545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241534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Titan’s surface. Fluvial processes: CH</a:t>
            </a:r>
            <a:r>
              <a:rPr lang="en-US" baseline="-25000" dirty="0" smtClean="0"/>
              <a:t>4,</a:t>
            </a:r>
            <a:r>
              <a:rPr lang="en-US" dirty="0" smtClean="0"/>
              <a:t> ~80K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0"/>
            <a:ext cx="281808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628900"/>
            <a:ext cx="1577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smooth sea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(wave season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began in 2015)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700" y="3340100"/>
            <a:ext cx="162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dry stream-bed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86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1000" y="0"/>
            <a:ext cx="11430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6216134"/>
            <a:ext cx="83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Moon’s surface. relatively simple: impact cratering + </a:t>
            </a:r>
            <a:r>
              <a:rPr lang="en-US" dirty="0" err="1" smtClean="0"/>
              <a:t>hillslope</a:t>
            </a:r>
            <a:r>
              <a:rPr lang="en-US" dirty="0" smtClean="0"/>
              <a:t> processes. Fundamentals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822" y="2641600"/>
            <a:ext cx="5712178" cy="3213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0610" y="3573165"/>
            <a:ext cx="2733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Chang’e-4 / Jade Rabbit 2</a:t>
            </a:r>
          </a:p>
          <a:p>
            <a:r>
              <a:rPr lang="en-US" dirty="0" smtClean="0"/>
              <a:t>Lunar </a:t>
            </a:r>
            <a:r>
              <a:rPr lang="en-US" dirty="0" err="1" smtClean="0"/>
              <a:t>farside</a:t>
            </a:r>
            <a:r>
              <a:rPr lang="en-US" dirty="0" smtClean="0"/>
              <a:t> landing, 3 Jan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20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889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2019 so far: Small-world geomorphology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0" y="1028700"/>
            <a:ext cx="6959600" cy="695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00" y="1358900"/>
            <a:ext cx="3555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primitive </a:t>
            </a:r>
            <a:r>
              <a:rPr lang="en-US" dirty="0" err="1" smtClean="0">
                <a:solidFill>
                  <a:schemeClr val="bg1"/>
                </a:solidFill>
              </a:rPr>
              <a:t>planetesimal</a:t>
            </a:r>
            <a:r>
              <a:rPr lang="en-US" dirty="0" smtClean="0">
                <a:solidFill>
                  <a:schemeClr val="bg1"/>
                </a:solidFill>
              </a:rPr>
              <a:t> at &gt; 40 AU: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2014 MU 69 from </a:t>
            </a:r>
            <a:r>
              <a:rPr lang="en-US" i="1" dirty="0" smtClean="0">
                <a:solidFill>
                  <a:schemeClr val="bg1"/>
                </a:solidFill>
              </a:rPr>
              <a:t>New Horizons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804" y="1028700"/>
            <a:ext cx="4930196" cy="46609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28082" y="5689600"/>
            <a:ext cx="4115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rubble-pile asteroid in an Earth-crossing</a:t>
            </a:r>
          </a:p>
          <a:p>
            <a:r>
              <a:rPr lang="en-US" dirty="0" smtClean="0"/>
              <a:t>orbit: </a:t>
            </a:r>
            <a:r>
              <a:rPr lang="en-US" dirty="0" err="1" smtClean="0"/>
              <a:t>Bennu</a:t>
            </a:r>
            <a:r>
              <a:rPr lang="en-US" dirty="0" smtClean="0"/>
              <a:t> from </a:t>
            </a:r>
            <a:r>
              <a:rPr lang="en-US" i="1" dirty="0" smtClean="0"/>
              <a:t>OSIRIS-REX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19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900"/>
            <a:ext cx="9144000" cy="2602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873402"/>
            <a:ext cx="5766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surface. Weathering, soil formation, aeolian processes</a:t>
            </a:r>
          </a:p>
          <a:p>
            <a:r>
              <a:rPr lang="en-US" dirty="0"/>
              <a:t>i</a:t>
            </a:r>
            <a:r>
              <a:rPr lang="en-US" dirty="0" smtClean="0"/>
              <a:t>ntermediate complexity; history of fluvial processes</a:t>
            </a:r>
            <a:endParaRPr lang="en-US" dirty="0"/>
          </a:p>
        </p:txBody>
      </p:sp>
      <p:cxnSp>
        <p:nvCxnSpPr>
          <p:cNvPr id="3" name="Straight Arrow Connector 2"/>
          <p:cNvCxnSpPr>
            <a:stCxn id="5" idx="1"/>
          </p:cNvCxnSpPr>
          <p:nvPr/>
        </p:nvCxnSpPr>
        <p:spPr>
          <a:xfrm flipH="1" flipV="1">
            <a:off x="6438900" y="1041400"/>
            <a:ext cx="332642" cy="3562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771542" y="936030"/>
            <a:ext cx="20422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3.5 </a:t>
            </a:r>
            <a:r>
              <a:rPr lang="en-US" dirty="0" err="1" smtClean="0"/>
              <a:t>Ga</a:t>
            </a:r>
            <a:r>
              <a:rPr lang="en-US" dirty="0" smtClean="0"/>
              <a:t> sulfate-</a:t>
            </a:r>
          </a:p>
          <a:p>
            <a:r>
              <a:rPr lang="en-US" dirty="0" smtClean="0"/>
              <a:t>cemented fossilized </a:t>
            </a:r>
          </a:p>
          <a:p>
            <a:r>
              <a:rPr lang="en-US" dirty="0" smtClean="0"/>
              <a:t>sand</a:t>
            </a:r>
            <a:r>
              <a:rPr lang="en-US" dirty="0"/>
              <a:t> </a:t>
            </a:r>
            <a:r>
              <a:rPr lang="en-US" dirty="0" smtClean="0"/>
              <a:t>dunes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02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8955</TotalTime>
  <Words>1389</Words>
  <Application>Microsoft Macintosh PowerPoint</Application>
  <PresentationFormat>On-screen Show (4:3)</PresentationFormat>
  <Paragraphs>287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GEOS 28600</vt:lpstr>
      <vt:lpstr>PowerPoint Presentation</vt:lpstr>
      <vt:lpstr>Logistics</vt:lpstr>
      <vt:lpstr>Logistics #2</vt:lpstr>
      <vt:lpstr>PowerPoint Presentation</vt:lpstr>
      <vt:lpstr>PowerPoint Presentation</vt:lpstr>
      <vt:lpstr>PowerPoint Presentation</vt:lpstr>
      <vt:lpstr>2019 so far: Small-world geomorphology </vt:lpstr>
      <vt:lpstr>PowerPoint Presentation</vt:lpstr>
      <vt:lpstr>PowerPoint Presentation</vt:lpstr>
      <vt:lpstr>PowerPoint Presentation</vt:lpstr>
      <vt:lpstr>PowerPoint Presentation</vt:lpstr>
      <vt:lpstr>Geomorphology 1880-2020 …</vt:lpstr>
      <vt:lpstr>Lectures (plan: 2 per topic)</vt:lpstr>
      <vt:lpstr>Labs </vt:lpstr>
      <vt:lpstr>Key points from today’s lecture</vt:lpstr>
      <vt:lpstr>PowerPoint Presentation</vt:lpstr>
      <vt:lpstr>Why do large worlds have round shapes?</vt:lpstr>
      <vt:lpstr>PowerPoint Presentation</vt:lpstr>
      <vt:lpstr>PowerPoint Presentation</vt:lpstr>
      <vt:lpstr>Does time matter? (Maxwell time)</vt:lpstr>
      <vt:lpstr>f = (a-c)/a = f(m) = ?</vt:lpstr>
      <vt:lpstr>PowerPoint Presentation</vt:lpstr>
      <vt:lpstr>Hydrostatic equilibrium as m1</vt:lpstr>
      <vt:lpstr>PowerPoint Presentation</vt:lpstr>
      <vt:lpstr>Reference ellipsoid, vs. geoid, vs. topography</vt:lpstr>
      <vt:lpstr>Gravity of fluid planet = hydrostatic equilibrium + fluid circulation</vt:lpstr>
      <vt:lpstr>PowerPoint Presentation</vt:lpstr>
      <vt:lpstr>Mars’ geoid: correlated with topography</vt:lpstr>
      <vt:lpstr>PowerPoint Presentation</vt:lpstr>
      <vt:lpstr>PowerPoint Presentation</vt:lpstr>
      <vt:lpstr>Significance of true polar wander</vt:lpstr>
      <vt:lpstr>PowerPoint Presentation</vt:lpstr>
      <vt:lpstr>PowerPoint Presentation</vt:lpstr>
      <vt:lpstr>PowerPoint Presentation</vt:lpstr>
      <vt:lpstr>Key points from today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1074</cp:revision>
  <dcterms:created xsi:type="dcterms:W3CDTF">2016-01-07T03:39:51Z</dcterms:created>
  <dcterms:modified xsi:type="dcterms:W3CDTF">2019-01-07T16:22:03Z</dcterms:modified>
</cp:coreProperties>
</file>