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9" r:id="rId2"/>
    <p:sldId id="960" r:id="rId3"/>
    <p:sldId id="961" r:id="rId4"/>
    <p:sldId id="962" r:id="rId5"/>
    <p:sldId id="963" r:id="rId6"/>
    <p:sldId id="964" r:id="rId7"/>
    <p:sldId id="965" r:id="rId8"/>
    <p:sldId id="966" r:id="rId9"/>
    <p:sldId id="967" r:id="rId10"/>
    <p:sldId id="968" r:id="rId11"/>
    <p:sldId id="971" r:id="rId12"/>
    <p:sldId id="974" r:id="rId13"/>
    <p:sldId id="975" r:id="rId14"/>
    <p:sldId id="976" r:id="rId15"/>
    <p:sldId id="977" r:id="rId16"/>
    <p:sldId id="978" r:id="rId17"/>
    <p:sldId id="979" r:id="rId18"/>
    <p:sldId id="980" r:id="rId19"/>
    <p:sldId id="981" r:id="rId20"/>
    <p:sldId id="982" r:id="rId21"/>
    <p:sldId id="983" r:id="rId22"/>
    <p:sldId id="984" r:id="rId23"/>
    <p:sldId id="985" r:id="rId24"/>
    <p:sldId id="986" r:id="rId25"/>
    <p:sldId id="987" r:id="rId26"/>
    <p:sldId id="988" r:id="rId27"/>
    <p:sldId id="989" r:id="rId28"/>
    <p:sldId id="990" r:id="rId29"/>
    <p:sldId id="991" r:id="rId30"/>
    <p:sldId id="992" r:id="rId31"/>
    <p:sldId id="99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5B01FC-DF5B-3D42-9FCA-D427642745D7}">
          <p14:sldIdLst>
            <p14:sldId id="259"/>
            <p14:sldId id="960"/>
            <p14:sldId id="961"/>
            <p14:sldId id="962"/>
            <p14:sldId id="963"/>
            <p14:sldId id="964"/>
            <p14:sldId id="965"/>
            <p14:sldId id="966"/>
            <p14:sldId id="967"/>
            <p14:sldId id="968"/>
            <p14:sldId id="971"/>
            <p14:sldId id="974"/>
            <p14:sldId id="975"/>
            <p14:sldId id="976"/>
            <p14:sldId id="977"/>
            <p14:sldId id="978"/>
            <p14:sldId id="979"/>
            <p14:sldId id="980"/>
            <p14:sldId id="981"/>
            <p14:sldId id="982"/>
            <p14:sldId id="983"/>
            <p14:sldId id="984"/>
            <p14:sldId id="985"/>
            <p14:sldId id="986"/>
            <p14:sldId id="987"/>
            <p14:sldId id="988"/>
            <p14:sldId id="989"/>
            <p14:sldId id="990"/>
            <p14:sldId id="991"/>
            <p14:sldId id="992"/>
            <p14:sldId id="993"/>
          </p14:sldIdLst>
        </p14:section>
        <p14:section name="Untitled Section" id="{57CFAD92-E173-4449-AE56-680787AAAF34}">
          <p14:sldIdLst/>
        </p14:section>
        <p14:section name="Untitled Section" id="{D7476482-AAD2-1344-9FF1-95A7FB1511F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3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geosci.uchicago.edu/~kite/geos28600_201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3129265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18</a:t>
            </a:r>
            <a:endParaRPr lang="en-US" dirty="0" smtClean="0"/>
          </a:p>
          <a:p>
            <a:r>
              <a:rPr lang="en-US" dirty="0" smtClean="0"/>
              <a:t>Monday </a:t>
            </a:r>
            <a:r>
              <a:rPr lang="en-US" dirty="0" smtClean="0"/>
              <a:t>11 </a:t>
            </a:r>
            <a:r>
              <a:rPr lang="en-US" dirty="0" smtClean="0"/>
              <a:t>March 2019</a:t>
            </a:r>
          </a:p>
          <a:p>
            <a:endParaRPr lang="en-US" dirty="0" smtClean="0"/>
          </a:p>
          <a:p>
            <a:r>
              <a:rPr lang="en-US" dirty="0" smtClean="0">
                <a:sym typeface="Wingdings"/>
              </a:rPr>
              <a:t>Impacts II: Excavation, modification </a:t>
            </a:r>
            <a:r>
              <a:rPr lang="is-IS" dirty="0" smtClean="0">
                <a:sym typeface="Wingdings"/>
              </a:rPr>
              <a:t>…</a:t>
            </a:r>
            <a:r>
              <a:rPr lang="en-US" dirty="0" smtClean="0">
                <a:sym typeface="Wingdings"/>
              </a:rPr>
              <a:t>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9000" y="2122869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http://geosci.uchicago.edu/~kite/geos28600_2019/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impact cratering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State and explain the length, time, and pressure scales involved in an impact.</a:t>
            </a:r>
          </a:p>
          <a:p>
            <a:r>
              <a:rPr lang="en-US" dirty="0" smtClean="0"/>
              <a:t>Understand and apply </a:t>
            </a:r>
            <a:r>
              <a:rPr lang="en-US" dirty="0" err="1" smtClean="0"/>
              <a:t>Hugoniot</a:t>
            </a:r>
            <a:r>
              <a:rPr lang="en-US" dirty="0" smtClean="0"/>
              <a:t> rules.</a:t>
            </a:r>
          </a:p>
          <a:p>
            <a:r>
              <a:rPr lang="en-US" dirty="0" smtClean="0"/>
              <a:t>Explain spallation.</a:t>
            </a:r>
          </a:p>
          <a:p>
            <a:r>
              <a:rPr lang="en-US" dirty="0" smtClean="0"/>
              <a:t>Diagram excavation flow.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065" y="3994524"/>
            <a:ext cx="3839933" cy="2863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647" y="4998134"/>
            <a:ext cx="3329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impact cratering lecture: </a:t>
            </a:r>
          </a:p>
          <a:p>
            <a:r>
              <a:rPr lang="en-US" u="sng" dirty="0" smtClean="0"/>
              <a:t>Modification</a:t>
            </a:r>
            <a:r>
              <a:rPr lang="en-US" dirty="0" smtClean="0"/>
              <a:t> (e.g., central peaks).</a:t>
            </a:r>
          </a:p>
          <a:p>
            <a:endParaRPr lang="en-US" dirty="0"/>
          </a:p>
          <a:p>
            <a:r>
              <a:rPr lang="en-US" i="1" dirty="0" err="1" smtClean="0"/>
              <a:t>Tycho</a:t>
            </a:r>
            <a:r>
              <a:rPr lang="en-US" i="1" dirty="0" smtClean="0"/>
              <a:t>, 85 km diameter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7946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2492189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EXCAVATION, SEDOV</a:t>
            </a:r>
            <a:r>
              <a:rPr lang="en-US" sz="2800" dirty="0">
                <a:solidFill>
                  <a:srgbClr val="7F7F7F"/>
                </a:solidFill>
              </a:rPr>
              <a:t>-TAYLOR SIMILARITY SOLUTION</a:t>
            </a:r>
          </a:p>
          <a:p>
            <a:pPr marL="0" indent="0">
              <a:buNone/>
            </a:pPr>
            <a:endParaRPr lang="en-US" sz="28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COMPLEX CRATERS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1619" y="185271"/>
            <a:ext cx="3041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Impact cratering II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269"/>
            <a:ext cx="9144000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2492189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EXCAVATION</a:t>
            </a:r>
          </a:p>
          <a:p>
            <a:pPr marL="0" indent="0">
              <a:buNone/>
            </a:pPr>
            <a:endParaRPr lang="en-US" sz="280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SEDOV</a:t>
            </a:r>
            <a:r>
              <a:rPr lang="en-US" sz="2800" dirty="0">
                <a:solidFill>
                  <a:srgbClr val="7F7F7F"/>
                </a:solidFill>
              </a:rPr>
              <a:t>-TAYLOR SIMILARITY SOLUTION</a:t>
            </a:r>
          </a:p>
          <a:p>
            <a:pPr marL="0" indent="0">
              <a:buNone/>
            </a:pPr>
            <a:endParaRPr lang="en-US" sz="28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BASINS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1619" y="185271"/>
            <a:ext cx="3041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Impact cratering II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269"/>
            <a:ext cx="9144000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3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impact cratering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Explain spallation.</a:t>
            </a:r>
          </a:p>
          <a:p>
            <a:r>
              <a:rPr lang="en-US" dirty="0" smtClean="0"/>
              <a:t>Use dimensional analysis to obtain the </a:t>
            </a:r>
            <a:r>
              <a:rPr lang="en-US" dirty="0" err="1" smtClean="0"/>
              <a:t>Sedov</a:t>
            </a:r>
            <a:r>
              <a:rPr lang="en-US" dirty="0" smtClean="0"/>
              <a:t>-Taylor solution.</a:t>
            </a:r>
          </a:p>
          <a:p>
            <a:r>
              <a:rPr lang="en-US" dirty="0" smtClean="0"/>
              <a:t>Explain long-term crater relaxation.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308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2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39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Decay of pressure and kinetic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67" y="1732429"/>
            <a:ext cx="4028797" cy="3168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2370" y="4900706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PIA = Planar Impact Approximation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8579"/>
            <a:ext cx="4957749" cy="4872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866510"/>
            <a:ext cx="287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O’Keefe &amp; Ahrens, JGR, 1982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6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237130"/>
            <a:ext cx="7366000" cy="461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824" y="135003"/>
            <a:ext cx="8581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Ejecta flow: Maxwell-Z model (box  6.1 in the required reading)</a:t>
            </a:r>
            <a:endParaRPr lang="en-US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4235" y="968189"/>
            <a:ext cx="313419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u="sng" dirty="0" smtClean="0"/>
              <a:t>Ingredients:</a:t>
            </a:r>
          </a:p>
          <a:p>
            <a:r>
              <a:rPr lang="en-US" dirty="0" smtClean="0"/>
              <a:t>(1)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r</a:t>
            </a:r>
            <a:r>
              <a:rPr lang="en-US" dirty="0" smtClean="0"/>
              <a:t> = α(t)/ </a:t>
            </a:r>
            <a:r>
              <a:rPr lang="en-US" dirty="0" err="1" smtClean="0"/>
              <a:t>r</a:t>
            </a:r>
            <a:r>
              <a:rPr lang="en-US" baseline="30000" dirty="0" err="1" smtClean="0"/>
              <a:t>Z</a:t>
            </a:r>
            <a:endParaRPr lang="en-US" baseline="30000" dirty="0" smtClean="0"/>
          </a:p>
          <a:p>
            <a:r>
              <a:rPr lang="en-US" dirty="0" smtClean="0"/>
              <a:t>(2) incompressibility</a:t>
            </a:r>
          </a:p>
          <a:p>
            <a:r>
              <a:rPr lang="en-US" dirty="0" smtClean="0"/>
              <a:t>(3) </a:t>
            </a:r>
            <a:r>
              <a:rPr lang="en-US" dirty="0" err="1" smtClean="0"/>
              <a:t>streamtubes</a:t>
            </a:r>
            <a:r>
              <a:rPr lang="en-US" dirty="0" smtClean="0"/>
              <a:t> do not interact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1485" y="935320"/>
            <a:ext cx="343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Z=3 provides a good match to data</a:t>
            </a:r>
          </a:p>
          <a:p>
            <a:r>
              <a:rPr lang="en-US" dirty="0" smtClean="0"/>
              <a:t>For Z=3, ejection angle is 45°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21485" y="1706853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residual velocity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~1/5 of the shock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velocity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68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592" y="3946712"/>
            <a:ext cx="4835407" cy="2283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383464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4572000"/>
            <a:ext cx="242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O’ Keefe &amp; Ahrens 1993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8072" y="6274085"/>
            <a:ext cx="140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Spallation: the launch mechanism for Mars meteorites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775168"/>
            <a:ext cx="8785412" cy="3218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4954" y="3609641"/>
            <a:ext cx="21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, Icarus, 1984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588" y="3788935"/>
            <a:ext cx="85713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Spall velocity is typically ~2x the shock velocity.</a:t>
            </a:r>
          </a:p>
          <a:p>
            <a:r>
              <a:rPr lang="en-US" dirty="0" smtClean="0"/>
              <a:t>Spall size is proportional to the tensile strength of rock.</a:t>
            </a:r>
          </a:p>
          <a:p>
            <a:r>
              <a:rPr lang="en-US" dirty="0" err="1" smtClean="0"/>
              <a:t>Spalled</a:t>
            </a:r>
            <a:r>
              <a:rPr lang="en-US" dirty="0" smtClean="0"/>
              <a:t> fragments are relatively weakly shocked.</a:t>
            </a:r>
          </a:p>
          <a:p>
            <a:r>
              <a:rPr lang="en-US" dirty="0" err="1" smtClean="0"/>
              <a:t>Spalled</a:t>
            </a:r>
            <a:r>
              <a:rPr lang="en-US" dirty="0" smtClean="0"/>
              <a:t> fragments are little-heated; e.g. T&lt;313K for ALH 84001 (Weiss et al. Science 2000)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8235" y="1047394"/>
            <a:ext cx="3239589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strong pressure gradient near </a:t>
            </a:r>
          </a:p>
          <a:p>
            <a:r>
              <a:rPr lang="en-US" dirty="0" smtClean="0"/>
              <a:t>surface (zero-pressure boundary</a:t>
            </a:r>
          </a:p>
          <a:p>
            <a:r>
              <a:rPr lang="en-US" dirty="0" smtClean="0"/>
              <a:t>condition)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8" y="5154706"/>
            <a:ext cx="8140700" cy="12573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7139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2492189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HOMEWORKS 1 &amp; 2 RECAP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EXCAVATION</a:t>
            </a:r>
          </a:p>
          <a:p>
            <a:pPr marL="0" indent="0">
              <a:buNone/>
            </a:pPr>
            <a:endParaRPr lang="en-US" sz="280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SEDOV</a:t>
            </a:r>
            <a:r>
              <a:rPr lang="en-US" sz="2800" dirty="0">
                <a:solidFill>
                  <a:srgbClr val="000000"/>
                </a:solidFill>
              </a:rPr>
              <a:t>-TAYLOR SIMILARITY SOLUTION</a:t>
            </a:r>
          </a:p>
          <a:p>
            <a:pPr marL="0" indent="0">
              <a:buNone/>
            </a:pPr>
            <a:endParaRPr lang="en-US" sz="28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MODIFICATION &amp; COMPLEX CRATERS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1619" y="185271"/>
            <a:ext cx="3041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Impact cratering II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269"/>
            <a:ext cx="9144000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4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08100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HUGONIOT RULES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CONTACT+COMPRESSION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EXCAVATION+SPALLATION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8207" y="304800"/>
            <a:ext cx="2760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Impact cratering</a:t>
            </a:r>
            <a:endParaRPr lang="en-US" sz="3000" dirty="0">
              <a:solidFill>
                <a:srgbClr val="7F7F7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850782" y="0"/>
            <a:ext cx="382923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156824" y="6036235"/>
            <a:ext cx="1538941" cy="50426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37067" y="6488668"/>
            <a:ext cx="334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crater much bigger than impactor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27000"/>
            <a:ext cx="8331200" cy="6591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852706" y="2599765"/>
            <a:ext cx="1778000" cy="1494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02117" y="1822824"/>
            <a:ext cx="138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Contact and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compression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493300">
            <a:off x="2121647" y="3703593"/>
            <a:ext cx="102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slope =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3107" y="1112275"/>
            <a:ext cx="11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Excavation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942500">
            <a:off x="3600876" y="2079464"/>
            <a:ext cx="202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slope  ~0.4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u="sng" dirty="0" smtClean="0">
                <a:solidFill>
                  <a:srgbClr val="008000"/>
                </a:solidFill>
                <a:sym typeface="Wingdings"/>
              </a:rPr>
              <a:t>why?</a:t>
            </a:r>
            <a:endParaRPr lang="en-US" u="sng" dirty="0">
              <a:solidFill>
                <a:srgbClr val="008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30706" y="1493559"/>
            <a:ext cx="1396825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80096" y="1117694"/>
            <a:ext cx="1379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Modification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548471" y="-508000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126941" y="1822824"/>
            <a:ext cx="194235" cy="4482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96" y="2206349"/>
            <a:ext cx="914400" cy="419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364" y="2217092"/>
            <a:ext cx="1041400" cy="419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7037296" y="2245374"/>
            <a:ext cx="38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259481" y="2206349"/>
            <a:ext cx="6742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9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726421"/>
          </a:xfrm>
        </p:spPr>
        <p:txBody>
          <a:bodyPr>
            <a:noAutofit/>
          </a:bodyPr>
          <a:lstStyle/>
          <a:p>
            <a:r>
              <a:rPr lang="en-US" sz="2800" dirty="0" smtClean="0"/>
              <a:t>Dimensional analysis (</a:t>
            </a:r>
            <a:r>
              <a:rPr lang="en-US" sz="2800" dirty="0" err="1" smtClean="0"/>
              <a:t>Sedov</a:t>
            </a:r>
            <a:r>
              <a:rPr lang="en-US" sz="2800" dirty="0" smtClean="0"/>
              <a:t>-Taylor similarity solution)</a:t>
            </a:r>
            <a:br>
              <a:rPr lang="en-US" sz="2800" dirty="0" smtClean="0"/>
            </a:br>
            <a:r>
              <a:rPr lang="en-US" sz="2800" dirty="0" smtClean="0"/>
              <a:t>gives the correct power-law for crater expansion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58863"/>
            <a:ext cx="348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Point explosion in uniform medium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2779058"/>
            <a:ext cx="5936503" cy="3033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940" y="5372220"/>
            <a:ext cx="3806265" cy="12168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03" y="1002090"/>
            <a:ext cx="4013002" cy="2021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033" y="1843136"/>
            <a:ext cx="144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J = kg m</a:t>
            </a:r>
            <a:r>
              <a:rPr lang="en-US" baseline="30000" dirty="0" smtClean="0"/>
              <a:t>2</a:t>
            </a:r>
            <a:r>
              <a:rPr lang="en-US" dirty="0" smtClean="0"/>
              <a:t>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46218" y="6185647"/>
            <a:ext cx="1313076" cy="403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16555" y="6284863"/>
            <a:ext cx="203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“similarity variable”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9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7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07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2492189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EXCAVATION, SEDOV</a:t>
            </a:r>
            <a:r>
              <a:rPr lang="en-US" sz="2800" dirty="0">
                <a:solidFill>
                  <a:srgbClr val="7F7F7F"/>
                </a:solidFill>
              </a:rPr>
              <a:t>-TAYLOR SIMILARITY SOLUTION</a:t>
            </a:r>
          </a:p>
          <a:p>
            <a:pPr marL="0" indent="0">
              <a:buNone/>
            </a:pPr>
            <a:endParaRPr lang="en-US" sz="28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MODIFICATION &amp; COMPLEX CRATERS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1619" y="185271"/>
            <a:ext cx="3041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Impact cratering II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269"/>
            <a:ext cx="9144000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16847" y="-1559435"/>
            <a:ext cx="3553180" cy="91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2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Complex craters: uplift of deep strata in central peak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47" y="1550147"/>
            <a:ext cx="4508500" cy="392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046" y="5622079"/>
            <a:ext cx="256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Ivanov</a:t>
            </a:r>
            <a:r>
              <a:rPr lang="en-US" dirty="0" smtClean="0"/>
              <a:t> &amp; </a:t>
            </a:r>
            <a:r>
              <a:rPr lang="en-US" dirty="0" err="1" smtClean="0"/>
              <a:t>Artemieva</a:t>
            </a:r>
            <a:r>
              <a:rPr lang="en-US" dirty="0" smtClean="0"/>
              <a:t>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7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95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Chicxulub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7" y="1014226"/>
            <a:ext cx="8662502" cy="5111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2706" y="6125882"/>
            <a:ext cx="237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O’Keefe &amp; Ahrens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6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Central peak of </a:t>
            </a:r>
            <a:r>
              <a:rPr lang="en-US" sz="3000" dirty="0" err="1" smtClean="0"/>
              <a:t>Tycho</a:t>
            </a:r>
            <a:r>
              <a:rPr lang="en-US" sz="3000" dirty="0" smtClean="0"/>
              <a:t> (85 km diameter)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43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1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509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Impact melt solidifies after the central peak forms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952500"/>
            <a:ext cx="7023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33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265"/>
            <a:ext cx="7941733" cy="4567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8000" y="6275294"/>
            <a:ext cx="321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&amp; Milliken JGR-Planets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533"/>
            <a:ext cx="1632069" cy="187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233" y="457200"/>
            <a:ext cx="2349500" cy="660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823200" y="931333"/>
            <a:ext cx="541867" cy="5080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58667" y="1437901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crater</a:t>
            </a:r>
          </a:p>
          <a:p>
            <a:r>
              <a:rPr lang="en-US" dirty="0" smtClean="0"/>
              <a:t>diameter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07466" y="931333"/>
            <a:ext cx="1066800" cy="50656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3590" y="931333"/>
            <a:ext cx="136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stratigraphic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31733" y="4741333"/>
            <a:ext cx="1460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31733" y="4741333"/>
            <a:ext cx="284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water availability,</a:t>
            </a:r>
          </a:p>
          <a:p>
            <a:r>
              <a:rPr lang="en-US" dirty="0" err="1" smtClean="0"/>
              <a:t>tempeature</a:t>
            </a:r>
            <a:r>
              <a:rPr lang="en-US" dirty="0" smtClean="0"/>
              <a:t>, or both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32069" y="0"/>
            <a:ext cx="56861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Central peaks probe Early Mars heat flow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73064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35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83" b="683"/>
          <a:stretch>
            <a:fillRect/>
          </a:stretch>
        </p:blipFill>
        <p:spPr>
          <a:xfrm>
            <a:off x="359856" y="987331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33294" y="163289"/>
            <a:ext cx="81561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Long-term relaxation (</a:t>
            </a:r>
            <a:r>
              <a:rPr lang="en-US" sz="2500" dirty="0" err="1" smtClean="0"/>
              <a:t>Kyr</a:t>
            </a:r>
            <a:r>
              <a:rPr lang="en-US" sz="2500" dirty="0" smtClean="0"/>
              <a:t> – Gyr) softens craters on icy worlds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7461961" y="5513294"/>
            <a:ext cx="112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Enceladus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343"/>
            <a:ext cx="1371600" cy="800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291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impact cratering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Explain spallation.</a:t>
            </a:r>
          </a:p>
          <a:p>
            <a:r>
              <a:rPr lang="en-US" dirty="0" smtClean="0"/>
              <a:t>Use dimensional analysis to obtain the </a:t>
            </a:r>
            <a:r>
              <a:rPr lang="en-US" dirty="0" err="1" smtClean="0"/>
              <a:t>Sedov</a:t>
            </a:r>
            <a:r>
              <a:rPr lang="en-US" dirty="0" smtClean="0"/>
              <a:t>-Taylor solution.</a:t>
            </a:r>
          </a:p>
          <a:p>
            <a:r>
              <a:rPr lang="en-US" dirty="0" smtClean="0"/>
              <a:t>Explain long-term crater relaxation.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768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39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Decay of pressure and kinetic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467" y="1732429"/>
            <a:ext cx="4028797" cy="3168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2370" y="4900706"/>
            <a:ext cx="346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PIA = Planar Impact Approximation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8579"/>
            <a:ext cx="4957749" cy="4872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866510"/>
            <a:ext cx="287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O’Keefe &amp; Ahrens, JGR, 1982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1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237130"/>
            <a:ext cx="7366000" cy="461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824" y="135003"/>
            <a:ext cx="8581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Ejecta flow: Maxwell-Z model (box  6.1 in the required reading)</a:t>
            </a:r>
            <a:endParaRPr lang="en-US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4235" y="968189"/>
            <a:ext cx="313419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u="sng" dirty="0" smtClean="0"/>
              <a:t>Ingredients:</a:t>
            </a:r>
          </a:p>
          <a:p>
            <a:r>
              <a:rPr lang="en-US" dirty="0" smtClean="0"/>
              <a:t>(1)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r</a:t>
            </a:r>
            <a:r>
              <a:rPr lang="en-US" dirty="0" smtClean="0"/>
              <a:t> = α(t)/ </a:t>
            </a:r>
            <a:r>
              <a:rPr lang="en-US" dirty="0" err="1" smtClean="0"/>
              <a:t>r</a:t>
            </a:r>
            <a:r>
              <a:rPr lang="en-US" baseline="30000" dirty="0" err="1" smtClean="0"/>
              <a:t>Z</a:t>
            </a:r>
            <a:endParaRPr lang="en-US" baseline="30000" dirty="0" smtClean="0"/>
          </a:p>
          <a:p>
            <a:r>
              <a:rPr lang="en-US" dirty="0" smtClean="0"/>
              <a:t>(2) incompressibility</a:t>
            </a:r>
          </a:p>
          <a:p>
            <a:r>
              <a:rPr lang="en-US" dirty="0" smtClean="0"/>
              <a:t>(3) </a:t>
            </a:r>
            <a:r>
              <a:rPr lang="en-US" dirty="0" err="1" smtClean="0"/>
              <a:t>streamtubes</a:t>
            </a:r>
            <a:r>
              <a:rPr lang="en-US" dirty="0" smtClean="0"/>
              <a:t> do not interact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1485" y="935320"/>
            <a:ext cx="343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Z=3 provides a good match to data</a:t>
            </a:r>
          </a:p>
          <a:p>
            <a:r>
              <a:rPr lang="en-US" dirty="0" smtClean="0"/>
              <a:t>For Z=3, ejection angle is 45°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8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Spallation: the launch mechanism for Mars meteorites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775168"/>
            <a:ext cx="8785412" cy="3218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1817" y="3978973"/>
            <a:ext cx="21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Melosh</a:t>
            </a:r>
            <a:r>
              <a:rPr lang="en-US" dirty="0" smtClean="0"/>
              <a:t>, Icarus, 1984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294" y="5154706"/>
            <a:ext cx="8519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Spall size is proportional to the tensile strength of rock</a:t>
            </a:r>
          </a:p>
          <a:p>
            <a:r>
              <a:rPr lang="en-US" dirty="0" err="1" smtClean="0"/>
              <a:t>Spalled</a:t>
            </a:r>
            <a:r>
              <a:rPr lang="en-US" dirty="0" smtClean="0"/>
              <a:t> fragments are relatively weakly shocked</a:t>
            </a:r>
          </a:p>
          <a:p>
            <a:r>
              <a:rPr lang="en-US" dirty="0" err="1" smtClean="0"/>
              <a:t>Spalled</a:t>
            </a:r>
            <a:r>
              <a:rPr lang="en-US" dirty="0" smtClean="0"/>
              <a:t> fragments are little-heated; e.g. T&lt;313K for ALH 84001 (Weiss et al. Science 2000)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8235" y="1047394"/>
            <a:ext cx="3239589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strong pressure gradient near </a:t>
            </a:r>
          </a:p>
          <a:p>
            <a:r>
              <a:rPr lang="en-US" dirty="0" smtClean="0"/>
              <a:t>surface (zero-pressure boundary</a:t>
            </a:r>
          </a:p>
          <a:p>
            <a:r>
              <a:rPr lang="en-US" dirty="0" smtClean="0"/>
              <a:t>condition)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9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244"/>
          </a:xfrm>
        </p:spPr>
        <p:txBody>
          <a:bodyPr/>
          <a:lstStyle/>
          <a:p>
            <a:r>
              <a:rPr lang="en-US" dirty="0" smtClean="0"/>
              <a:t>Impact catastrophism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dD</a:t>
            </a:r>
            <a:r>
              <a:rPr lang="en-US" dirty="0" smtClean="0"/>
              <a:t> ~ D</a:t>
            </a:r>
            <a:r>
              <a:rPr lang="en-US" baseline="30000" dirty="0" smtClean="0"/>
              <a:t>-2 </a:t>
            </a:r>
          </a:p>
          <a:p>
            <a:r>
              <a:rPr lang="en-US" dirty="0" err="1" smtClean="0"/>
              <a:t>dA</a:t>
            </a:r>
            <a:r>
              <a:rPr lang="en-US" dirty="0" smtClean="0"/>
              <a:t>/</a:t>
            </a:r>
            <a:r>
              <a:rPr lang="en-US" dirty="0" err="1" smtClean="0"/>
              <a:t>dD</a:t>
            </a:r>
            <a:r>
              <a:rPr lang="en-US" dirty="0" smtClean="0"/>
              <a:t> ~ D</a:t>
            </a:r>
            <a:r>
              <a:rPr lang="en-US" baseline="30000" dirty="0" smtClean="0"/>
              <a:t>0</a:t>
            </a:r>
          </a:p>
          <a:p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dD</a:t>
            </a:r>
            <a:r>
              <a:rPr lang="en-US" dirty="0" smtClean="0"/>
              <a:t> ~ </a:t>
            </a:r>
            <a:r>
              <a:rPr lang="en-US" dirty="0" err="1" smtClean="0"/>
              <a:t>dM</a:t>
            </a:r>
            <a:r>
              <a:rPr lang="en-US" dirty="0" smtClean="0"/>
              <a:t>/</a:t>
            </a:r>
            <a:r>
              <a:rPr lang="en-US" dirty="0" err="1" smtClean="0"/>
              <a:t>dD</a:t>
            </a:r>
            <a:r>
              <a:rPr lang="en-US" dirty="0" smtClean="0"/>
              <a:t> ~ D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2661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634" y="0"/>
            <a:ext cx="47641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4952"/>
            <a:ext cx="3119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Mitigation primary strategy </a:t>
            </a:r>
          </a:p>
          <a:p>
            <a:r>
              <a:rPr lang="en-US" b="1" dirty="0" smtClean="0"/>
              <a:t>implementation</a:t>
            </a:r>
            <a:r>
              <a:rPr lang="en-US" b="1" dirty="0"/>
              <a:t> </a:t>
            </a:r>
            <a:r>
              <a:rPr lang="en-US" b="1" dirty="0" smtClean="0"/>
              <a:t>action matrix: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293" y="5398800"/>
            <a:ext cx="3409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Academy of Sciences,</a:t>
            </a:r>
          </a:p>
          <a:p>
            <a:r>
              <a:rPr lang="en-US" dirty="0" smtClean="0"/>
              <a:t>“Near Earth Object Surveys</a:t>
            </a:r>
          </a:p>
          <a:p>
            <a:r>
              <a:rPr lang="en-US" dirty="0" smtClean="0"/>
              <a:t>and Hazard Mitigation Strategies,”</a:t>
            </a:r>
          </a:p>
          <a:p>
            <a:r>
              <a:rPr lang="en-US" dirty="0" smtClean="0"/>
              <a:t>2010.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56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13763</TotalTime>
  <Words>694</Words>
  <Application>Microsoft Macintosh PowerPoint</Application>
  <PresentationFormat>On-screen Show (4:3)</PresentationFormat>
  <Paragraphs>138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GEOS 28600</vt:lpstr>
      <vt:lpstr>PowerPoint Presentation</vt:lpstr>
      <vt:lpstr>PowerPoint Presentation</vt:lpstr>
      <vt:lpstr>Decay of pressure and kinetic energy</vt:lpstr>
      <vt:lpstr>PowerPoint Presentation</vt:lpstr>
      <vt:lpstr>PowerPoint Presentation</vt:lpstr>
      <vt:lpstr>Spallation: the launch mechanism for Mars meteorites</vt:lpstr>
      <vt:lpstr>Impact catastrophism</vt:lpstr>
      <vt:lpstr>PowerPoint Presentation</vt:lpstr>
      <vt:lpstr>Key points: impact cratering I</vt:lpstr>
      <vt:lpstr>PowerPoint Presentation</vt:lpstr>
      <vt:lpstr>PowerPoint Presentation</vt:lpstr>
      <vt:lpstr>Key points: impact cratering II</vt:lpstr>
      <vt:lpstr>PowerPoint Presentation</vt:lpstr>
      <vt:lpstr>Decay of pressure and kinetic energy</vt:lpstr>
      <vt:lpstr>PowerPoint Presentation</vt:lpstr>
      <vt:lpstr> </vt:lpstr>
      <vt:lpstr>Spallation: the launch mechanism for Mars meteorites</vt:lpstr>
      <vt:lpstr>PowerPoint Presentation</vt:lpstr>
      <vt:lpstr>PowerPoint Presentation</vt:lpstr>
      <vt:lpstr>Dimensional analysis (Sedov-Taylor similarity solution) gives the correct power-law for crater expansion</vt:lpstr>
      <vt:lpstr>PowerPoint Presentation</vt:lpstr>
      <vt:lpstr>PowerPoint Presentation</vt:lpstr>
      <vt:lpstr>PowerPoint Presentation</vt:lpstr>
      <vt:lpstr>Complex craters: uplift of deep strata in central peak</vt:lpstr>
      <vt:lpstr>Example: Chicxulub</vt:lpstr>
      <vt:lpstr>Central peak of Tycho (85 km diameter)</vt:lpstr>
      <vt:lpstr>Impact melt solidifies after the central peak forms</vt:lpstr>
      <vt:lpstr>PowerPoint Presentation</vt:lpstr>
      <vt:lpstr>PowerPoint Presentation</vt:lpstr>
      <vt:lpstr>Key points: impact cratering II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1225</cp:revision>
  <dcterms:created xsi:type="dcterms:W3CDTF">2016-01-07T03:39:51Z</dcterms:created>
  <dcterms:modified xsi:type="dcterms:W3CDTF">2019-03-11T14:37:39Z</dcterms:modified>
</cp:coreProperties>
</file>