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578" r:id="rId3"/>
    <p:sldId id="596" r:id="rId4"/>
    <p:sldId id="554" r:id="rId5"/>
    <p:sldId id="555" r:id="rId6"/>
    <p:sldId id="556" r:id="rId7"/>
    <p:sldId id="557" r:id="rId8"/>
    <p:sldId id="595" r:id="rId9"/>
    <p:sldId id="558" r:id="rId10"/>
    <p:sldId id="569" r:id="rId11"/>
    <p:sldId id="575" r:id="rId12"/>
    <p:sldId id="576" r:id="rId13"/>
    <p:sldId id="574" r:id="rId14"/>
    <p:sldId id="590" r:id="rId15"/>
    <p:sldId id="563" r:id="rId16"/>
    <p:sldId id="566" r:id="rId17"/>
    <p:sldId id="567" r:id="rId18"/>
    <p:sldId id="585" r:id="rId19"/>
    <p:sldId id="561" r:id="rId20"/>
    <p:sldId id="577" r:id="rId21"/>
    <p:sldId id="562" r:id="rId22"/>
    <p:sldId id="579" r:id="rId23"/>
    <p:sldId id="587" r:id="rId24"/>
    <p:sldId id="582" r:id="rId25"/>
    <p:sldId id="570" r:id="rId26"/>
    <p:sldId id="571" r:id="rId27"/>
    <p:sldId id="580" r:id="rId28"/>
    <p:sldId id="560" r:id="rId29"/>
    <p:sldId id="593" r:id="rId30"/>
    <p:sldId id="589" r:id="rId31"/>
    <p:sldId id="594" r:id="rId32"/>
    <p:sldId id="559" r:id="rId33"/>
    <p:sldId id="5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3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geos28600_2018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 smtClean="0"/>
              <a:t>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Monday 1 October 2018</a:t>
            </a:r>
          </a:p>
          <a:p>
            <a:endParaRPr lang="en-US" dirty="0" smtClean="0"/>
          </a:p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Shape, geoid, 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Sand </a:t>
            </a:r>
            <a:r>
              <a:rPr lang="en-US" dirty="0" smtClean="0"/>
              <a:t>dune formation </a:t>
            </a:r>
            <a:r>
              <a:rPr lang="en-US" dirty="0" smtClean="0"/>
              <a:t>(computer)</a:t>
            </a:r>
            <a:endParaRPr lang="en-US" dirty="0"/>
          </a:p>
          <a:p>
            <a:r>
              <a:rPr lang="en-US" dirty="0" smtClean="0"/>
              <a:t>Mars Exploration Rover analyst’s </a:t>
            </a:r>
            <a:r>
              <a:rPr lang="en-US" dirty="0"/>
              <a:t>notebook </a:t>
            </a:r>
            <a:r>
              <a:rPr lang="en-US" dirty="0" smtClean="0"/>
              <a:t>(Eagle crater)</a:t>
            </a:r>
          </a:p>
          <a:p>
            <a:r>
              <a:rPr lang="en-US" dirty="0"/>
              <a:t>Landscape evolution modeling (computer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landing site </a:t>
            </a:r>
            <a:r>
              <a:rPr lang="en-US" dirty="0" smtClean="0"/>
              <a:t>selection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evidence for true polar wander.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0493" y="882134"/>
            <a:ext cx="681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</a:t>
            </a:r>
            <a:r>
              <a:rPr lang="en-US" dirty="0" smtClean="0">
                <a:solidFill>
                  <a:srgbClr val="FF0000"/>
                </a:solidFill>
              </a:rPr>
              <a:t>worlds = (planets </a:t>
            </a:r>
            <a:r>
              <a:rPr lang="en-US" dirty="0" smtClean="0">
                <a:solidFill>
                  <a:srgbClr val="FF0000"/>
                </a:solidFill>
              </a:rPr>
              <a:t>+ dwarf planets + moons + large </a:t>
            </a:r>
            <a:r>
              <a:rPr lang="en-US" dirty="0" smtClean="0">
                <a:solidFill>
                  <a:srgbClr val="FF0000"/>
                </a:solidFill>
              </a:rPr>
              <a:t>KBOs)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452" y="5955268"/>
            <a:ext cx="23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1,920 × 1,540 × 990 </a:t>
            </a:r>
            <a:r>
              <a:rPr lang="ru-RU" dirty="0" err="1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656212" y="1866900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7200"/>
            <a:ext cx="3312422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Class website: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://geosci.uchicago.edu/~kite/geos28600_2018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6 problem sets, 5 labs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Grading scheme: 60% homework, 30% final, 10% class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participation. Final will be closed-book, but you will be allowed to take in 1 sheet of letter-sized paper with notes.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03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9408"/>
            <a:ext cx="9144000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55348"/>
            <a:ext cx="715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595842"/>
            <a:ext cx="91440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smtClean="0"/>
              <a:t>Landscapes </a:t>
            </a:r>
            <a:r>
              <a:rPr lang="nl-NL" sz="2100" b="1" dirty="0" err="1" smtClean="0"/>
              <a:t>result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from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competition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between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geologic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processes</a:t>
            </a:r>
            <a:endParaRPr lang="nl-NL" sz="2100" b="1" dirty="0" smtClean="0"/>
          </a:p>
          <a:p>
            <a:pPr marL="342900" indent="-342900">
              <a:buFontTx/>
              <a:buChar char="-"/>
            </a:pPr>
            <a:r>
              <a:rPr lang="nl-NL" sz="2100" dirty="0" err="1" smtClean="0"/>
              <a:t>Know</a:t>
            </a:r>
            <a:r>
              <a:rPr lang="nl-NL" sz="2100" dirty="0" smtClean="0"/>
              <a:t> the </a:t>
            </a:r>
            <a:r>
              <a:rPr lang="nl-NL" sz="2100" dirty="0" err="1" smtClean="0"/>
              <a:t>processes</a:t>
            </a:r>
            <a:r>
              <a:rPr lang="nl-NL" sz="2100" dirty="0" smtClean="0"/>
              <a:t>, </a:t>
            </a:r>
            <a:r>
              <a:rPr lang="nl-NL" sz="2100" dirty="0" err="1" smtClean="0"/>
              <a:t>their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the </a:t>
            </a:r>
            <a:r>
              <a:rPr lang="nl-NL" sz="2100" dirty="0" err="1" smtClean="0"/>
              <a:t>controls</a:t>
            </a:r>
            <a:r>
              <a:rPr lang="nl-NL" sz="2100" dirty="0" smtClean="0"/>
              <a:t> on </a:t>
            </a:r>
            <a:r>
              <a:rPr lang="nl-NL" sz="2100" dirty="0" err="1" smtClean="0"/>
              <a:t>those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</a:t>
            </a:r>
            <a:r>
              <a:rPr lang="nl-NL" sz="2100" dirty="0" err="1" smtClean="0"/>
              <a:t>you</a:t>
            </a:r>
            <a:r>
              <a:rPr lang="nl-NL" sz="2100" dirty="0" smtClean="0"/>
              <a:t> have a </a:t>
            </a:r>
            <a:r>
              <a:rPr lang="nl-NL" sz="2100" dirty="0" err="1" smtClean="0"/>
              <a:t>scientific</a:t>
            </a:r>
            <a:r>
              <a:rPr lang="nl-NL" sz="2100" dirty="0" smtClean="0"/>
              <a:t> </a:t>
            </a:r>
            <a:r>
              <a:rPr lang="nl-NL" sz="2100" dirty="0" err="1" smtClean="0"/>
              <a:t>understanding</a:t>
            </a:r>
            <a:r>
              <a:rPr lang="nl-NL" sz="2100" dirty="0" smtClean="0"/>
              <a:t> of the landscape.</a:t>
            </a:r>
            <a:endParaRPr lang="nl-NL" sz="2100" dirty="0"/>
          </a:p>
          <a:p>
            <a:endParaRPr lang="nl-NL" sz="1500" b="1" dirty="0" smtClean="0"/>
          </a:p>
          <a:p>
            <a:r>
              <a:rPr lang="nl-NL" sz="2100" b="1" dirty="0" err="1" smtClean="0"/>
              <a:t>History</a:t>
            </a:r>
            <a:r>
              <a:rPr lang="nl-NL" sz="2100" b="1" dirty="0" smtClean="0"/>
              <a:t>: </a:t>
            </a:r>
            <a:r>
              <a:rPr lang="nl-NL" sz="2100" dirty="0" err="1" smtClean="0"/>
              <a:t>Fluid</a:t>
            </a:r>
            <a:r>
              <a:rPr lang="nl-NL" sz="2100" dirty="0" smtClean="0"/>
              <a:t> </a:t>
            </a:r>
            <a:r>
              <a:rPr lang="nl-NL" sz="2100" dirty="0" err="1" smtClean="0"/>
              <a:t>envelopes</a:t>
            </a:r>
            <a:r>
              <a:rPr lang="nl-NL" sz="2100" dirty="0" smtClean="0"/>
              <a:t> (</a:t>
            </a:r>
            <a:r>
              <a:rPr lang="nl-NL" sz="2100" dirty="0" err="1" smtClean="0"/>
              <a:t>atmosphere</a:t>
            </a:r>
            <a:r>
              <a:rPr lang="nl-NL" sz="2100" dirty="0" smtClean="0"/>
              <a:t>, </a:t>
            </a:r>
            <a:r>
              <a:rPr lang="nl-NL" sz="2100" dirty="0" err="1" smtClean="0"/>
              <a:t>ocean</a:t>
            </a:r>
            <a:r>
              <a:rPr lang="nl-NL" sz="2100" dirty="0" smtClean="0"/>
              <a:t>) permit life on Earth. </a:t>
            </a:r>
          </a:p>
          <a:p>
            <a:r>
              <a:rPr lang="nl-NL" sz="2100" dirty="0" err="1" smtClean="0"/>
              <a:t>Planets</a:t>
            </a:r>
            <a:r>
              <a:rPr lang="nl-NL" sz="2100" dirty="0" smtClean="0"/>
              <a:t> </a:t>
            </a:r>
            <a:r>
              <a:rPr lang="en-US" sz="2100" dirty="0" smtClean="0"/>
              <a:t>with </a:t>
            </a:r>
            <a:r>
              <a:rPr lang="en-US" sz="2100" dirty="0"/>
              <a:t>solid surfaces retain traces of the evolution of their fluid envelopes over geological time</a:t>
            </a:r>
            <a:r>
              <a:rPr lang="en-US" sz="21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38668"/>
            <a:ext cx="88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study landscapes to gain a process understanding and to understand planetary history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153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surface. Fluvial processes: CH</a:t>
            </a:r>
            <a:r>
              <a:rPr lang="en-US" baseline="-25000" dirty="0" smtClean="0"/>
              <a:t>4,</a:t>
            </a:r>
            <a:r>
              <a:rPr lang="en-US" dirty="0" smtClean="0"/>
              <a:t> ~80K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0" y="1473200"/>
            <a:ext cx="11430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2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26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73402"/>
            <a:ext cx="576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surface. Weathering, soil formation, aeolian processes</a:t>
            </a:r>
          </a:p>
          <a:p>
            <a:r>
              <a:rPr lang="en-US" dirty="0"/>
              <a:t>i</a:t>
            </a:r>
            <a:r>
              <a:rPr lang="en-US" dirty="0" smtClean="0"/>
              <a:t>ntermediate complexity; history of fluvial processes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>
            <a:off x="6604000" y="677565"/>
            <a:ext cx="497742" cy="28763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01742" y="215900"/>
            <a:ext cx="2042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 3.5 </a:t>
            </a:r>
            <a:r>
              <a:rPr lang="en-US" dirty="0" err="1" smtClean="0">
                <a:solidFill>
                  <a:schemeClr val="bg1"/>
                </a:solidFill>
              </a:rPr>
              <a:t>Ga</a:t>
            </a:r>
            <a:r>
              <a:rPr lang="en-US" dirty="0" smtClean="0">
                <a:solidFill>
                  <a:schemeClr val="bg1"/>
                </a:solidFill>
              </a:rPr>
              <a:t> sulfate-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cemented fossilized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dunes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4713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sediments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6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8780</TotalTime>
  <Words>1236</Words>
  <Application>Microsoft Macintosh PowerPoint</Application>
  <PresentationFormat>On-screen Show (4:3)</PresentationFormat>
  <Paragraphs>249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GEOS 28600</vt:lpstr>
      <vt:lpstr>PowerPoint Presentation</vt:lpstr>
      <vt:lpstr>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Lectures (plan: 2 per topic)</vt:lpstr>
      <vt:lpstr>Labs </vt:lpstr>
      <vt:lpstr>Key points from today’s lecture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Hydrostatic equilibrium as m1</vt:lpstr>
      <vt:lpstr>PowerPoint Presentation</vt:lpstr>
      <vt:lpstr>Reference ellipsoid, vs. geoid, vs. topography</vt:lpstr>
      <vt:lpstr>Gravity of fluid planet = hydrostatic equilibrium + fluid circulation</vt:lpstr>
      <vt:lpstr>PowerPoint Presentation</vt:lpstr>
      <vt:lpstr>Mars’ geoid: correlated with topography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Key points from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1060</cp:revision>
  <dcterms:created xsi:type="dcterms:W3CDTF">2016-01-07T03:39:51Z</dcterms:created>
  <dcterms:modified xsi:type="dcterms:W3CDTF">2018-10-01T19:05:48Z</dcterms:modified>
</cp:coreProperties>
</file>