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56" r:id="rId4"/>
    <p:sldId id="276" r:id="rId5"/>
    <p:sldId id="257" r:id="rId6"/>
    <p:sldId id="258" r:id="rId7"/>
    <p:sldId id="259" r:id="rId8"/>
    <p:sldId id="260" r:id="rId9"/>
    <p:sldId id="302" r:id="rId10"/>
    <p:sldId id="263" r:id="rId11"/>
    <p:sldId id="262" r:id="rId12"/>
    <p:sldId id="270" r:id="rId13"/>
    <p:sldId id="265" r:id="rId14"/>
    <p:sldId id="264" r:id="rId15"/>
    <p:sldId id="273" r:id="rId16"/>
    <p:sldId id="274" r:id="rId17"/>
    <p:sldId id="301" r:id="rId18"/>
    <p:sldId id="278" r:id="rId19"/>
    <p:sldId id="291" r:id="rId20"/>
    <p:sldId id="305" r:id="rId21"/>
    <p:sldId id="315" r:id="rId22"/>
    <p:sldId id="306" r:id="rId23"/>
    <p:sldId id="308" r:id="rId24"/>
    <p:sldId id="314" r:id="rId25"/>
    <p:sldId id="309" r:id="rId26"/>
    <p:sldId id="310" r:id="rId27"/>
    <p:sldId id="312" r:id="rId28"/>
    <p:sldId id="281" r:id="rId29"/>
    <p:sldId id="311" r:id="rId30"/>
    <p:sldId id="280" r:id="rId31"/>
    <p:sldId id="299" r:id="rId32"/>
    <p:sldId id="271" r:id="rId33"/>
    <p:sldId id="272" r:id="rId34"/>
    <p:sldId id="288" r:id="rId35"/>
    <p:sldId id="303" r:id="rId36"/>
    <p:sldId id="304" r:id="rId37"/>
    <p:sldId id="31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F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F002A-9DB4-B642-A68F-DD3528E5C7D4}" type="datetimeFigureOut">
              <a:rPr lang="en-US" smtClean="0"/>
              <a:t>1/27/19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E36C7-95BA-2246-8374-EDD3C3F7E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1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There will be a Q&amp;A period at the end. </a:t>
            </a:r>
            <a:r>
              <a:rPr lang="en-US" dirty="0" smtClean="0"/>
              <a:t>Questions</a:t>
            </a:r>
            <a:r>
              <a:rPr lang="en-US" baseline="0" dirty="0" smtClean="0"/>
              <a:t> during lecture are also welcome, but the limit is one question-during-lecture per person.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36C7-95BA-2246-8374-EDD3C3F7E1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8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one of the greatest scientific achievements of humans so far this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36C7-95BA-2246-8374-EDD3C3F7E1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2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Although</a:t>
            </a:r>
            <a:r>
              <a:rPr lang="en-US" baseline="0" dirty="0" smtClean="0"/>
              <a:t> many animals can tolerate lower pO2 than humans, there is a minimum O2 level for complex animal life.</a:t>
            </a:r>
          </a:p>
          <a:p>
            <a:endParaRPr lang="en-US" dirty="0" smtClean="0"/>
          </a:p>
          <a:p>
            <a:r>
              <a:rPr lang="en-US" dirty="0" smtClean="0"/>
              <a:t>An ancient molecule</a:t>
            </a:r>
            <a:r>
              <a:rPr lang="en-US" baseline="0" dirty="0" smtClean="0"/>
              <a:t> of baroque complexity, that has been arguably an anachronism for </a:t>
            </a:r>
            <a:r>
              <a:rPr lang="en-US" baseline="0" dirty="0" err="1" smtClean="0"/>
              <a:t>gigayears</a:t>
            </a:r>
            <a:r>
              <a:rPr lang="en-US" baseline="0" dirty="0" smtClean="0"/>
              <a:t> but still dominates our planet. If it were replaced by</a:t>
            </a:r>
          </a:p>
          <a:p>
            <a:r>
              <a:rPr lang="en-US" baseline="0" dirty="0" smtClean="0"/>
              <a:t>a hypothetical synthetic enzyme that the did the same job better, the result would be a significant increase in agricultural yield – </a:t>
            </a:r>
          </a:p>
          <a:p>
            <a:r>
              <a:rPr lang="en-US" baseline="0" dirty="0" smtClean="0"/>
              <a:t>followed in a geologic instant by a new ice age and a rise in atmospheric oxygen to the point where a lit match could set fire to a city.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36C7-95BA-2246-8374-EDD3C3F7E1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8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ancient molecule</a:t>
            </a:r>
            <a:r>
              <a:rPr lang="en-US" baseline="0" dirty="0" smtClean="0"/>
              <a:t> of baroque complexity, that has been arguably an anachronism for </a:t>
            </a:r>
            <a:r>
              <a:rPr lang="en-US" baseline="0" dirty="0" err="1" smtClean="0"/>
              <a:t>gigayears</a:t>
            </a:r>
            <a:r>
              <a:rPr lang="en-US" baseline="0" dirty="0" smtClean="0"/>
              <a:t> but still dominates our planet</a:t>
            </a:r>
            <a:r>
              <a:rPr lang="en-US" baseline="0" smtClean="0"/>
              <a:t>, 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36C7-95BA-2246-8374-EDD3C3F7E18D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68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gain and</a:t>
            </a:r>
            <a:r>
              <a:rPr lang="en-US" baseline="0" dirty="0" smtClean="0"/>
              <a:t> loss.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36C7-95BA-2246-8374-EDD3C3F7E1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86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The most important parameter in planetary atmospheric evolution: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E36C7-95BA-2246-8374-EDD3C3F7E1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3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06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3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571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6170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982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88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90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462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2379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54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324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7834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093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101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763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1554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81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1558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658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08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96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001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444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48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89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0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6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1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0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70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0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A11F3-1573-9044-9A11-C43EA621E818}" type="datetimeFigureOut">
              <a:rPr lang="en-US" smtClean="0"/>
              <a:t>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DF792-7FA1-294F-8490-B2D7D1E50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1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9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A11F3-1573-9044-9A11-C43EA621E81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1/27/19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DF792-7FA1-294F-8490-B2D7D1E508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77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59948"/>
            <a:ext cx="7772400" cy="1470025"/>
          </a:xfrm>
        </p:spPr>
        <p:txBody>
          <a:bodyPr/>
          <a:lstStyle/>
          <a:p>
            <a:r>
              <a:rPr lang="en-US" dirty="0" smtClean="0"/>
              <a:t>Atmospheric evolution:</a:t>
            </a:r>
            <a:br>
              <a:rPr lang="en-US" dirty="0" smtClean="0"/>
            </a:br>
            <a:r>
              <a:rPr lang="en-US" dirty="0" smtClean="0"/>
              <a:t>The cosmic shoreline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40" y="2505742"/>
            <a:ext cx="8931750" cy="2305558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Edwin Kite, Geophysical Sciences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Solar System and Exoplanet Habitability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2600" i="1" dirty="0" smtClean="0">
                <a:solidFill>
                  <a:schemeClr val="accent2">
                    <a:lumMod val="50000"/>
                  </a:schemeClr>
                </a:solidFill>
              </a:rPr>
              <a:t>physical and chemical controls on habitability on Mars, icy moons, rocky exoplanets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sseh.uchicago.edu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4876" y="312457"/>
            <a:ext cx="617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BPRO 28800: From Fossils to the Fermi Paradox / 29 Jan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49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care about surfaces?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 of life?</a:t>
            </a:r>
          </a:p>
          <a:p>
            <a:r>
              <a:rPr lang="en-US" dirty="0" smtClean="0"/>
              <a:t>Stability/buffering</a:t>
            </a:r>
          </a:p>
          <a:p>
            <a:r>
              <a:rPr lang="en-US" dirty="0" smtClean="0"/>
              <a:t>T-P profiles (future of Neptune)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8488" y="6064141"/>
            <a:ext cx="7768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For more information: “</a:t>
            </a:r>
            <a:r>
              <a:rPr lang="en-US" dirty="0" smtClean="0"/>
              <a:t>The Limits of Organic Life in Planetary Systems,” National</a:t>
            </a:r>
          </a:p>
          <a:p>
            <a:r>
              <a:rPr lang="en-US" dirty="0" smtClean="0"/>
              <a:t>Research Council, 2007. (a.k.a. the “Weird Life Report”) 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4136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18" y="-1478"/>
            <a:ext cx="7411155" cy="6240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78"/>
            <a:ext cx="8229600" cy="136824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Near miss!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(Mars)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784603"/>
            <a:ext cx="6138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for more information: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Forget et al., “Planet Mars: Story of Another World,” full text at </a:t>
            </a:r>
          </a:p>
          <a:p>
            <a:r>
              <a:rPr lang="it-IT" dirty="0" err="1" smtClean="0">
                <a:solidFill>
                  <a:srgbClr val="FFFFFF"/>
                </a:solidFill>
              </a:rPr>
              <a:t>https</a:t>
            </a:r>
            <a:r>
              <a:rPr lang="it-IT" dirty="0" smtClean="0">
                <a:solidFill>
                  <a:srgbClr val="FFFFFF"/>
                </a:solidFill>
              </a:rPr>
              <a:t>://</a:t>
            </a:r>
            <a:r>
              <a:rPr lang="it-IT" dirty="0" err="1" smtClean="0">
                <a:solidFill>
                  <a:srgbClr val="FFFFFF"/>
                </a:solidFill>
              </a:rPr>
              <a:t>catalog.lib.uchicago.edu</a:t>
            </a:r>
            <a:r>
              <a:rPr lang="it-IT" dirty="0" smtClean="0">
                <a:solidFill>
                  <a:srgbClr val="FFFFFF"/>
                </a:solidFill>
              </a:rPr>
              <a:t>/</a:t>
            </a:r>
            <a:r>
              <a:rPr lang="it-IT" dirty="0" err="1" smtClean="0">
                <a:solidFill>
                  <a:srgbClr val="FFFFFF"/>
                </a:solidFill>
              </a:rPr>
              <a:t>vufind</a:t>
            </a:r>
            <a:r>
              <a:rPr lang="it-IT" dirty="0" smtClean="0">
                <a:solidFill>
                  <a:srgbClr val="FFFFFF"/>
                </a:solidFill>
              </a:rPr>
              <a:t>/Record/8886884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6684122" y="3778833"/>
            <a:ext cx="455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Hubble Space Telescope – </a:t>
            </a:r>
            <a:r>
              <a:rPr lang="en-US" dirty="0" smtClean="0">
                <a:solidFill>
                  <a:srgbClr val="FFFFFF"/>
                </a:solidFill>
              </a:rPr>
              <a:t>Aphelion Cloud Belt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790" y="1813466"/>
            <a:ext cx="2176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Pressure: 10</a:t>
            </a:r>
            <a:r>
              <a:rPr lang="en-US" baseline="30000" dirty="0" smtClean="0">
                <a:solidFill>
                  <a:srgbClr val="FFFFFF"/>
                </a:solidFill>
              </a:rPr>
              <a:t>-2</a:t>
            </a:r>
            <a:r>
              <a:rPr lang="en-US" dirty="0" smtClean="0">
                <a:solidFill>
                  <a:srgbClr val="FFFFFF"/>
                </a:solidFill>
              </a:rPr>
              <a:t> x Earth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 = 210K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&gt;95% 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3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893"/>
            <a:ext cx="2760974" cy="74551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Just right </a:t>
            </a:r>
            <a:r>
              <a:rPr lang="is-IS" dirty="0" smtClean="0">
                <a:solidFill>
                  <a:srgbClr val="FFFFFF"/>
                </a:solidFill>
              </a:rPr>
              <a:t>…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94750"/>
            <a:ext cx="43573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NASA / Apollo 8 / Visible-light image.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264459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716" y="-1"/>
            <a:ext cx="6382543" cy="62295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6135"/>
            <a:ext cx="261371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/>
              <a:t>Just right </a:t>
            </a:r>
            <a:r>
              <a:rPr lang="is-IS" sz="4000" b="1" dirty="0" smtClean="0"/>
              <a:t>…</a:t>
            </a:r>
            <a:endParaRPr lang="en-US" sz="4000" b="1" dirty="0" smtClean="0"/>
          </a:p>
          <a:p>
            <a:r>
              <a:rPr lang="en-US" sz="4000" b="1" dirty="0" smtClean="0"/>
              <a:t>(</a:t>
            </a:r>
            <a:r>
              <a:rPr lang="is-IS" sz="4000" b="1" dirty="0" smtClean="0"/>
              <a:t>… </a:t>
            </a:r>
            <a:r>
              <a:rPr lang="en-US" sz="4000" b="1" dirty="0" smtClean="0"/>
              <a:t>at least </a:t>
            </a:r>
          </a:p>
          <a:p>
            <a:r>
              <a:rPr lang="en-US" sz="4000" b="1" dirty="0" smtClean="0"/>
              <a:t>right now)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-1" y="6194869"/>
            <a:ext cx="92677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For more information:</a:t>
            </a:r>
            <a:r>
              <a:rPr lang="en-US" dirty="0" smtClean="0"/>
              <a:t> Olson et al., “Earth: Atmospheric Evolution of a Habitable Planet,” in</a:t>
            </a:r>
          </a:p>
          <a:p>
            <a:r>
              <a:rPr lang="en-US" dirty="0" err="1" smtClean="0"/>
              <a:t>Deeg</a:t>
            </a:r>
            <a:r>
              <a:rPr lang="en-US" dirty="0" smtClean="0"/>
              <a:t> &amp; Belmonte, Handbook of Exoplanets,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79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4" y="1450285"/>
            <a:ext cx="8206898" cy="8206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7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>
                <a:solidFill>
                  <a:schemeClr val="bg1"/>
                </a:solidFill>
              </a:rPr>
              <a:t>With mbar of CH</a:t>
            </a:r>
            <a:r>
              <a:rPr lang="en-US" sz="2500" baseline="-25000" dirty="0" smtClean="0">
                <a:solidFill>
                  <a:schemeClr val="bg1"/>
                </a:solidFill>
              </a:rPr>
              <a:t>4</a:t>
            </a:r>
            <a:r>
              <a:rPr lang="en-US" sz="2500" dirty="0" smtClean="0">
                <a:solidFill>
                  <a:schemeClr val="bg1"/>
                </a:solidFill>
              </a:rPr>
              <a:t>, Early Earth’s atmosphere may have had photon-driven organic haze and soot drizzle,</a:t>
            </a:r>
            <a:br>
              <a:rPr lang="en-US" sz="2500" dirty="0" smtClean="0">
                <a:solidFill>
                  <a:schemeClr val="bg1"/>
                </a:solidFill>
              </a:rPr>
            </a:br>
            <a:r>
              <a:rPr lang="en-US" sz="2500" dirty="0" smtClean="0">
                <a:solidFill>
                  <a:schemeClr val="bg1"/>
                </a:solidFill>
              </a:rPr>
              <a:t>like modern Titan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175869" y="3304401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Near-infrared image. NASA / JPL / Cassini Project / VIMS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493" y="5953386"/>
            <a:ext cx="6751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For more information: </a:t>
            </a:r>
            <a:r>
              <a:rPr lang="en-US" dirty="0" err="1" smtClean="0">
                <a:solidFill>
                  <a:srgbClr val="FFFFFF"/>
                </a:solidFill>
              </a:rPr>
              <a:t>Lunine</a:t>
            </a:r>
            <a:r>
              <a:rPr lang="en-US" dirty="0" smtClean="0">
                <a:solidFill>
                  <a:srgbClr val="FFFFFF"/>
                </a:solidFill>
              </a:rPr>
              <a:t> &amp; </a:t>
            </a:r>
            <a:r>
              <a:rPr lang="en-US" dirty="0" err="1" smtClean="0">
                <a:solidFill>
                  <a:srgbClr val="FFFFFF"/>
                </a:solidFill>
              </a:rPr>
              <a:t>Atreya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i="1" dirty="0" smtClean="0">
                <a:solidFill>
                  <a:srgbClr val="FFFFFF"/>
                </a:solidFill>
              </a:rPr>
              <a:t>“The methane cycle on Titan”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Nature Geoscience, 2008.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450285"/>
            <a:ext cx="2109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Pressure: 1.5 x Earth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 = 92K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98.4% N</a:t>
            </a:r>
            <a:r>
              <a:rPr lang="en-US" baseline="-25000" dirty="0" smtClean="0">
                <a:solidFill>
                  <a:srgbClr val="FFFFFF"/>
                </a:solidFill>
              </a:rPr>
              <a:t>2, </a:t>
            </a:r>
            <a:r>
              <a:rPr lang="en-US" dirty="0" smtClean="0">
                <a:solidFill>
                  <a:srgbClr val="FFFFFF"/>
                </a:solidFill>
              </a:rPr>
              <a:t>1.4% CH</a:t>
            </a:r>
            <a:r>
              <a:rPr lang="en-US" baseline="-25000" dirty="0" smtClean="0">
                <a:solidFill>
                  <a:srgbClr val="FFFFFF"/>
                </a:solidFill>
              </a:rPr>
              <a:t>4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5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03" y="845098"/>
            <a:ext cx="7239000" cy="509856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33526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US" sz="2700" b="1" dirty="0" smtClean="0"/>
              <a:t>Atmosphere composition is mostly set during </a:t>
            </a:r>
            <a:br>
              <a:rPr lang="en-US" sz="2700" b="1" dirty="0" smtClean="0"/>
            </a:br>
            <a:r>
              <a:rPr lang="en-US" sz="2700" b="1" dirty="0" smtClean="0"/>
              <a:t>the first 1% of a planet’s history</a:t>
            </a:r>
            <a:endParaRPr lang="en-US" sz="27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770617" y="6150723"/>
            <a:ext cx="7373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et al</a:t>
            </a:r>
            <a:r>
              <a:rPr lang="en-US" dirty="0" smtClean="0"/>
              <a:t>., “Emergence of a habitable planet,” Spac</a:t>
            </a:r>
            <a:r>
              <a:rPr lang="en-US" dirty="0" smtClean="0"/>
              <a:t>e Science Reviews </a:t>
            </a:r>
            <a:r>
              <a:rPr lang="en-US" dirty="0" smtClean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44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762" y="971413"/>
            <a:ext cx="4815237" cy="4580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497563" y="3905322"/>
            <a:ext cx="292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Comet 67P from </a:t>
            </a:r>
            <a:r>
              <a:rPr lang="en-US" dirty="0" smtClean="0">
                <a:solidFill>
                  <a:schemeClr val="bg1"/>
                </a:solidFill>
              </a:rPr>
              <a:t>Rosetta/ESA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13655"/>
            <a:ext cx="9144000" cy="62303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>
                <a:solidFill>
                  <a:schemeClr val="bg1"/>
                </a:solidFill>
              </a:rPr>
              <a:t>Atmosphere sources: gas from nebula, or volatiles locked up in solids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28762" y="5265746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Top lobe is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2.6 km across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7268" y="971413"/>
            <a:ext cx="4697882" cy="44221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5395808"/>
            <a:ext cx="4015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de Pater &amp; </a:t>
            </a:r>
            <a:r>
              <a:rPr lang="en-US" dirty="0" err="1" smtClean="0">
                <a:solidFill>
                  <a:srgbClr val="FFFFFF"/>
                </a:solidFill>
              </a:rPr>
              <a:t>Lissaeur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i="1" dirty="0" smtClean="0">
                <a:solidFill>
                  <a:srgbClr val="FFFFFF"/>
                </a:solidFill>
              </a:rPr>
              <a:t>Planetary Sciences</a:t>
            </a:r>
            <a:r>
              <a:rPr lang="en-US" dirty="0" smtClean="0">
                <a:solidFill>
                  <a:srgbClr val="FFFFFF"/>
                </a:solidFill>
              </a:rPr>
              <a:t>,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r>
              <a:rPr lang="en-US" baseline="30000" dirty="0" smtClean="0">
                <a:solidFill>
                  <a:srgbClr val="FFFFFF"/>
                </a:solidFill>
              </a:rPr>
              <a:t>nd</a:t>
            </a:r>
            <a:r>
              <a:rPr lang="en-US" dirty="0" smtClean="0">
                <a:solidFill>
                  <a:srgbClr val="FFFFFF"/>
                </a:solidFill>
              </a:rPr>
              <a:t> edition, 2010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00196" y="609380"/>
            <a:ext cx="0" cy="36203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772047" y="609380"/>
            <a:ext cx="198003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4481" y="609380"/>
            <a:ext cx="37667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816237" y="580763"/>
            <a:ext cx="0" cy="39065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6178190"/>
            <a:ext cx="9144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For more information</a:t>
            </a:r>
            <a:r>
              <a:rPr lang="en-US" dirty="0" smtClean="0">
                <a:solidFill>
                  <a:srgbClr val="FFFFFF"/>
                </a:solidFill>
              </a:rPr>
              <a:t>: Raymond et al., “Terrestrial planet formation at home and abroad”, </a:t>
            </a:r>
          </a:p>
          <a:p>
            <a:r>
              <a:rPr lang="de-DE" dirty="0" smtClean="0">
                <a:solidFill>
                  <a:srgbClr val="FFFFFF"/>
                </a:solidFill>
              </a:rPr>
              <a:t>https://</a:t>
            </a:r>
            <a:r>
              <a:rPr lang="de-DE" dirty="0" err="1" smtClean="0">
                <a:solidFill>
                  <a:srgbClr val="FFFFFF"/>
                </a:solidFill>
              </a:rPr>
              <a:t>arxiv.org</a:t>
            </a:r>
            <a:r>
              <a:rPr lang="de-DE" dirty="0" smtClean="0">
                <a:solidFill>
                  <a:srgbClr val="FFFFFF"/>
                </a:solidFill>
              </a:rPr>
              <a:t>/</a:t>
            </a:r>
            <a:r>
              <a:rPr lang="de-DE" dirty="0" err="1" smtClean="0">
                <a:solidFill>
                  <a:srgbClr val="FFFFFF"/>
                </a:solidFill>
              </a:rPr>
              <a:t>abs</a:t>
            </a:r>
            <a:r>
              <a:rPr lang="de-DE" dirty="0" smtClean="0">
                <a:solidFill>
                  <a:srgbClr val="FFFFFF"/>
                </a:solidFill>
              </a:rPr>
              <a:t>/1312.1689, </a:t>
            </a:r>
            <a:r>
              <a:rPr lang="en-US" dirty="0" smtClean="0">
                <a:solidFill>
                  <a:srgbClr val="FFFFFF"/>
                </a:solidFill>
              </a:rPr>
              <a:t>and Fred </a:t>
            </a:r>
            <a:r>
              <a:rPr lang="en-US" dirty="0" err="1" smtClean="0">
                <a:solidFill>
                  <a:srgbClr val="FFFFFF"/>
                </a:solidFill>
              </a:rPr>
              <a:t>Ciesla’s</a:t>
            </a:r>
            <a:r>
              <a:rPr lang="en-US" dirty="0" smtClean="0">
                <a:solidFill>
                  <a:srgbClr val="FFFFFF"/>
                </a:solidFill>
              </a:rPr>
              <a:t> lecture on Tue 5 Feb.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71413"/>
            <a:ext cx="418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First 10</a:t>
            </a:r>
            <a:r>
              <a:rPr lang="en-US" baseline="30000" dirty="0" smtClean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-10</a:t>
            </a:r>
            <a:r>
              <a:rPr lang="en-US" baseline="30000" dirty="0" smtClean="0">
                <a:solidFill>
                  <a:schemeClr val="bg1"/>
                </a:solidFill>
              </a:rPr>
              <a:t>7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</a:t>
            </a:r>
            <a:r>
              <a:rPr lang="en-US" dirty="0" smtClean="0">
                <a:solidFill>
                  <a:schemeClr val="bg1"/>
                </a:solidFill>
              </a:rPr>
              <a:t> of planetary system history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6425" y="1007167"/>
            <a:ext cx="3687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Mostly &lt;10</a:t>
            </a:r>
            <a:r>
              <a:rPr lang="en-US" baseline="30000" dirty="0" smtClean="0">
                <a:solidFill>
                  <a:schemeClr val="bg1"/>
                </a:solidFill>
              </a:rPr>
              <a:t>8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</a:t>
            </a:r>
            <a:r>
              <a:rPr lang="en-US" dirty="0" smtClean="0">
                <a:solidFill>
                  <a:schemeClr val="bg1"/>
                </a:solidFill>
              </a:rPr>
              <a:t> after planet 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2301" y="489641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young planet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986" y="1981883"/>
            <a:ext cx="762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young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star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55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84" y="326007"/>
            <a:ext cx="8604711" cy="61626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Planet gravity and insolation regulate atmosphere retention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1906" y="6488668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&amp; Catling, “The </a:t>
            </a:r>
            <a:r>
              <a:rPr lang="en-US" dirty="0"/>
              <a:t>Cosmic </a:t>
            </a:r>
            <a:r>
              <a:rPr lang="en-US" dirty="0" smtClean="0"/>
              <a:t>Shoreline,” Astrophysical Journal,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28" y="4773647"/>
            <a:ext cx="1679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/>
              <a:t>t</a:t>
            </a:r>
            <a:r>
              <a:rPr lang="en-US" sz="3000" b="1" i="1" dirty="0" smtClean="0"/>
              <a:t>oo thick</a:t>
            </a:r>
            <a:endParaRPr lang="en-US" sz="3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916577" y="794193"/>
            <a:ext cx="26918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/>
              <a:t>no atmosphere</a:t>
            </a:r>
            <a:endParaRPr lang="en-US" sz="3000" b="1" i="1" dirty="0"/>
          </a:p>
        </p:txBody>
      </p:sp>
      <p:sp>
        <p:nvSpPr>
          <p:cNvPr id="11" name="TextBox 10"/>
          <p:cNvSpPr txBox="1"/>
          <p:nvPr/>
        </p:nvSpPr>
        <p:spPr>
          <a:xfrm rot="19115566">
            <a:off x="879970" y="5393106"/>
            <a:ext cx="174227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i="1" dirty="0" smtClean="0"/>
              <a:t>cosmic </a:t>
            </a:r>
          </a:p>
          <a:p>
            <a:r>
              <a:rPr lang="en-US" sz="3000" b="1" i="1" dirty="0" smtClean="0"/>
              <a:t>shoreline</a:t>
            </a:r>
            <a:endParaRPr lang="en-US" sz="3000" b="1" i="1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82839" y="4773647"/>
            <a:ext cx="2209347" cy="2084353"/>
          </a:xfrm>
          <a:prstGeom prst="line">
            <a:avLst/>
          </a:prstGeom>
          <a:ln w="38100" cmpd="sng">
            <a:solidFill>
              <a:srgbClr val="5FFF8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62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94887" y="6267148"/>
            <a:ext cx="5986678" cy="197538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252764" y="1069221"/>
            <a:ext cx="1769660" cy="561379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49234" y="1131149"/>
            <a:ext cx="1769660" cy="53938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4887" y="865837"/>
            <a:ext cx="5254347" cy="408385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791" y="63666"/>
            <a:ext cx="2952886" cy="121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2903" y="825604"/>
            <a:ext cx="238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(= “escape parameter”)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936"/>
            <a:ext cx="5276714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Jeans parameter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8159"/>
            <a:ext cx="5795690" cy="5492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73886" y="5188482"/>
            <a:ext cx="26153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Lewis &amp; </a:t>
            </a:r>
            <a:r>
              <a:rPr lang="en-US" dirty="0" err="1" smtClean="0"/>
              <a:t>Prinn</a:t>
            </a:r>
            <a:r>
              <a:rPr lang="en-US" dirty="0" smtClean="0"/>
              <a:t>,</a:t>
            </a:r>
          </a:p>
          <a:p>
            <a:r>
              <a:rPr lang="en-US" dirty="0" smtClean="0"/>
              <a:t>“Planets and their</a:t>
            </a:r>
          </a:p>
          <a:p>
            <a:r>
              <a:rPr lang="en-US" dirty="0"/>
              <a:t>a</a:t>
            </a:r>
            <a:r>
              <a:rPr lang="en-US" dirty="0" smtClean="0"/>
              <a:t>tmospheres,</a:t>
            </a:r>
            <a:r>
              <a:rPr lang="en-US" dirty="0" smtClean="0"/>
              <a:t>”2</a:t>
            </a:r>
            <a:r>
              <a:rPr lang="en-US" baseline="30000" dirty="0" smtClean="0"/>
              <a:t>nd</a:t>
            </a:r>
            <a:r>
              <a:rPr lang="en-US" dirty="0"/>
              <a:t> </a:t>
            </a:r>
            <a:r>
              <a:rPr lang="en-US" dirty="0" smtClean="0"/>
              <a:t>edition,</a:t>
            </a:r>
          </a:p>
          <a:p>
            <a:r>
              <a:rPr lang="en-US" dirty="0" smtClean="0"/>
              <a:t>2004, </a:t>
            </a:r>
            <a:r>
              <a:rPr lang="en-US" dirty="0" smtClean="0"/>
              <a:t>p.108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12264" y="1663486"/>
            <a:ext cx="35317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&gt;&gt; 1: </a:t>
            </a:r>
            <a:r>
              <a:rPr lang="en-US" sz="2400" dirty="0" smtClean="0"/>
              <a:t>hydrostatic </a:t>
            </a:r>
          </a:p>
          <a:p>
            <a:r>
              <a:rPr lang="en-US" sz="2400" dirty="0"/>
              <a:t>	 </a:t>
            </a:r>
            <a:r>
              <a:rPr lang="en-US" sz="2400" dirty="0" smtClean="0"/>
              <a:t>  </a:t>
            </a:r>
            <a:r>
              <a:rPr lang="en-US" sz="2400" dirty="0" smtClean="0"/>
              <a:t>atmosphere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          Jeans </a:t>
            </a:r>
            <a:r>
              <a:rPr lang="en-US" sz="2400" dirty="0" smtClean="0"/>
              <a:t>escape (usually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slow)</a:t>
            </a:r>
          </a:p>
          <a:p>
            <a:endParaRPr lang="en-US" sz="2400" dirty="0" smtClean="0"/>
          </a:p>
          <a:p>
            <a:r>
              <a:rPr lang="en-US" sz="2400" dirty="0" smtClean="0"/>
              <a:t>&lt; 2</a:t>
            </a:r>
            <a:r>
              <a:rPr lang="en-US" sz="2400" dirty="0" smtClean="0"/>
              <a:t>: </a:t>
            </a:r>
            <a:r>
              <a:rPr lang="en-US" sz="2400" dirty="0" smtClean="0"/>
              <a:t>hydrodynamic</a:t>
            </a:r>
          </a:p>
          <a:p>
            <a:r>
              <a:rPr lang="en-US" sz="2400" dirty="0" smtClean="0"/>
              <a:t>        escape (often fast)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2819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383"/>
            <a:ext cx="388521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 Little Prince needs a pressure suit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5486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55" y="5835038"/>
            <a:ext cx="2562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Antoine de </a:t>
            </a:r>
            <a:r>
              <a:rPr lang="en-US" dirty="0"/>
              <a:t>Saint-</a:t>
            </a:r>
            <a:r>
              <a:rPr lang="en-US" dirty="0" err="1"/>
              <a:t>Exupéry</a:t>
            </a:r>
            <a:endParaRPr lang="en-US" dirty="0"/>
          </a:p>
          <a:p>
            <a:r>
              <a:rPr lang="en-US" i="1" dirty="0" smtClean="0"/>
              <a:t>The Little Prince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3707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20354"/>
            <a:ext cx="914399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/>
              <a:t>Jan 29 - Atmospheric evolution: The cosmic shoreline -  Edwin Kite</a:t>
            </a:r>
          </a:p>
          <a:p>
            <a:r>
              <a:rPr lang="en-US" sz="2500" dirty="0" smtClean="0"/>
              <a:t>Jan 31 - Diversity of rocky worlds - Leslie Rogers</a:t>
            </a:r>
          </a:p>
          <a:p>
            <a:r>
              <a:rPr lang="en-US" sz="2500" dirty="0" smtClean="0"/>
              <a:t>Feb 5 - Planetary formation - Fred </a:t>
            </a:r>
            <a:r>
              <a:rPr lang="en-US" sz="2500" dirty="0" err="1" smtClean="0"/>
              <a:t>Ciesla</a:t>
            </a:r>
            <a:endParaRPr lang="en-US" sz="2500" dirty="0" smtClean="0"/>
          </a:p>
          <a:p>
            <a:r>
              <a:rPr lang="en-US" sz="2500" dirty="0" smtClean="0"/>
              <a:t>           - Evolution of planetary systems - Daniel </a:t>
            </a:r>
            <a:r>
              <a:rPr lang="en-US" sz="2500" dirty="0" err="1" smtClean="0"/>
              <a:t>Fabrycky</a:t>
            </a:r>
            <a:endParaRPr lang="en-US" sz="2500" dirty="0" smtClean="0"/>
          </a:p>
          <a:p>
            <a:r>
              <a:rPr lang="en-US" sz="2500" dirty="0" smtClean="0"/>
              <a:t>Feb 7 - Climate, habitability on exoplanets - Dorian Abbot</a:t>
            </a:r>
          </a:p>
          <a:p>
            <a:r>
              <a:rPr lang="en-US" sz="2500" dirty="0" smtClean="0"/>
              <a:t>Feb 14 - Detecting celestial bodies, </a:t>
            </a:r>
            <a:r>
              <a:rPr lang="en-US" sz="2500" dirty="0" err="1" smtClean="0"/>
              <a:t>biosignatures</a:t>
            </a:r>
            <a:r>
              <a:rPr lang="en-US" sz="2500" dirty="0" smtClean="0"/>
              <a:t> - Jacob Bean</a:t>
            </a:r>
            <a:endParaRPr lang="en-US" sz="2500" dirty="0"/>
          </a:p>
        </p:txBody>
      </p:sp>
      <p:sp>
        <p:nvSpPr>
          <p:cNvPr id="5" name="Rectangle 4"/>
          <p:cNvSpPr/>
          <p:nvPr/>
        </p:nvSpPr>
        <p:spPr>
          <a:xfrm>
            <a:off x="2045472" y="1086915"/>
            <a:ext cx="50727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/>
              <a:t>III. PLANETS AND EXOPLANETS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05719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100"/>
            <a:ext cx="9144000" cy="3967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Jeans parameter &gt;&gt; 1</a:t>
            </a:r>
            <a:br>
              <a:rPr lang="en-US" b="1" dirty="0" smtClean="0"/>
            </a:br>
            <a:r>
              <a:rPr lang="en-US" dirty="0" smtClean="0"/>
              <a:t>molecule-by-molecule loss of atm. </a:t>
            </a:r>
            <a:r>
              <a:rPr lang="en-US" dirty="0" smtClean="0"/>
              <a:t>to space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66" y="5403085"/>
            <a:ext cx="2952886" cy="1214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8549" y="3292310"/>
            <a:ext cx="1006080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i="1" dirty="0" smtClean="0"/>
              <a:t>R </a:t>
            </a:r>
            <a:r>
              <a:rPr lang="en-US" sz="3000" dirty="0" smtClean="0"/>
              <a:t>+</a:t>
            </a:r>
            <a:r>
              <a:rPr lang="en-US" sz="3000" i="1" dirty="0" smtClean="0"/>
              <a:t> z</a:t>
            </a: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408941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889712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Example: GJ 436b </a:t>
            </a:r>
            <a:r>
              <a:rPr lang="en-US" sz="2000" dirty="0" smtClean="0"/>
              <a:t>(Neptune-sized planet in hot orbit around active star)</a:t>
            </a:r>
            <a:r>
              <a:rPr lang="en-US" sz="2600" b="1" dirty="0" smtClean="0"/>
              <a:t> 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" y="1434340"/>
            <a:ext cx="6305446" cy="4764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9" y="6233772"/>
            <a:ext cx="8635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Ehrenreich</a:t>
            </a:r>
            <a:r>
              <a:rPr lang="en-US" dirty="0" smtClean="0"/>
              <a:t> et al</a:t>
            </a:r>
            <a:r>
              <a:rPr lang="en-US" dirty="0" smtClean="0"/>
              <a:t>., “</a:t>
            </a:r>
            <a:r>
              <a:rPr lang="en-US" i="1" dirty="0"/>
              <a:t>A giant comet-like cloud of hydrogen escaping the warm Neptune-mass </a:t>
            </a:r>
            <a:endParaRPr lang="en-US" i="1" dirty="0" smtClean="0"/>
          </a:p>
          <a:p>
            <a:r>
              <a:rPr lang="en-US" i="1" dirty="0" smtClean="0"/>
              <a:t>exoplanet </a:t>
            </a:r>
            <a:r>
              <a:rPr lang="en-US" i="1" dirty="0"/>
              <a:t>GJ </a:t>
            </a:r>
            <a:r>
              <a:rPr lang="en-US" i="1" dirty="0" smtClean="0"/>
              <a:t>436b</a:t>
            </a:r>
            <a:r>
              <a:rPr lang="en-US" dirty="0" smtClean="0"/>
              <a:t>,” Nature, </a:t>
            </a: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904" y="1434340"/>
            <a:ext cx="4836158" cy="41365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515"/>
            <a:ext cx="9011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Jeans parameter &lt; </a:t>
            </a:r>
            <a:r>
              <a:rPr lang="en-US" sz="2800" b="1" dirty="0"/>
              <a:t>2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dirty="0" smtClean="0"/>
              <a:t>hydrodynamic escape – bulk outflow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85681" y="2070012"/>
            <a:ext cx="63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79735" y="1578795"/>
            <a:ext cx="80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Model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08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6728" y="630840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NASA/JPL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400" y="109236"/>
            <a:ext cx="80716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Calibri"/>
              </a:rPr>
              <a:t>Rocky-planet disintegration by hydrodynamic escape</a:t>
            </a:r>
          </a:p>
          <a:p>
            <a:r>
              <a:rPr lang="en-US" sz="2200" dirty="0">
                <a:solidFill>
                  <a:srgbClr val="FFFFFF"/>
                </a:solidFill>
                <a:latin typeface="Calibri"/>
              </a:rPr>
              <a:t>(requires </a:t>
            </a:r>
            <a:r>
              <a:rPr lang="en-US" sz="2200" dirty="0" err="1">
                <a:solidFill>
                  <a:srgbClr val="FFFFFF"/>
                </a:solidFill>
                <a:latin typeface="Calibri"/>
              </a:rPr>
              <a:t>T</a:t>
            </a:r>
            <a:r>
              <a:rPr lang="en-US" sz="2200" baseline="-25000" dirty="0" err="1">
                <a:solidFill>
                  <a:srgbClr val="FFFFFF"/>
                </a:solidFill>
                <a:latin typeface="Calibri"/>
              </a:rPr>
              <a:t>surf</a:t>
            </a:r>
            <a:r>
              <a:rPr lang="en-US" sz="2200" dirty="0">
                <a:solidFill>
                  <a:srgbClr val="FFFFFF"/>
                </a:solidFill>
                <a:latin typeface="Calibri"/>
              </a:rPr>
              <a:t>&gt;2000K and </a:t>
            </a:r>
            <a:r>
              <a:rPr lang="en-US" sz="2200" i="1" dirty="0">
                <a:solidFill>
                  <a:srgbClr val="FFFFFF"/>
                </a:solidFill>
                <a:latin typeface="Calibri"/>
              </a:rPr>
              <a:t>g</a:t>
            </a:r>
            <a:r>
              <a:rPr lang="en-US" sz="2200" dirty="0">
                <a:solidFill>
                  <a:srgbClr val="FFFFFF"/>
                </a:solidFill>
                <a:latin typeface="Calibri"/>
              </a:rPr>
              <a:t> &lt;&lt; Earth)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18510" y="5742705"/>
            <a:ext cx="1925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Kepler-1520b</a:t>
            </a:r>
          </a:p>
          <a:p>
            <a:r>
              <a:rPr lang="en-US" dirty="0">
                <a:solidFill>
                  <a:srgbClr val="FFFFFF"/>
                </a:solidFill>
                <a:latin typeface="Calibri"/>
              </a:rPr>
              <a:t>Artist’s impression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64" y="6065871"/>
            <a:ext cx="6889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FFFF"/>
                </a:solidFill>
                <a:latin typeface="Calibri"/>
              </a:rPr>
              <a:t>For more information: 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Perez-Becker &amp; Chiang, “Catastrophic destruction of rocky planets,” Astrophysical Journal, 2013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5649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74668" cy="702188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b="1" dirty="0" smtClean="0"/>
              <a:t>Young star’s EUV drives escape by raising </a:t>
            </a:r>
            <a:br>
              <a:rPr lang="en-US" sz="3300" b="1" dirty="0" smtClean="0"/>
            </a:br>
            <a:r>
              <a:rPr lang="en-US" sz="3300" b="1" dirty="0" smtClean="0"/>
              <a:t>upper-atm. T </a:t>
            </a:r>
            <a:endParaRPr lang="en-US" sz="33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874" y="1235049"/>
            <a:ext cx="9954272" cy="7188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6872014" y="2177292"/>
            <a:ext cx="41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Lammer et al. Space Science Reviews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76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6024816" y="2200319"/>
            <a:ext cx="5323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Owen 2019, “</a:t>
            </a:r>
            <a:r>
              <a:rPr lang="en-US" i="1" dirty="0" smtClean="0"/>
              <a:t>Atmospheric escape and the evolution of</a:t>
            </a:r>
          </a:p>
          <a:p>
            <a:r>
              <a:rPr lang="en-US" i="1" dirty="0" smtClean="0"/>
              <a:t> close-in exoplanets</a:t>
            </a:r>
            <a:r>
              <a:rPr lang="en-US" dirty="0" smtClean="0"/>
              <a:t>,”</a:t>
            </a:r>
          </a:p>
          <a:p>
            <a:r>
              <a:rPr lang="en-US" dirty="0" smtClean="0"/>
              <a:t>Annual Reviews of Astronomy and Astrophysics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142117"/>
            <a:ext cx="7391400" cy="561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461774"/>
            <a:ext cx="9144000" cy="1267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3430" y="21431"/>
            <a:ext cx="491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Theory predicts </a:t>
            </a:r>
            <a:r>
              <a:rPr lang="en-US" b="1" dirty="0" smtClean="0"/>
              <a:t>Super-Earths and mini-</a:t>
            </a:r>
            <a:r>
              <a:rPr lang="en-US" b="1" dirty="0" err="1" smtClean="0"/>
              <a:t>Neptunes</a:t>
            </a:r>
            <a:r>
              <a:rPr lang="en-US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684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1355"/>
            <a:ext cx="7637034" cy="473063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732844" y="5974447"/>
            <a:ext cx="657577" cy="673391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54" y="48502"/>
            <a:ext cx="9056745" cy="670806"/>
          </a:xfrm>
        </p:spPr>
        <p:txBody>
          <a:bodyPr>
            <a:noAutofit/>
          </a:bodyPr>
          <a:lstStyle/>
          <a:p>
            <a:pPr algn="l"/>
            <a:r>
              <a:rPr lang="en-US" sz="2600" dirty="0" smtClean="0"/>
              <a:t>Data indicate </a:t>
            </a:r>
            <a:r>
              <a:rPr lang="en-US" sz="2600" dirty="0" smtClean="0"/>
              <a:t>many 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-absent Super-Earths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600" i="1" dirty="0" smtClean="0"/>
              <a:t>and</a:t>
            </a:r>
            <a:r>
              <a:rPr lang="en-US" sz="2600" dirty="0" smtClean="0"/>
              <a:t> </a:t>
            </a:r>
            <a:r>
              <a:rPr lang="en-US" sz="2600" dirty="0" smtClean="0"/>
              <a:t>many </a:t>
            </a:r>
            <a:r>
              <a:rPr lang="en-US" sz="2800" dirty="0" smtClean="0"/>
              <a:t>≥</a:t>
            </a:r>
            <a:r>
              <a:rPr lang="en-US" sz="2600" dirty="0" smtClean="0"/>
              <a:t>1 </a:t>
            </a:r>
            <a:r>
              <a:rPr lang="en-US" sz="2600" dirty="0" err="1" smtClean="0"/>
              <a:t>wt</a:t>
            </a:r>
            <a:r>
              <a:rPr lang="en-US" sz="2600" dirty="0" smtClean="0"/>
              <a:t>% H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mini-</a:t>
            </a:r>
            <a:r>
              <a:rPr lang="en-US" sz="2600" dirty="0" err="1" smtClean="0"/>
              <a:t>Neptunes</a:t>
            </a:r>
            <a:r>
              <a:rPr lang="en-US" sz="2600" dirty="0" smtClean="0"/>
              <a:t>: not much in between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4366505" y="5933448"/>
            <a:ext cx="4777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van </a:t>
            </a:r>
            <a:r>
              <a:rPr lang="en-US" dirty="0" err="1" smtClean="0"/>
              <a:t>Eylen</a:t>
            </a:r>
            <a:r>
              <a:rPr lang="en-US" dirty="0" smtClean="0"/>
              <a:t> et al. </a:t>
            </a:r>
            <a:r>
              <a:rPr lang="en-US" dirty="0" smtClean="0"/>
              <a:t>“</a:t>
            </a:r>
            <a:r>
              <a:rPr lang="en-US" dirty="0" smtClean="0"/>
              <a:t>An </a:t>
            </a:r>
            <a:r>
              <a:rPr lang="en-US" dirty="0" err="1"/>
              <a:t>asteroseismic</a:t>
            </a:r>
            <a:r>
              <a:rPr lang="en-US" dirty="0"/>
              <a:t> view of the radius valley: stripped cores, not born </a:t>
            </a:r>
            <a:r>
              <a:rPr lang="en-US" dirty="0" smtClean="0"/>
              <a:t>rocky,” </a:t>
            </a:r>
          </a:p>
          <a:p>
            <a:pPr algn="r"/>
            <a:r>
              <a:rPr lang="en-US" dirty="0" smtClean="0"/>
              <a:t>Astrophysical Journal 2018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37035" y="2860555"/>
            <a:ext cx="0" cy="1806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5400000">
            <a:off x="6987278" y="353766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harder to detect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340556" y="3700037"/>
            <a:ext cx="5348111" cy="28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806222" y="3121481"/>
            <a:ext cx="0" cy="5785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73234" y="2359760"/>
            <a:ext cx="1901351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 smtClean="0"/>
              <a:t>mostly not rocky</a:t>
            </a:r>
          </a:p>
          <a:p>
            <a:r>
              <a:rPr lang="en-US" sz="1500" dirty="0" smtClean="0"/>
              <a:t>based on density data</a:t>
            </a:r>
          </a:p>
          <a:p>
            <a:r>
              <a:rPr lang="en-US" sz="1500" dirty="0" smtClean="0"/>
              <a:t>(L. Rogers </a:t>
            </a:r>
            <a:r>
              <a:rPr lang="en-US" sz="1500" dirty="0" err="1" smtClean="0"/>
              <a:t>ApJ</a:t>
            </a:r>
            <a:r>
              <a:rPr lang="en-US" sz="1500" dirty="0" smtClean="0"/>
              <a:t> 2015)</a:t>
            </a:r>
            <a:endParaRPr lang="en-US" sz="1500" dirty="0"/>
          </a:p>
        </p:txBody>
      </p:sp>
      <p:sp>
        <p:nvSpPr>
          <p:cNvPr id="14" name="Oval 13"/>
          <p:cNvSpPr/>
          <p:nvPr/>
        </p:nvSpPr>
        <p:spPr>
          <a:xfrm>
            <a:off x="50802" y="6115550"/>
            <a:ext cx="333022" cy="338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90888" y="6133997"/>
            <a:ext cx="333022" cy="3386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22284" y="5975952"/>
            <a:ext cx="1438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1.6 </a:t>
            </a:r>
            <a:r>
              <a:rPr lang="en-US" dirty="0" err="1" smtClean="0"/>
              <a:t>R_Earth</a:t>
            </a:r>
            <a:endParaRPr lang="en-US" dirty="0" smtClean="0"/>
          </a:p>
          <a:p>
            <a:r>
              <a:rPr lang="en-US" dirty="0" smtClean="0"/>
              <a:t>planets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90421" y="6055056"/>
            <a:ext cx="1386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&gt;1.6 </a:t>
            </a:r>
            <a:r>
              <a:rPr lang="en-US" dirty="0" err="1" smtClean="0"/>
              <a:t>R_Earth</a:t>
            </a:r>
            <a:endParaRPr lang="en-US" dirty="0" smtClean="0"/>
          </a:p>
          <a:p>
            <a:r>
              <a:rPr lang="en-US" dirty="0" smtClean="0"/>
              <a:t>planets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2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934" y="628110"/>
            <a:ext cx="9543177" cy="5785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0111"/>
          </a:xfrm>
        </p:spPr>
        <p:txBody>
          <a:bodyPr>
            <a:normAutofit/>
          </a:bodyPr>
          <a:lstStyle/>
          <a:p>
            <a:r>
              <a:rPr lang="en-US" dirty="0" smtClean="0"/>
              <a:t>Key processes </a:t>
            </a:r>
            <a:r>
              <a:rPr lang="en-US" dirty="0" smtClean="0"/>
              <a:t>in </a:t>
            </a:r>
            <a:r>
              <a:rPr lang="en-US" dirty="0" smtClean="0"/>
              <a:t>atmospheric </a:t>
            </a:r>
            <a:r>
              <a:rPr lang="en-US" dirty="0" smtClean="0"/>
              <a:t>escape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207" y="815491"/>
            <a:ext cx="2693558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16884" y="6413661"/>
            <a:ext cx="3127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v</a:t>
            </a:r>
            <a:r>
              <a:rPr lang="en-US" i="1" dirty="0" smtClean="0"/>
              <a:t>ia James </a:t>
            </a:r>
            <a:r>
              <a:rPr lang="en-US" i="1" dirty="0" smtClean="0"/>
              <a:t>Wray (Georgia Tech)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6202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6382"/>
          </a:xfrm>
        </p:spPr>
        <p:txBody>
          <a:bodyPr>
            <a:noAutofit/>
          </a:bodyPr>
          <a:lstStyle/>
          <a:p>
            <a:pPr algn="l"/>
            <a:r>
              <a:rPr lang="en-US" sz="2000" dirty="0" smtClean="0"/>
              <a:t>Rocky planets are built by a handful of giant impacts. </a:t>
            </a:r>
            <a:br>
              <a:rPr lang="en-US" sz="2000" dirty="0" smtClean="0"/>
            </a:br>
            <a:r>
              <a:rPr lang="en-US" sz="2000" b="1" dirty="0" smtClean="0"/>
              <a:t>Giant impacts can remove atmospheres and oceans. Giant impacts are stochastic.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34" y="674494"/>
            <a:ext cx="2633833" cy="5393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14424"/>
            <a:ext cx="9073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Genda</a:t>
            </a:r>
            <a:r>
              <a:rPr lang="en-US" dirty="0" smtClean="0"/>
              <a:t> et al., “</a:t>
            </a:r>
            <a:r>
              <a:rPr lang="en-US" i="1" dirty="0"/>
              <a:t>Ejection of iron-bearing giant-impact fragments and the dynamical and </a:t>
            </a:r>
            <a:endParaRPr lang="en-US" i="1" dirty="0" smtClean="0"/>
          </a:p>
          <a:p>
            <a:r>
              <a:rPr lang="en-US" i="1" dirty="0" smtClean="0"/>
              <a:t>geochemical </a:t>
            </a:r>
            <a:r>
              <a:rPr lang="en-US" i="1" dirty="0"/>
              <a:t>influence of the fragment re-</a:t>
            </a:r>
            <a:r>
              <a:rPr lang="en-US" i="1" dirty="0" smtClean="0"/>
              <a:t>accretion</a:t>
            </a:r>
            <a:r>
              <a:rPr lang="en-US" dirty="0" smtClean="0"/>
              <a:t>,” Earth and Planetary Science Letters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397" y="630820"/>
            <a:ext cx="2626537" cy="543722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467467" y="2574873"/>
            <a:ext cx="21909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67467" y="5033183"/>
            <a:ext cx="219093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60067" y="1097545"/>
            <a:ext cx="13216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head-on</a:t>
            </a:r>
          </a:p>
          <a:p>
            <a:r>
              <a:rPr lang="en-US" i="1" dirty="0" smtClean="0"/>
              <a:t>collision:</a:t>
            </a:r>
          </a:p>
          <a:p>
            <a:r>
              <a:rPr lang="en-US" dirty="0" smtClean="0"/>
              <a:t>atmosphere</a:t>
            </a:r>
          </a:p>
          <a:p>
            <a:r>
              <a:rPr lang="en-US" dirty="0" smtClean="0"/>
              <a:t>retention</a:t>
            </a:r>
          </a:p>
          <a:p>
            <a:r>
              <a:rPr lang="en-US" dirty="0" smtClean="0"/>
              <a:t>favored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02805" y="4093999"/>
            <a:ext cx="1806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grazing collision:</a:t>
            </a:r>
          </a:p>
          <a:p>
            <a:r>
              <a:rPr lang="en-US" dirty="0" smtClean="0"/>
              <a:t>atmosphere loss</a:t>
            </a:r>
          </a:p>
          <a:p>
            <a:r>
              <a:rPr lang="en-US" dirty="0" smtClean="0"/>
              <a:t>likely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6815255" y="3111284"/>
            <a:ext cx="4154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= metal core. green = rock mantle.</a:t>
            </a:r>
          </a:p>
          <a:p>
            <a:r>
              <a:rPr lang="en-US" dirty="0" smtClean="0"/>
              <a:t>black scale-bar discs are 5000km diameter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1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86" y="317808"/>
            <a:ext cx="6921859" cy="5164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6732420" y="2670257"/>
            <a:ext cx="35746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Brown &amp; </a:t>
            </a:r>
            <a:r>
              <a:rPr lang="en-US" sz="1700" dirty="0" smtClean="0"/>
              <a:t>Schaller, “Volatile Loss and Retention on Kuiper Belt Objects,” Astrophysical Journal </a:t>
            </a:r>
            <a:r>
              <a:rPr lang="en-US" sz="1700" dirty="0" smtClean="0"/>
              <a:t>2007</a:t>
            </a:r>
            <a:endParaRPr lang="en-US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-419" y="0"/>
            <a:ext cx="4959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Condensation Aids Volatile Retention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0" y="5618240"/>
            <a:ext cx="6134673" cy="123976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662986" y="1321500"/>
            <a:ext cx="0" cy="2905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541066" y="2551714"/>
            <a:ext cx="176882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insolation</a:t>
            </a:r>
            <a:endParaRPr lang="en-US" sz="30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13112" y="5429713"/>
            <a:ext cx="290229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8007" y="5065739"/>
            <a:ext cx="12875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gravity</a:t>
            </a:r>
            <a:endParaRPr lang="en-US" sz="3000" b="1" dirty="0"/>
          </a:p>
        </p:txBody>
      </p:sp>
      <p:sp>
        <p:nvSpPr>
          <p:cNvPr id="19" name="Oval 18"/>
          <p:cNvSpPr/>
          <p:nvPr/>
        </p:nvSpPr>
        <p:spPr>
          <a:xfrm>
            <a:off x="2696448" y="5757763"/>
            <a:ext cx="1200353" cy="66101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93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20038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Planet gravity</a:t>
            </a:r>
          </a:p>
          <a:p>
            <a:r>
              <a:rPr lang="en-US" sz="2400" b="1" dirty="0" smtClean="0"/>
              <a:t>and insolation</a:t>
            </a:r>
          </a:p>
          <a:p>
            <a:r>
              <a:rPr lang="en-US" sz="2400" b="1" dirty="0" smtClean="0"/>
              <a:t>regulate</a:t>
            </a:r>
          </a:p>
          <a:p>
            <a:r>
              <a:rPr lang="en-US" sz="2400" b="1" dirty="0" smtClean="0"/>
              <a:t>atmosphere</a:t>
            </a:r>
          </a:p>
          <a:p>
            <a:r>
              <a:rPr lang="en-US" sz="2400" b="1" dirty="0" smtClean="0"/>
              <a:t>thickness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738127"/>
            <a:ext cx="262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&amp; Catling </a:t>
            </a:r>
            <a:r>
              <a:rPr lang="en-US" dirty="0" err="1" smtClean="0"/>
              <a:t>ApJ</a:t>
            </a:r>
            <a:r>
              <a:rPr lang="en-US" dirty="0" smtClean="0"/>
              <a:t>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28" y="614454"/>
            <a:ext cx="7608927" cy="5761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15201"/>
            <a:ext cx="9105900" cy="599253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Planets are numerous </a:t>
            </a:r>
            <a:r>
              <a:rPr lang="is-IS" sz="3000" dirty="0" smtClean="0"/>
              <a:t>… and many have atmospheres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5960" y="3181072"/>
            <a:ext cx="33302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 smtClean="0"/>
              <a:t>planets tidally disrupted </a:t>
            </a:r>
          </a:p>
          <a:p>
            <a:pPr algn="ctr"/>
            <a:r>
              <a:rPr lang="en-US" sz="2500" dirty="0" smtClean="0"/>
              <a:t>or vaporized</a:t>
            </a:r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 rot="18234283">
            <a:off x="4103849" y="3610160"/>
            <a:ext cx="313472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planets hard to detect</a:t>
            </a:r>
            <a:endParaRPr lang="en-US" sz="25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94723" y="2106256"/>
            <a:ext cx="928567" cy="648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34661" y="4764185"/>
            <a:ext cx="928567" cy="6485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435906" y="1774632"/>
            <a:ext cx="54402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21089" y="5449286"/>
            <a:ext cx="6588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923290" y="1611237"/>
            <a:ext cx="191176" cy="163395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80034" y="4728509"/>
            <a:ext cx="191176" cy="163395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86317" y="1282868"/>
            <a:ext cx="82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Jupiter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02933" y="4741703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418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8563" y="0"/>
            <a:ext cx="126706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389" y="112984"/>
            <a:ext cx="22128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FFFFFF"/>
                </a:solidFill>
              </a:rPr>
              <a:t>Example:</a:t>
            </a:r>
          </a:p>
          <a:p>
            <a:r>
              <a:rPr lang="en-US" sz="2500" b="1" dirty="0" smtClean="0">
                <a:solidFill>
                  <a:srgbClr val="FFFFFF"/>
                </a:solidFill>
              </a:rPr>
              <a:t>Establishing an </a:t>
            </a:r>
          </a:p>
          <a:p>
            <a:r>
              <a:rPr lang="en-US" sz="2500" b="1" dirty="0" smtClean="0">
                <a:solidFill>
                  <a:srgbClr val="FFFFFF"/>
                </a:solidFill>
              </a:rPr>
              <a:t>atmosphere on </a:t>
            </a:r>
          </a:p>
          <a:p>
            <a:r>
              <a:rPr lang="en-US" sz="2500" b="1" dirty="0" smtClean="0">
                <a:solidFill>
                  <a:srgbClr val="FFFFFF"/>
                </a:solidFill>
              </a:rPr>
              <a:t>the Moon</a:t>
            </a:r>
            <a:endParaRPr lang="en-US" sz="2500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5604" y="6361022"/>
            <a:ext cx="227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Illumination/Universal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46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463" y="5789795"/>
            <a:ext cx="7613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for more information: </a:t>
            </a:r>
            <a:r>
              <a:rPr lang="en-US" dirty="0" smtClean="0"/>
              <a:t>Needham &amp; </a:t>
            </a:r>
            <a:r>
              <a:rPr lang="en-US" dirty="0" err="1" smtClean="0"/>
              <a:t>Kring</a:t>
            </a:r>
            <a:r>
              <a:rPr lang="en-US" dirty="0" smtClean="0"/>
              <a:t>, </a:t>
            </a:r>
          </a:p>
          <a:p>
            <a:r>
              <a:rPr lang="en-US" dirty="0" smtClean="0"/>
              <a:t>“Lunar volcanism produced a transient atmosphere around the ancient Moon”,</a:t>
            </a:r>
          </a:p>
          <a:p>
            <a:r>
              <a:rPr lang="en-US" dirty="0" smtClean="0"/>
              <a:t>Earth &amp; Planetary Science Letters,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7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Planets are numerous </a:t>
            </a:r>
            <a:r>
              <a:rPr lang="is-IS" dirty="0" smtClean="0"/>
              <a:t>… </a:t>
            </a:r>
            <a:r>
              <a:rPr lang="en-US" dirty="0" smtClean="0"/>
              <a:t>and many </a:t>
            </a:r>
            <a:r>
              <a:rPr lang="en-US" smtClean="0"/>
              <a:t>have atmospheres.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16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 smtClean="0"/>
              <a:t>Bonus slides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943195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0"/>
            <a:ext cx="7200900" cy="5157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7459"/>
            <a:ext cx="9144000" cy="17505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200382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The cosmic</a:t>
            </a:r>
          </a:p>
          <a:p>
            <a:r>
              <a:rPr lang="en-US" sz="2400" b="1" u="sng" dirty="0" smtClean="0"/>
              <a:t>shoreline:</a:t>
            </a:r>
          </a:p>
          <a:p>
            <a:r>
              <a:rPr lang="en-US" sz="2400" b="1" dirty="0" smtClean="0"/>
              <a:t>Planet gravity</a:t>
            </a:r>
          </a:p>
          <a:p>
            <a:r>
              <a:rPr lang="en-US" sz="2400" b="1" dirty="0" smtClean="0"/>
              <a:t>and insolation</a:t>
            </a:r>
          </a:p>
          <a:p>
            <a:r>
              <a:rPr lang="en-US" sz="2400" b="1" dirty="0" smtClean="0"/>
              <a:t>regulate</a:t>
            </a:r>
          </a:p>
          <a:p>
            <a:r>
              <a:rPr lang="en-US" sz="2400" b="1" dirty="0" smtClean="0"/>
              <a:t>atmosphere</a:t>
            </a:r>
          </a:p>
          <a:p>
            <a:r>
              <a:rPr lang="en-US" sz="2400" b="1" dirty="0" smtClean="0"/>
              <a:t>thickness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738127"/>
            <a:ext cx="262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Zahnle</a:t>
            </a:r>
            <a:r>
              <a:rPr lang="en-US" dirty="0" smtClean="0"/>
              <a:t> &amp; Catling </a:t>
            </a:r>
            <a:r>
              <a:rPr lang="en-US" dirty="0" err="1" smtClean="0"/>
              <a:t>ApJ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26864" y="3419477"/>
            <a:ext cx="1679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/>
              <a:t>t</a:t>
            </a:r>
            <a:r>
              <a:rPr lang="en-US" sz="3000" b="1" i="1" dirty="0" smtClean="0"/>
              <a:t>oo thick</a:t>
            </a:r>
            <a:endParaRPr lang="en-US" sz="3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047345" y="376712"/>
            <a:ext cx="26918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smtClean="0"/>
              <a:t>no atmosphere</a:t>
            </a:r>
            <a:endParaRPr lang="en-US" sz="3000" b="1" i="1" dirty="0"/>
          </a:p>
        </p:txBody>
      </p:sp>
    </p:spTree>
    <p:extLst>
      <p:ext uri="{BB962C8B-B14F-4D97-AF65-F5344CB8AC3E}">
        <p14:creationId xmlns:p14="http://schemas.microsoft.com/office/powerpoint/2010/main" val="1391334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88" y="1328202"/>
            <a:ext cx="2209800" cy="44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630" y="1146351"/>
            <a:ext cx="4360370" cy="4254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1752" y="800934"/>
            <a:ext cx="4452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Mars hydrogen corona (</a:t>
            </a:r>
            <a:r>
              <a:rPr lang="en-US" dirty="0" err="1" smtClean="0"/>
              <a:t>Chauffray</a:t>
            </a:r>
            <a:r>
              <a:rPr lang="en-US" dirty="0" smtClean="0"/>
              <a:t> et al. 2008)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826064"/>
            <a:ext cx="2338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hydrogen corona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91598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What atmospheric escape looks like (inside the solar system):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583822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0" y="-1065055"/>
            <a:ext cx="9144000" cy="5657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Why care about atmospheres?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(1) Detectability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8801" y="6488668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Cassini Project / ISS – CICLOPS / NASA / JPL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10" y="5348041"/>
            <a:ext cx="7326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visible-light image – </a:t>
            </a:r>
            <a:r>
              <a:rPr lang="en-US" dirty="0" err="1" smtClean="0">
                <a:solidFill>
                  <a:srgbClr val="FFFFFF"/>
                </a:solidFill>
              </a:rPr>
              <a:t>Enceladus</a:t>
            </a:r>
            <a:r>
              <a:rPr lang="en-US" dirty="0" smtClean="0">
                <a:solidFill>
                  <a:srgbClr val="FFFFFF"/>
                </a:solidFill>
              </a:rPr>
              <a:t> ( r = 252 km ) ice-covered global-ocean world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Zero atmosphere (gas released from </a:t>
            </a:r>
            <a:r>
              <a:rPr lang="en-US" dirty="0" err="1" smtClean="0">
                <a:solidFill>
                  <a:srgbClr val="FFFFFF"/>
                </a:solidFill>
              </a:rPr>
              <a:t>cryovolcanoes</a:t>
            </a:r>
            <a:r>
              <a:rPr lang="en-US" dirty="0" smtClean="0">
                <a:solidFill>
                  <a:srgbClr val="FFFFFF"/>
                </a:solidFill>
              </a:rPr>
              <a:t> escapes to Saturn orbit)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2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85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Why care about atmospheres?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59" y="91485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(2) Energy (settlement/habitability)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8464" y="6488668"/>
            <a:ext cx="442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Establish an atmosphere: how long to decay?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6" y="1519336"/>
            <a:ext cx="9144000" cy="4530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21614" y="3344290"/>
            <a:ext cx="2299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2 x 10</a:t>
            </a:r>
            <a:r>
              <a:rPr lang="en-US" sz="4000" baseline="30000" dirty="0" smtClean="0">
                <a:solidFill>
                  <a:srgbClr val="FFFFFF"/>
                </a:solidFill>
              </a:rPr>
              <a:t>16 </a:t>
            </a:r>
            <a:r>
              <a:rPr lang="en-US" sz="4000" dirty="0" smtClean="0">
                <a:solidFill>
                  <a:srgbClr val="FFFFFF"/>
                </a:solidFill>
              </a:rPr>
              <a:t>W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59" y="5864934"/>
            <a:ext cx="1409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Mars in 2019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4613" y="58326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Mars in 3019?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48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344364" y="1133150"/>
            <a:ext cx="3500065" cy="210233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132536" y="2150010"/>
            <a:ext cx="1043787" cy="174153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28392"/>
            <a:ext cx="3887164" cy="19435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97" y="0"/>
            <a:ext cx="8229600" cy="5052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What atmosphere is required?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81" y="753618"/>
            <a:ext cx="8229600" cy="4525963"/>
          </a:xfrm>
        </p:spPr>
        <p:txBody>
          <a:bodyPr/>
          <a:lstStyle/>
          <a:p>
            <a:pPr marL="514350" indent="-514350">
              <a:buAutoNum type="arabicParenBoth"/>
            </a:pPr>
            <a:r>
              <a:rPr lang="en-US" dirty="0" smtClean="0">
                <a:solidFill>
                  <a:srgbClr val="FFFFFF"/>
                </a:solidFill>
              </a:rPr>
              <a:t>For us?</a:t>
            </a:r>
          </a:p>
          <a:p>
            <a:pPr marL="514350" indent="-514350">
              <a:buAutoNum type="arabicParenBoth"/>
            </a:pPr>
            <a:r>
              <a:rPr lang="en-US" dirty="0" smtClean="0">
                <a:solidFill>
                  <a:srgbClr val="FFFFFF"/>
                </a:solidFill>
              </a:rPr>
              <a:t>For land plants?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003650" y="3891548"/>
            <a:ext cx="4822321" cy="1365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304376" y="901201"/>
            <a:ext cx="27310" cy="3195165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55016" y="4622351"/>
            <a:ext cx="57110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Rubisco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</a:t>
            </a:r>
            <a:r>
              <a:rPr lang="en-US" dirty="0" err="1" smtClean="0">
                <a:solidFill>
                  <a:srgbClr val="FFFFFF"/>
                </a:solidFill>
              </a:rPr>
              <a:t>catalyses</a:t>
            </a:r>
            <a:r>
              <a:rPr lang="en-US" dirty="0" smtClean="0">
                <a:solidFill>
                  <a:srgbClr val="FFFFFF"/>
                </a:solidFill>
              </a:rPr>
              <a:t> CO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-&gt;</a:t>
            </a:r>
            <a:r>
              <a:rPr lang="en-US" dirty="0" err="1" smtClean="0">
                <a:solidFill>
                  <a:srgbClr val="FFFFFF"/>
                </a:solidFill>
              </a:rPr>
              <a:t>C</a:t>
            </a:r>
            <a:r>
              <a:rPr lang="en-US" baseline="-25000" dirty="0" err="1" smtClean="0">
                <a:solidFill>
                  <a:srgbClr val="FFFFFF"/>
                </a:solidFill>
              </a:rPr>
              <a:t>org</a:t>
            </a:r>
            <a:r>
              <a:rPr lang="en-US" dirty="0" smtClean="0">
                <a:solidFill>
                  <a:srgbClr val="FFFFFF"/>
                </a:solidFill>
              </a:rPr>
              <a:t>) the most abundant enzyme. </a:t>
            </a:r>
          </a:p>
          <a:p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low (</a:t>
            </a:r>
            <a:r>
              <a:rPr lang="en-US" dirty="0" smtClean="0">
                <a:solidFill>
                  <a:srgbClr val="FFFFFF"/>
                </a:solidFill>
              </a:rPr>
              <a:t>3 reactions/protein/sec)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and apparently self-defeating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(catalyzes back-reaction </a:t>
            </a:r>
            <a:r>
              <a:rPr lang="en-US" dirty="0" err="1" smtClean="0">
                <a:solidFill>
                  <a:srgbClr val="FFFFFF"/>
                </a:solidFill>
              </a:rPr>
              <a:t>C</a:t>
            </a:r>
            <a:r>
              <a:rPr lang="en-US" baseline="-25000" dirty="0" err="1" smtClean="0">
                <a:solidFill>
                  <a:srgbClr val="FFFFFF"/>
                </a:solidFill>
              </a:rPr>
              <a:t>org</a:t>
            </a:r>
            <a:r>
              <a:rPr lang="en-US" dirty="0" smtClean="0">
                <a:solidFill>
                  <a:srgbClr val="FFFFFF"/>
                </a:solidFill>
              </a:rPr>
              <a:t> + O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 CO</a:t>
            </a:r>
            <a:r>
              <a:rPr lang="en-US" baseline="-25000" dirty="0" smtClean="0">
                <a:solidFill>
                  <a:srgbClr val="FFFFFF"/>
                </a:solidFill>
                <a:sym typeface="Wingdings"/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849" y="6390332"/>
            <a:ext cx="865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Hypothesis paper: </a:t>
            </a:r>
            <a:r>
              <a:rPr lang="en-US" dirty="0" err="1" smtClean="0">
                <a:solidFill>
                  <a:srgbClr val="FFFFFF"/>
                </a:solidFill>
              </a:rPr>
              <a:t>Nisbet</a:t>
            </a:r>
            <a:r>
              <a:rPr lang="en-US" dirty="0" smtClean="0">
                <a:solidFill>
                  <a:srgbClr val="FFFFFF"/>
                </a:solidFill>
              </a:rPr>
              <a:t> &amp; </a:t>
            </a:r>
            <a:r>
              <a:rPr lang="en-US" dirty="0" err="1" smtClean="0">
                <a:solidFill>
                  <a:srgbClr val="FFFFFF"/>
                </a:solidFill>
              </a:rPr>
              <a:t>Nisbet</a:t>
            </a:r>
            <a:r>
              <a:rPr lang="en-US" dirty="0" smtClean="0">
                <a:solidFill>
                  <a:srgbClr val="FFFFFF"/>
                </a:solidFill>
              </a:rPr>
              <a:t>, Philosophical Transactions of the Royal Society B, 2008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27974" y="3905203"/>
            <a:ext cx="1404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log ( pO</a:t>
            </a:r>
            <a:r>
              <a:rPr lang="en-US" sz="2400" baseline="-25000" dirty="0" smtClean="0">
                <a:solidFill>
                  <a:srgbClr val="FFFFFF"/>
                </a:solidFill>
              </a:rPr>
              <a:t>2 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137025" y="1637117"/>
            <a:ext cx="1452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log (pCO</a:t>
            </a:r>
            <a:r>
              <a:rPr lang="en-US" sz="2400" baseline="-25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7021992" y="2641585"/>
            <a:ext cx="13082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rgbClr val="FFFFFF"/>
                </a:solidFill>
              </a:rPr>
              <a:t>humans</a:t>
            </a:r>
            <a:endParaRPr lang="en-US" sz="27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9641" y="1867950"/>
            <a:ext cx="20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land plants (C</a:t>
            </a:r>
            <a:r>
              <a:rPr lang="en-US" sz="2400" baseline="-25000" dirty="0" smtClean="0">
                <a:solidFill>
                  <a:srgbClr val="FFFFFF"/>
                </a:solidFill>
              </a:rPr>
              <a:t>3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7583018" y="1313466"/>
            <a:ext cx="89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ignition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7516253" y="2762999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oxygen toxicity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90644" y="1820200"/>
            <a:ext cx="134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hypercapnia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2960" y="3169496"/>
            <a:ext cx="228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photosynthesis ceases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48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97" y="0"/>
            <a:ext cx="8229600" cy="50521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 atmosphere is required?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76" y="50521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(3) For surface life?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882563"/>
            <a:ext cx="9081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For discussion of the possibility of non-water-requiring life (e.g., in the methane lakes of Titan): </a:t>
            </a:r>
          </a:p>
          <a:p>
            <a:r>
              <a:rPr lang="en-US" i="1" dirty="0" smtClean="0"/>
              <a:t>“</a:t>
            </a:r>
            <a:r>
              <a:rPr lang="en-US" dirty="0" smtClean="0"/>
              <a:t>The Limits of Organic Life in Planetary Systems,” </a:t>
            </a:r>
          </a:p>
          <a:p>
            <a:r>
              <a:rPr lang="en-US" dirty="0" smtClean="0"/>
              <a:t>National</a:t>
            </a:r>
            <a:r>
              <a:rPr lang="en-US" dirty="0"/>
              <a:t> </a:t>
            </a:r>
            <a:r>
              <a:rPr lang="en-US" dirty="0" smtClean="0"/>
              <a:t>Research Council, 2007. (a.k.a. the “Weird Life Report”) </a:t>
            </a:r>
            <a:r>
              <a:rPr lang="en-US" i="1" dirty="0" smtClean="0"/>
              <a:t> 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596" y="1087113"/>
            <a:ext cx="6161781" cy="4333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13789" y="2728132"/>
            <a:ext cx="359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http://</a:t>
            </a:r>
            <a:r>
              <a:rPr lang="pl-PL" dirty="0" err="1" smtClean="0"/>
              <a:t>www.iceandclimate.nbi.ku.dk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2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54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Too thin (Pluto)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653" y="5934670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FF"/>
                </a:solidFill>
              </a:rPr>
              <a:t>for more information: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Stern et al., “The </a:t>
            </a:r>
            <a:r>
              <a:rPr lang="en-US" dirty="0">
                <a:solidFill>
                  <a:srgbClr val="FFFFFF"/>
                </a:solidFill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luto system after New Horizons,”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Annual Reviews of Astronomy &amp; Astrophysics, 2018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00" y="648866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NASA/JHUAPL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84" y="1351801"/>
            <a:ext cx="2176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Pressure: 10</a:t>
            </a:r>
            <a:r>
              <a:rPr lang="en-US" baseline="30000" dirty="0" smtClean="0">
                <a:solidFill>
                  <a:srgbClr val="FFFFFF"/>
                </a:solidFill>
              </a:rPr>
              <a:t>-5</a:t>
            </a:r>
            <a:r>
              <a:rPr lang="en-US" dirty="0" smtClean="0">
                <a:solidFill>
                  <a:srgbClr val="FFFFFF"/>
                </a:solidFill>
              </a:rPr>
              <a:t> x Earth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 = 44K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&gt;99% N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endParaRPr lang="en-US" baseline="-2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1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167" y="355019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22412"/>
            <a:ext cx="500952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Too thick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(Jupiter)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867808" y="1898259"/>
            <a:ext cx="416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Visible-light image. NASA/JPL/Juno Project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6022941" y="5740311"/>
            <a:ext cx="34973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FF"/>
                </a:solidFill>
              </a:rPr>
              <a:t>for more information: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Pollack et al., “Formation of the giant planets by concurrent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accretion of solids and gas ,” Icarus, 1996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760" y="5463312"/>
            <a:ext cx="2584624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Pressure at the top of the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rock core of Jupiter: </a:t>
            </a:r>
          </a:p>
          <a:p>
            <a:r>
              <a:rPr lang="en-US" dirty="0">
                <a:solidFill>
                  <a:srgbClr val="FFFFFF"/>
                </a:solidFill>
              </a:rPr>
              <a:t>&gt;</a:t>
            </a:r>
            <a:r>
              <a:rPr lang="en-US" dirty="0" smtClean="0">
                <a:solidFill>
                  <a:srgbClr val="FFFFFF"/>
                </a:solidFill>
              </a:rPr>
              <a:t>10</a:t>
            </a:r>
            <a:r>
              <a:rPr lang="en-US" baseline="30000" dirty="0" smtClean="0">
                <a:solidFill>
                  <a:srgbClr val="FFFFFF"/>
                </a:solidFill>
              </a:rPr>
              <a:t>7 </a:t>
            </a:r>
            <a:r>
              <a:rPr lang="en-US" dirty="0" smtClean="0">
                <a:solidFill>
                  <a:srgbClr val="FFFFFF"/>
                </a:solidFill>
              </a:rPr>
              <a:t> x Earth. T &gt; 30000K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Atmosphere &gt;99% H</a:t>
            </a:r>
            <a:r>
              <a:rPr lang="en-US" baseline="-25000" dirty="0" smtClean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/He</a:t>
            </a:r>
          </a:p>
        </p:txBody>
      </p:sp>
    </p:spTree>
    <p:extLst>
      <p:ext uri="{BB962C8B-B14F-4D97-AF65-F5344CB8AC3E}">
        <p14:creationId xmlns:p14="http://schemas.microsoft.com/office/powerpoint/2010/main" val="288346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1526</Words>
  <Application>Microsoft Macintosh PowerPoint</Application>
  <PresentationFormat>On-screen Show (4:3)</PresentationFormat>
  <Paragraphs>230</Paragraphs>
  <Slides>35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 Theme</vt:lpstr>
      <vt:lpstr>1_Office Theme</vt:lpstr>
      <vt:lpstr>2_Office Theme</vt:lpstr>
      <vt:lpstr>Atmospheric evolution: The cosmic shoreline</vt:lpstr>
      <vt:lpstr>PowerPoint Presentation</vt:lpstr>
      <vt:lpstr>Planets are numerous … and many have atmospheres</vt:lpstr>
      <vt:lpstr>Why care about atmospheres?</vt:lpstr>
      <vt:lpstr>Why care about atmospheres?</vt:lpstr>
      <vt:lpstr>What atmosphere is required?</vt:lpstr>
      <vt:lpstr>What atmosphere is required?</vt:lpstr>
      <vt:lpstr>Too thin (Pluto)</vt:lpstr>
      <vt:lpstr>Too thick  (Jupiter)</vt:lpstr>
      <vt:lpstr>Why care about surfaces?</vt:lpstr>
      <vt:lpstr>Near miss! (Mars)</vt:lpstr>
      <vt:lpstr>Just right …  </vt:lpstr>
      <vt:lpstr>PowerPoint Presentation</vt:lpstr>
      <vt:lpstr>With mbar of CH4, Early Earth’s atmosphere may have had photon-driven organic haze and soot drizzle, like modern Titan</vt:lpstr>
      <vt:lpstr>Atmosphere composition is mostly set during  the first 1% of a planet’s history</vt:lpstr>
      <vt:lpstr>Atmosphere sources: gas from nebula, or volatiles locked up in solids</vt:lpstr>
      <vt:lpstr>PowerPoint Presentation</vt:lpstr>
      <vt:lpstr>Jeans parameter</vt:lpstr>
      <vt:lpstr>The Little Prince needs a pressure suit</vt:lpstr>
      <vt:lpstr>Jeans parameter &gt;&gt; 1 molecule-by-molecule loss of atm. to space</vt:lpstr>
      <vt:lpstr>PowerPoint Presentation</vt:lpstr>
      <vt:lpstr>s</vt:lpstr>
      <vt:lpstr>Young star’s EUV drives escape by raising  upper-atm. T </vt:lpstr>
      <vt:lpstr>PowerPoint Presentation</vt:lpstr>
      <vt:lpstr>Data indicate many H2-absent Super-Earths  and many ≥1 wt% H2 mini-Neptunes: not much in between</vt:lpstr>
      <vt:lpstr>Key processes in atmospheric escape</vt:lpstr>
      <vt:lpstr>Rocky planets are built by a handful of giant impacts.  Giant impacts can remove atmospheres and oceans. Giant impacts are stochastic.</vt:lpstr>
      <vt:lpstr>PowerPoint Presentation</vt:lpstr>
      <vt:lpstr>PowerPoint Presentation</vt:lpstr>
      <vt:lpstr>PowerPoint Presentation</vt:lpstr>
      <vt:lpstr>PowerPoint Presentation</vt:lpstr>
      <vt:lpstr>Planets are numerous … and many have atmospheres.</vt:lpstr>
      <vt:lpstr>PowerPoint Presentation</vt:lpstr>
      <vt:lpstr>PowerPoint Presentation</vt:lpstr>
      <vt:lpstr>PowerPoint Presentation</vt:lpstr>
    </vt:vector>
  </TitlesOfParts>
  <Company>Caltech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evolution: The cosmic shoreline</dc:title>
  <dc:creator>Edwin Kite</dc:creator>
  <cp:lastModifiedBy>Edwin Kite</cp:lastModifiedBy>
  <cp:revision>104</cp:revision>
  <dcterms:created xsi:type="dcterms:W3CDTF">2019-01-27T16:58:28Z</dcterms:created>
  <dcterms:modified xsi:type="dcterms:W3CDTF">2019-01-27T21:29:10Z</dcterms:modified>
</cp:coreProperties>
</file>