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sldIdLst>
    <p:sldId id="259" r:id="rId2"/>
    <p:sldId id="576" r:id="rId3"/>
    <p:sldId id="577" r:id="rId4"/>
    <p:sldId id="578" r:id="rId5"/>
    <p:sldId id="580" r:id="rId6"/>
    <p:sldId id="581" r:id="rId7"/>
    <p:sldId id="582" r:id="rId8"/>
    <p:sldId id="583" r:id="rId9"/>
    <p:sldId id="584" r:id="rId10"/>
    <p:sldId id="585" r:id="rId11"/>
    <p:sldId id="587" r:id="rId12"/>
    <p:sldId id="593" r:id="rId13"/>
    <p:sldId id="594" r:id="rId14"/>
    <p:sldId id="595" r:id="rId15"/>
    <p:sldId id="596" r:id="rId16"/>
    <p:sldId id="597" r:id="rId17"/>
    <p:sldId id="598" r:id="rId18"/>
    <p:sldId id="599" r:id="rId19"/>
    <p:sldId id="600" r:id="rId20"/>
    <p:sldId id="601" r:id="rId21"/>
    <p:sldId id="602" r:id="rId22"/>
    <p:sldId id="603" r:id="rId23"/>
    <p:sldId id="604" r:id="rId24"/>
    <p:sldId id="605" r:id="rId25"/>
    <p:sldId id="606" r:id="rId26"/>
    <p:sldId id="607" r:id="rId27"/>
    <p:sldId id="608" r:id="rId28"/>
    <p:sldId id="609" r:id="rId29"/>
    <p:sldId id="610" r:id="rId30"/>
    <p:sldId id="611" r:id="rId31"/>
    <p:sldId id="612" r:id="rId32"/>
    <p:sldId id="613" r:id="rId33"/>
    <p:sldId id="614" r:id="rId34"/>
    <p:sldId id="615" r:id="rId35"/>
    <p:sldId id="616" r:id="rId36"/>
    <p:sldId id="617" r:id="rId37"/>
    <p:sldId id="618" r:id="rId38"/>
    <p:sldId id="619" r:id="rId39"/>
    <p:sldId id="620" r:id="rId40"/>
    <p:sldId id="621" r:id="rId41"/>
    <p:sldId id="623" r:id="rId42"/>
    <p:sldId id="624" r:id="rId43"/>
    <p:sldId id="625" r:id="rId44"/>
    <p:sldId id="626" r:id="rId45"/>
    <p:sldId id="627" r:id="rId46"/>
    <p:sldId id="628" r:id="rId47"/>
    <p:sldId id="629" r:id="rId48"/>
    <p:sldId id="630" r:id="rId49"/>
    <p:sldId id="631" r:id="rId50"/>
    <p:sldId id="632" r:id="rId51"/>
    <p:sldId id="633" r:id="rId52"/>
    <p:sldId id="634" r:id="rId53"/>
    <p:sldId id="635" r:id="rId54"/>
    <p:sldId id="636" r:id="rId55"/>
    <p:sldId id="637" r:id="rId56"/>
    <p:sldId id="638" r:id="rId57"/>
    <p:sldId id="639" r:id="rId58"/>
    <p:sldId id="640" r:id="rId59"/>
    <p:sldId id="641" r:id="rId60"/>
    <p:sldId id="642" r:id="rId61"/>
    <p:sldId id="643" r:id="rId62"/>
    <p:sldId id="644" r:id="rId63"/>
    <p:sldId id="645" r:id="rId64"/>
    <p:sldId id="646" r:id="rId65"/>
    <p:sldId id="647" r:id="rId66"/>
    <p:sldId id="648" r:id="rId67"/>
    <p:sldId id="649" r:id="rId68"/>
    <p:sldId id="650" r:id="rId69"/>
    <p:sldId id="651" r:id="rId70"/>
    <p:sldId id="652" r:id="rId71"/>
    <p:sldId id="653" r:id="rId72"/>
    <p:sldId id="654" r:id="rId73"/>
    <p:sldId id="655" r:id="rId74"/>
    <p:sldId id="656" r:id="rId75"/>
    <p:sldId id="657" r:id="rId76"/>
    <p:sldId id="658" r:id="rId77"/>
    <p:sldId id="659" r:id="rId78"/>
    <p:sldId id="660" r:id="rId79"/>
    <p:sldId id="563" r:id="rId80"/>
    <p:sldId id="567" r:id="rId81"/>
    <p:sldId id="568" r:id="rId82"/>
    <p:sldId id="569" r:id="rId83"/>
    <p:sldId id="661" r:id="rId84"/>
    <p:sldId id="662" r:id="rId85"/>
    <p:sldId id="663" r:id="rId86"/>
    <p:sldId id="664" r:id="rId87"/>
    <p:sldId id="665" r:id="rId88"/>
    <p:sldId id="666" r:id="rId89"/>
    <p:sldId id="667" r:id="rId90"/>
    <p:sldId id="668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36" autoAdjust="0"/>
    <p:restoredTop sz="99890" autoAdjust="0"/>
  </p:normalViewPr>
  <p:slideViewPr>
    <p:cSldViewPr snapToGrid="0" snapToObjects="1">
      <p:cViewPr varScale="1">
        <p:scale>
          <a:sx n="110" d="100"/>
          <a:sy n="110" d="100"/>
        </p:scale>
        <p:origin x="-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2/6/20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RETAIN WATER</a:t>
            </a: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So there’s no shortage of planets. And assuming there’s enough stirring of orbits early on </a:t>
            </a:r>
            <a:r>
              <a:rPr lang="en-US" b="1">
                <a:latin typeface="Calibri" charset="0"/>
              </a:rPr>
              <a:t>to guarantee a non-negligible endowment of water for terrestrial planets, </a:t>
            </a:r>
            <a:r>
              <a:rPr lang="en-US">
                <a:latin typeface="Calibri" charset="0"/>
              </a:rPr>
              <a:t>The question of the nearest habitable planet really boils down to whether they can hang on to their water. </a:t>
            </a: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Take Earth as an example: this is not easy because the Sun’s luminosity is changing, and the rate of tectonic activity is also changing, and even a small imbalance between greenhouse gas supply and greenhouse gas removal would cause disaster if sustained. So unless our planet is very fortunate there is a need for a stabilizing feedback. And so an idea was developed on the basis that we are not very-lucky: (Carbonate-silicate feedback) (Start in equilibrium – ghg_in = ghg_outthe … </a:t>
            </a:r>
            <a:r>
              <a:rPr lang="en-US">
                <a:latin typeface="Calibri" charset="0"/>
                <a:sym typeface="Wingdings" charset="0"/>
              </a:rPr>
              <a:t> Describe) </a:t>
            </a:r>
            <a:r>
              <a:rPr lang="en-US">
                <a:latin typeface="Calibri" charset="0"/>
              </a:rPr>
              <a:t>And this concept is so useful in understanding Earth history, that when we think of the circumstellar HZ on planets-in-general, we think of it as </a:t>
            </a:r>
            <a:r>
              <a:rPr lang="en-US" b="1" i="1">
                <a:latin typeface="Calibri" charset="0"/>
              </a:rPr>
              <a:t>the range of distances from the star within which climate-stabilizing feedback *might* operate.</a:t>
            </a:r>
          </a:p>
        </p:txBody>
      </p:sp>
      <p:sp>
        <p:nvSpPr>
          <p:cNvPr id="279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2ECE3C5-A3CD-2642-ABB5-9F2CDBC6583F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2/6/20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54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129.png"/><Relationship Id="rId8" Type="http://schemas.openxmlformats.org/officeDocument/2006/relationships/image" Target="../media/image130.png"/><Relationship Id="rId9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864094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Lecture 10</a:t>
            </a:r>
          </a:p>
          <a:p>
            <a:r>
              <a:rPr lang="en-US" dirty="0"/>
              <a:t>Runaway greenhouse, moist greenhouse</a:t>
            </a:r>
            <a:endParaRPr lang="en-US" dirty="0" smtClean="0"/>
          </a:p>
          <a:p>
            <a:r>
              <a:rPr lang="en-US" dirty="0"/>
              <a:t>Thursday 6 February </a:t>
            </a:r>
            <a:r>
              <a:rPr lang="en-US" dirty="0" smtClean="0"/>
              <a:t>2020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(unin)habitable?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4" y="1220611"/>
            <a:ext cx="4813300" cy="88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2201" y="5969000"/>
            <a:ext cx="3371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Roe &amp; Baker 2010</a:t>
            </a:r>
          </a:p>
          <a:p>
            <a:r>
              <a:rPr lang="en-US" dirty="0" smtClean="0"/>
              <a:t>(optional reading, </a:t>
            </a:r>
            <a:r>
              <a:rPr lang="en-US" dirty="0" err="1" smtClean="0"/>
              <a:t>pdf</a:t>
            </a:r>
            <a:r>
              <a:rPr lang="en-US" dirty="0" smtClean="0"/>
              <a:t> on website)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51223" y="1481666"/>
            <a:ext cx="21479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= sin(latitude)</a:t>
            </a:r>
          </a:p>
          <a:p>
            <a:endParaRPr lang="en-US" dirty="0"/>
          </a:p>
          <a:p>
            <a:r>
              <a:rPr lang="en-US" dirty="0" err="1" smtClean="0"/>
              <a:t>x_s</a:t>
            </a:r>
            <a:r>
              <a:rPr lang="en-US" dirty="0" smtClean="0"/>
              <a:t> = ice line latitude</a:t>
            </a:r>
          </a:p>
          <a:p>
            <a:endParaRPr lang="en-US" dirty="0"/>
          </a:p>
          <a:p>
            <a:r>
              <a:rPr lang="en-US" dirty="0" smtClean="0"/>
              <a:t>Suppose</a:t>
            </a:r>
          </a:p>
          <a:p>
            <a:r>
              <a:rPr lang="en-US" dirty="0" smtClean="0"/>
              <a:t>α = 0.6, T &lt; T_s</a:t>
            </a:r>
          </a:p>
          <a:p>
            <a:r>
              <a:rPr lang="en-US" dirty="0"/>
              <a:t>α = </a:t>
            </a:r>
            <a:r>
              <a:rPr lang="en-US" dirty="0" smtClean="0"/>
              <a:t>0.3, </a:t>
            </a:r>
            <a:r>
              <a:rPr lang="en-US" dirty="0"/>
              <a:t>T </a:t>
            </a:r>
            <a:r>
              <a:rPr lang="en-US" dirty="0" smtClean="0"/>
              <a:t>&gt; </a:t>
            </a:r>
            <a:r>
              <a:rPr lang="en-US" dirty="0"/>
              <a:t>T_s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681111" y="1850998"/>
            <a:ext cx="12982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81111" y="1850998"/>
            <a:ext cx="1595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linearization of</a:t>
            </a:r>
          </a:p>
          <a:p>
            <a:r>
              <a:rPr lang="en-US" dirty="0" smtClean="0"/>
              <a:t>Outgoing</a:t>
            </a:r>
          </a:p>
          <a:p>
            <a:r>
              <a:rPr lang="en-US" dirty="0" smtClean="0"/>
              <a:t>Longwave</a:t>
            </a:r>
          </a:p>
          <a:p>
            <a:r>
              <a:rPr lang="en-US" dirty="0" smtClean="0"/>
              <a:t>Radiation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276420" y="1368778"/>
            <a:ext cx="7062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79333" y="722447"/>
            <a:ext cx="2481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divergence of</a:t>
            </a:r>
          </a:p>
          <a:p>
            <a:r>
              <a:rPr lang="en-US" dirty="0" err="1" smtClean="0"/>
              <a:t>poleward</a:t>
            </a:r>
            <a:r>
              <a:rPr lang="en-US" dirty="0" smtClean="0"/>
              <a:t> heat transport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9890"/>
            <a:ext cx="6232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Snowball Earth catastrophe can be modeled using a </a:t>
            </a:r>
          </a:p>
          <a:p>
            <a:r>
              <a:rPr lang="en-US" sz="2200" b="1" dirty="0" smtClean="0"/>
              <a:t>1D (latitudinal) Energy Balance Model (EBM)</a:t>
            </a:r>
            <a:endParaRPr lang="en-US" sz="2200" b="1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63222" y="1850998"/>
            <a:ext cx="4797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6323" y="2109611"/>
            <a:ext cx="20333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normalized</a:t>
            </a:r>
          </a:p>
          <a:p>
            <a:r>
              <a:rPr lang="en-US" dirty="0" smtClean="0"/>
              <a:t>latitudinal</a:t>
            </a:r>
          </a:p>
          <a:p>
            <a:r>
              <a:rPr lang="en-US" dirty="0" smtClean="0"/>
              <a:t>distribution of</a:t>
            </a:r>
          </a:p>
          <a:p>
            <a:r>
              <a:rPr lang="en-US" dirty="0" smtClean="0"/>
              <a:t>insolation (depends</a:t>
            </a:r>
          </a:p>
          <a:p>
            <a:r>
              <a:rPr lang="en-US" dirty="0" smtClean="0"/>
              <a:t>on obliquity)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818444" y="1850998"/>
            <a:ext cx="14112" cy="258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12" y="4494009"/>
            <a:ext cx="2438400" cy="533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4198" y="4545189"/>
            <a:ext cx="146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Budyko</a:t>
            </a:r>
            <a:r>
              <a:rPr lang="en-US" dirty="0" smtClean="0"/>
              <a:t> 1969: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912" y="5205589"/>
            <a:ext cx="3441700" cy="990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97086" y="5486779"/>
            <a:ext cx="131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1975: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20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0903"/>
            <a:ext cx="9144000" cy="5582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6222" y="6377001"/>
            <a:ext cx="208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686800" cy="903111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Snowball Earth hysteresis loop CO2 thresholds</a:t>
            </a:r>
            <a:br>
              <a:rPr lang="en-US" sz="3000" dirty="0" smtClean="0"/>
            </a:br>
            <a:r>
              <a:rPr lang="en-US" sz="3000" dirty="0" smtClean="0"/>
              <a:t>are very sensitive to ice albedo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388582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/>
              <a:t>CO2-atmosphere </a:t>
            </a:r>
            <a:r>
              <a:rPr lang="en-US" dirty="0" smtClean="0"/>
              <a:t>collapse</a:t>
            </a:r>
          </a:p>
          <a:p>
            <a:r>
              <a:rPr lang="en-US" dirty="0" smtClean="0"/>
              <a:t>“Maximum greenhouse” - CO2 condensation</a:t>
            </a:r>
          </a:p>
          <a:p>
            <a:r>
              <a:rPr lang="en-US" dirty="0"/>
              <a:t> </a:t>
            </a:r>
            <a:r>
              <a:rPr lang="en-US" dirty="0" smtClean="0"/>
              <a:t>Ice-albedo feedback, snowball states</a:t>
            </a:r>
          </a:p>
          <a:p>
            <a:r>
              <a:rPr lang="en-US" dirty="0" smtClean="0"/>
              <a:t> If time permits: Limit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815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3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149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8" name="TextBox 12"/>
          <p:cNvSpPr txBox="1">
            <a:spLocks noChangeArrowheads="1"/>
          </p:cNvSpPr>
          <p:nvPr/>
        </p:nvSpPr>
        <p:spPr bwMode="auto">
          <a:xfrm>
            <a:off x="4587875" y="2512219"/>
            <a:ext cx="4556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(Walker et al., JGR, 1981; </a:t>
            </a:r>
            <a:r>
              <a:rPr lang="en-US" sz="1600" dirty="0" err="1">
                <a:solidFill>
                  <a:prstClr val="black"/>
                </a:solidFill>
              </a:rPr>
              <a:t>Kasting</a:t>
            </a:r>
            <a:r>
              <a:rPr lang="en-US" sz="1600" dirty="0">
                <a:solidFill>
                  <a:prstClr val="black"/>
                </a:solidFill>
              </a:rPr>
              <a:t> et al., Icarus, 1993)</a:t>
            </a:r>
          </a:p>
        </p:txBody>
      </p:sp>
      <p:sp>
        <p:nvSpPr>
          <p:cNvPr id="203779" name="Title 1"/>
          <p:cNvSpPr txBox="1">
            <a:spLocks/>
          </p:cNvSpPr>
          <p:nvPr/>
        </p:nvSpPr>
        <p:spPr bwMode="auto">
          <a:xfrm>
            <a:off x="3532188" y="1615157"/>
            <a:ext cx="57261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prstClr val="black"/>
                </a:solidFill>
                <a:cs typeface="ＭＳ Ｐゴシック" charset="0"/>
              </a:rPr>
              <a:t>On Earth, long</a:t>
            </a:r>
            <a:r>
              <a:rPr lang="en-US" sz="2300" dirty="0">
                <a:solidFill>
                  <a:prstClr val="black"/>
                </a:solidFill>
                <a:cs typeface="ＭＳ Ｐゴシック" charset="0"/>
              </a:rPr>
              <a:t>-term climate stability involves the nonlinear temperature dependence of greenhouse gas drawdown by weathering.</a:t>
            </a:r>
            <a:r>
              <a:rPr lang="en-US" sz="2400" dirty="0">
                <a:solidFill>
                  <a:prstClr val="black"/>
                </a:solidFill>
                <a:cs typeface="ＭＳ Ｐゴシック" charset="0"/>
              </a:rPr>
              <a:t/>
            </a:r>
            <a:br>
              <a:rPr lang="en-US" sz="2400" dirty="0">
                <a:solidFill>
                  <a:prstClr val="black"/>
                </a:solidFill>
                <a:cs typeface="ＭＳ Ｐゴシック" charset="0"/>
              </a:rPr>
            </a:br>
            <a:endParaRPr lang="en-US" sz="2400" dirty="0">
              <a:solidFill>
                <a:prstClr val="black"/>
              </a:solidFill>
              <a:cs typeface="ＭＳ Ｐゴシック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5854700" y="3417895"/>
            <a:ext cx="2933700" cy="2133600"/>
          </a:xfrm>
          <a:prstGeom prst="donut">
            <a:avLst>
              <a:gd name="adj" fmla="val 19877"/>
            </a:avLst>
          </a:prstGeom>
          <a:solidFill>
            <a:srgbClr val="00E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781" name="TextBox 29"/>
          <p:cNvSpPr txBox="1">
            <a:spLocks noChangeArrowheads="1"/>
          </p:cNvSpPr>
          <p:nvPr/>
        </p:nvSpPr>
        <p:spPr bwMode="auto">
          <a:xfrm>
            <a:off x="6923088" y="3760795"/>
            <a:ext cx="8239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0">
                <a:solidFill>
                  <a:srgbClr val="FADC3D"/>
                </a:solidFill>
              </a:rPr>
              <a:t>*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108289" y="3687618"/>
            <a:ext cx="2483381" cy="1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908681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30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Habitable zone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6256338" y="4564070"/>
            <a:ext cx="793750" cy="363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4" name="TextBox 58"/>
          <p:cNvSpPr txBox="1">
            <a:spLocks noChangeArrowheads="1"/>
          </p:cNvSpPr>
          <p:nvPr/>
        </p:nvSpPr>
        <p:spPr bwMode="auto">
          <a:xfrm rot="-1386921">
            <a:off x="6538913" y="4383095"/>
            <a:ext cx="32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203785" name="TextBox 59"/>
          <p:cNvSpPr txBox="1">
            <a:spLocks noChangeArrowheads="1"/>
          </p:cNvSpPr>
          <p:nvPr/>
        </p:nvSpPr>
        <p:spPr bwMode="auto">
          <a:xfrm rot="1176510">
            <a:off x="6599238" y="4711707"/>
            <a:ext cx="893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</a:rPr>
              <a:t>too hot</a:t>
            </a:r>
          </a:p>
        </p:txBody>
      </p:sp>
      <p:sp>
        <p:nvSpPr>
          <p:cNvPr id="203786" name="TextBox 60"/>
          <p:cNvSpPr txBox="1">
            <a:spLocks noChangeArrowheads="1"/>
          </p:cNvSpPr>
          <p:nvPr/>
        </p:nvSpPr>
        <p:spPr bwMode="auto">
          <a:xfrm rot="1903954">
            <a:off x="5684838" y="5197482"/>
            <a:ext cx="96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66FF"/>
                </a:solidFill>
              </a:rPr>
              <a:t>too cold</a:t>
            </a:r>
          </a:p>
        </p:txBody>
      </p:sp>
      <p:cxnSp>
        <p:nvCxnSpPr>
          <p:cNvPr id="12" name="Straight Arrow Connector 11"/>
          <p:cNvCxnSpPr>
            <a:stCxn id="203777" idx="3"/>
            <a:endCxn id="203791" idx="1"/>
          </p:cNvCxnSpPr>
          <p:nvPr/>
        </p:nvCxnSpPr>
        <p:spPr>
          <a:xfrm flipV="1">
            <a:off x="1498600" y="3443288"/>
            <a:ext cx="661988" cy="31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8" name="TextBox 13"/>
          <p:cNvSpPr txBox="1">
            <a:spLocks noChangeArrowheads="1"/>
          </p:cNvSpPr>
          <p:nvPr/>
        </p:nvSpPr>
        <p:spPr bwMode="auto">
          <a:xfrm>
            <a:off x="190500" y="281305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sp>
        <p:nvSpPr>
          <p:cNvPr id="203789" name="TextBox 14"/>
          <p:cNvSpPr txBox="1">
            <a:spLocks noChangeArrowheads="1"/>
          </p:cNvSpPr>
          <p:nvPr/>
        </p:nvSpPr>
        <p:spPr bwMode="auto">
          <a:xfrm>
            <a:off x="1079500" y="5170488"/>
            <a:ext cx="163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stabilize GHG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sp>
        <p:nvSpPr>
          <p:cNvPr id="203790" name="TextBox 15"/>
          <p:cNvSpPr txBox="1">
            <a:spLocks noChangeArrowheads="1"/>
          </p:cNvSpPr>
          <p:nvPr/>
        </p:nvSpPr>
        <p:spPr bwMode="auto">
          <a:xfrm>
            <a:off x="4538663" y="31464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temperature</a:t>
            </a:r>
          </a:p>
        </p:txBody>
      </p:sp>
      <p:sp>
        <p:nvSpPr>
          <p:cNvPr id="203791" name="TextBox 16"/>
          <p:cNvSpPr txBox="1">
            <a:spLocks noChangeArrowheads="1"/>
          </p:cNvSpPr>
          <p:nvPr/>
        </p:nvSpPr>
        <p:spPr bwMode="auto">
          <a:xfrm>
            <a:off x="2160588" y="31210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GHG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cxnSp>
        <p:nvCxnSpPr>
          <p:cNvPr id="18" name="Straight Arrow Connector 17"/>
          <p:cNvCxnSpPr>
            <a:stCxn id="203791" idx="3"/>
          </p:cNvCxnSpPr>
          <p:nvPr/>
        </p:nvCxnSpPr>
        <p:spPr>
          <a:xfrm>
            <a:off x="3684588" y="3443288"/>
            <a:ext cx="1073150" cy="254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03789" idx="0"/>
          </p:cNvCxnSpPr>
          <p:nvPr/>
        </p:nvCxnSpPr>
        <p:spPr>
          <a:xfrm flipH="1" flipV="1">
            <a:off x="1854200" y="3594100"/>
            <a:ext cx="44450" cy="15763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03790" idx="2"/>
            <a:endCxn id="203795" idx="0"/>
          </p:cNvCxnSpPr>
          <p:nvPr/>
        </p:nvCxnSpPr>
        <p:spPr>
          <a:xfrm flipH="1">
            <a:off x="4248150" y="3792538"/>
            <a:ext cx="1052513" cy="148113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95" name="TextBox 21"/>
          <p:cNvSpPr txBox="1">
            <a:spLocks noChangeArrowheads="1"/>
          </p:cNvSpPr>
          <p:nvPr/>
        </p:nvSpPr>
        <p:spPr bwMode="auto">
          <a:xfrm>
            <a:off x="3486150" y="52736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cxnSp>
        <p:nvCxnSpPr>
          <p:cNvPr id="23" name="Straight Arrow Connector 22"/>
          <p:cNvCxnSpPr>
            <a:stCxn id="203795" idx="1"/>
          </p:cNvCxnSpPr>
          <p:nvPr/>
        </p:nvCxnSpPr>
        <p:spPr>
          <a:xfrm flipH="1">
            <a:off x="2522538" y="5459413"/>
            <a:ext cx="963612" cy="95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3797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850" y="5219700"/>
            <a:ext cx="7937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98" name="TextBox 30"/>
          <p:cNvSpPr txBox="1">
            <a:spLocks noChangeArrowheads="1"/>
          </p:cNvSpPr>
          <p:nvPr/>
        </p:nvSpPr>
        <p:spPr bwMode="auto">
          <a:xfrm>
            <a:off x="165100" y="2311400"/>
            <a:ext cx="210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>
                <a:solidFill>
                  <a:prstClr val="black"/>
                </a:solidFill>
              </a:rPr>
              <a:t>Stabilizing feedback:</a:t>
            </a:r>
          </a:p>
        </p:txBody>
      </p:sp>
      <p:sp>
        <p:nvSpPr>
          <p:cNvPr id="20379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sz="3200" b="1" dirty="0" smtClean="0">
                <a:latin typeface="Calibri" charset="0"/>
              </a:rPr>
              <a:t>Carbonate-silicate feedback hypothesis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203800" name="TextBox 42"/>
          <p:cNvSpPr txBox="1">
            <a:spLocks noChangeArrowheads="1"/>
          </p:cNvSpPr>
          <p:nvPr/>
        </p:nvSpPr>
        <p:spPr bwMode="auto">
          <a:xfrm>
            <a:off x="-50327" y="521266"/>
            <a:ext cx="927640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(Operational) definition of habitable planet: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Habitable </a:t>
            </a:r>
            <a:r>
              <a:rPr lang="en-US" sz="1700" dirty="0">
                <a:solidFill>
                  <a:prstClr val="black"/>
                </a:solidFill>
              </a:rPr>
              <a:t>planet ≈ maintains surface liquid water over timescales relevant </a:t>
            </a:r>
            <a:r>
              <a:rPr lang="en-US" sz="1700" dirty="0" smtClean="0">
                <a:solidFill>
                  <a:prstClr val="black"/>
                </a:solidFill>
              </a:rPr>
              <a:t>to biological </a:t>
            </a:r>
            <a:r>
              <a:rPr lang="en-US" sz="1700" dirty="0">
                <a:solidFill>
                  <a:prstClr val="black"/>
                </a:solidFill>
              </a:rPr>
              <a:t>macroevolution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41805" y="5468938"/>
            <a:ext cx="2202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Dependent on</a:t>
            </a:r>
          </a:p>
          <a:p>
            <a:r>
              <a:rPr lang="en-US" dirty="0" smtClean="0"/>
              <a:t>which atmospheric</a:t>
            </a:r>
          </a:p>
          <a:p>
            <a:r>
              <a:rPr lang="en-US" dirty="0"/>
              <a:t>v</a:t>
            </a:r>
            <a:r>
              <a:rPr lang="en-US" dirty="0" smtClean="0"/>
              <a:t>olatiles are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54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321872"/>
            <a:ext cx="8559800" cy="82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749300"/>
          </a:xfrm>
        </p:spPr>
        <p:txBody>
          <a:bodyPr>
            <a:noAutofit/>
          </a:bodyPr>
          <a:lstStyle/>
          <a:p>
            <a:r>
              <a:rPr lang="en-US" sz="2400" dirty="0"/>
              <a:t>The carbonate-silicate feedback </a:t>
            </a:r>
            <a:r>
              <a:rPr lang="en-US" sz="2400" dirty="0" smtClean="0"/>
              <a:t>hypothesis involves both on-land weathering and seawater chemistry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81400" y="19627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36252" y="1962706"/>
            <a:ext cx="132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atmosphere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22" y="3317290"/>
            <a:ext cx="5626100" cy="1282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0" y="1962706"/>
            <a:ext cx="195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ischarge to ocean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5944" y="3151158"/>
            <a:ext cx="189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issolved in ocean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444" y="3422650"/>
            <a:ext cx="4648200" cy="622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27000" y="4044950"/>
            <a:ext cx="5813778" cy="7951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5644" y="2914302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eafloor</a:t>
            </a:r>
          </a:p>
          <a:p>
            <a:r>
              <a:rPr lang="en-US" dirty="0" smtClean="0"/>
              <a:t>precipitates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95644" y="3891139"/>
            <a:ext cx="2952044" cy="7951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56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200"/>
            <a:ext cx="8229600" cy="7699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Short-term vs. long term carbon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2" y="909639"/>
            <a:ext cx="3667467" cy="3255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322" y="812801"/>
            <a:ext cx="3970677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2073" y="4508500"/>
            <a:ext cx="2351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Zeebe</a:t>
            </a:r>
            <a:r>
              <a:rPr lang="en-US" dirty="0" smtClean="0"/>
              <a:t>, Annual Reviews</a:t>
            </a:r>
          </a:p>
          <a:p>
            <a:r>
              <a:rPr lang="en-US" dirty="0"/>
              <a:t>o</a:t>
            </a:r>
            <a:r>
              <a:rPr lang="en-US" dirty="0" smtClean="0"/>
              <a:t>f Earth and Planetary</a:t>
            </a:r>
          </a:p>
          <a:p>
            <a:r>
              <a:rPr lang="en-US" dirty="0" smtClean="0"/>
              <a:t>Sciences, 2012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972300" y="3479801"/>
            <a:ext cx="0" cy="660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50000" y="42291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660400" y="1092200"/>
            <a:ext cx="357022" cy="19939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02292" y="1708561"/>
            <a:ext cx="1879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ANTHROPOGENIC </a:t>
            </a:r>
          </a:p>
          <a:p>
            <a:r>
              <a:rPr lang="en-US" dirty="0" smtClean="0"/>
              <a:t>CLIMATE CHANGE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04075" y="404142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Units: </a:t>
            </a:r>
            <a:r>
              <a:rPr lang="en-US" dirty="0" err="1" smtClean="0"/>
              <a:t>Pg</a:t>
            </a:r>
            <a:r>
              <a:rPr lang="en-US" dirty="0" smtClean="0"/>
              <a:t> 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78083"/>
            <a:ext cx="4656667" cy="247991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13867" y="5965673"/>
            <a:ext cx="1571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Goodwin et al.</a:t>
            </a:r>
          </a:p>
          <a:p>
            <a:r>
              <a:rPr lang="en-US" dirty="0" smtClean="0"/>
              <a:t>Nature </a:t>
            </a:r>
            <a:r>
              <a:rPr lang="en-US" dirty="0" err="1" smtClean="0"/>
              <a:t>Geosci</a:t>
            </a:r>
            <a:r>
              <a:rPr lang="en-US" dirty="0" smtClean="0"/>
              <a:t>. </a:t>
            </a:r>
          </a:p>
          <a:p>
            <a:r>
              <a:rPr lang="en-US" dirty="0" smtClean="0"/>
              <a:t>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78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27100"/>
          </a:xfrm>
        </p:spPr>
        <p:txBody>
          <a:bodyPr>
            <a:normAutofit fontScale="90000"/>
          </a:bodyPr>
          <a:lstStyle/>
          <a:p>
            <a:r>
              <a:rPr lang="en-US" sz="2500" b="1" dirty="0" smtClean="0"/>
              <a:t>Erosion </a:t>
            </a:r>
            <a:r>
              <a:rPr lang="en-US" sz="2500" b="1" dirty="0"/>
              <a:t>driven by tectonic uplift is required to provide </a:t>
            </a:r>
            <a:r>
              <a:rPr lang="en-US" sz="2500" b="1" dirty="0" err="1"/>
              <a:t>cations</a:t>
            </a:r>
            <a:r>
              <a:rPr lang="en-US" sz="2500" b="1" dirty="0"/>
              <a:t> to balance CO</a:t>
            </a:r>
            <a:r>
              <a:rPr lang="en-US" sz="2500" b="1" baseline="-25000" dirty="0"/>
              <a:t>2</a:t>
            </a:r>
            <a:r>
              <a:rPr lang="en-US" sz="2500" b="1" dirty="0"/>
              <a:t> supplied by volcanic outgassing.</a:t>
            </a:r>
            <a:br>
              <a:rPr lang="en-US" sz="2500" b="1" dirty="0"/>
            </a:b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9500"/>
            <a:ext cx="9144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 in atmosphere-ocean system: 3 kg/m</a:t>
            </a:r>
            <a:r>
              <a:rPr lang="en-US" baseline="30000" dirty="0" smtClean="0"/>
              <a:t>2</a:t>
            </a:r>
            <a:r>
              <a:rPr lang="en-US" dirty="0" smtClean="0"/>
              <a:t> , replenished every ~300 </a:t>
            </a:r>
            <a:r>
              <a:rPr lang="en-US" dirty="0" err="1" smtClean="0"/>
              <a:t>Kyr</a:t>
            </a:r>
            <a:endParaRPr lang="en-US" baseline="30000" dirty="0" smtClean="0"/>
          </a:p>
          <a:p>
            <a:r>
              <a:rPr lang="en-US" dirty="0" err="1" smtClean="0"/>
              <a:t>Ca</a:t>
            </a:r>
            <a:r>
              <a:rPr lang="en-US" dirty="0" smtClean="0"/>
              <a:t> needed to “neutralize” C: ~10</a:t>
            </a:r>
            <a:r>
              <a:rPr lang="en-US" baseline="30000" dirty="0" smtClean="0"/>
              <a:t>2</a:t>
            </a:r>
            <a:r>
              <a:rPr lang="en-US" dirty="0" smtClean="0"/>
              <a:t> kg/m</a:t>
            </a:r>
            <a:r>
              <a:rPr lang="en-US" baseline="30000" dirty="0" smtClean="0"/>
              <a:t>2</a:t>
            </a:r>
            <a:r>
              <a:rPr lang="en-US" dirty="0" smtClean="0"/>
              <a:t>/Myr (continental area, </a:t>
            </a:r>
            <a:r>
              <a:rPr lang="en-US" dirty="0" err="1" smtClean="0"/>
              <a:t>Ca:C</a:t>
            </a:r>
            <a:r>
              <a:rPr lang="en-US" dirty="0" smtClean="0"/>
              <a:t> </a:t>
            </a:r>
            <a:r>
              <a:rPr lang="en-US" dirty="0" err="1" smtClean="0"/>
              <a:t>stochiometry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Ca</a:t>
            </a:r>
            <a:r>
              <a:rPr lang="en-US" dirty="0" smtClean="0"/>
              <a:t> content of upper continental crust: ~5 </a:t>
            </a:r>
            <a:r>
              <a:rPr lang="en-US" dirty="0" err="1" smtClean="0"/>
              <a:t>wt</a:t>
            </a:r>
            <a:r>
              <a:rPr lang="en-US" dirty="0" smtClean="0"/>
              <a:t>% </a:t>
            </a:r>
            <a:r>
              <a:rPr lang="en-US" dirty="0" smtClean="0">
                <a:sym typeface="Wingdings"/>
              </a:rPr>
              <a:t> ~10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km</a:t>
            </a:r>
            <a:r>
              <a:rPr lang="en-US" baseline="30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yr</a:t>
            </a:r>
            <a:r>
              <a:rPr lang="en-US" dirty="0" smtClean="0">
                <a:sym typeface="Wingdings"/>
              </a:rPr>
              <a:t> of rock must have its </a:t>
            </a:r>
            <a:r>
              <a:rPr lang="en-US" dirty="0" err="1" smtClean="0">
                <a:sym typeface="Wingdings"/>
              </a:rPr>
              <a:t>Ca</a:t>
            </a:r>
            <a:r>
              <a:rPr lang="en-US" dirty="0" smtClean="0">
                <a:sym typeface="Wingdings"/>
              </a:rPr>
              <a:t> leached to balance volcanism.</a:t>
            </a:r>
            <a:endParaRPr lang="en-US" dirty="0" smtClean="0"/>
          </a:p>
          <a:p>
            <a:r>
              <a:rPr lang="en-US" dirty="0" smtClean="0"/>
              <a:t>Observed </a:t>
            </a:r>
            <a:r>
              <a:rPr lang="en-US" i="1" dirty="0" smtClean="0"/>
              <a:t>sediment</a:t>
            </a:r>
            <a:r>
              <a:rPr lang="en-US" dirty="0" smtClean="0"/>
              <a:t> (suspended/</a:t>
            </a:r>
            <a:r>
              <a:rPr lang="en-US" dirty="0" err="1" smtClean="0"/>
              <a:t>bedload</a:t>
            </a:r>
            <a:r>
              <a:rPr lang="en-US" dirty="0" smtClean="0"/>
              <a:t>) flux: 8 km</a:t>
            </a:r>
            <a:r>
              <a:rPr lang="en-US" baseline="30000" dirty="0" smtClean="0"/>
              <a:t>3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; roughly in balance with rock uplift by tectonics.</a:t>
            </a:r>
          </a:p>
          <a:p>
            <a:r>
              <a:rPr lang="en-US" dirty="0"/>
              <a:t>S</a:t>
            </a:r>
            <a:r>
              <a:rPr lang="en-US" dirty="0" smtClean="0"/>
              <a:t>oil</a:t>
            </a:r>
            <a:r>
              <a:rPr lang="en-US" dirty="0"/>
              <a:t>-profiles grow slowly and diffusively ( and are rarely &gt;&gt;100 m deep), </a:t>
            </a:r>
            <a:r>
              <a:rPr lang="en-US" dirty="0" smtClean="0"/>
              <a:t>too slow to balance Ca</a:t>
            </a:r>
            <a:r>
              <a:rPr lang="en-US" baseline="30000" dirty="0" smtClean="0"/>
              <a:t>2+</a:t>
            </a:r>
            <a:r>
              <a:rPr lang="en-US" dirty="0" smtClean="0"/>
              <a:t> demand.</a:t>
            </a:r>
          </a:p>
          <a:p>
            <a:endParaRPr lang="en-US" dirty="0"/>
          </a:p>
          <a:p>
            <a:pPr>
              <a:buFont typeface="Wingdings" charset="0"/>
              <a:buChar char="à"/>
            </a:pPr>
            <a:r>
              <a:rPr lang="en-US" u="sng" dirty="0" smtClean="0">
                <a:sym typeface="Wingdings"/>
              </a:rPr>
              <a:t>Plate tectonics needed for Earth-climate stability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(in order to supply </a:t>
            </a:r>
            <a:r>
              <a:rPr lang="en-US" dirty="0" err="1" smtClean="0">
                <a:sym typeface="Wingdings"/>
              </a:rPr>
              <a:t>cations</a:t>
            </a:r>
            <a:r>
              <a:rPr lang="en-US" dirty="0" smtClean="0">
                <a:sym typeface="Wingdings"/>
              </a:rPr>
              <a:t> to balance volcanic fluxes of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).</a:t>
            </a:r>
            <a:endParaRPr lang="en-US" u="sng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398889" y="6406444"/>
            <a:ext cx="663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(However, would volcanic outgassing cease without plate tectonics?)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44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controls the weathering rate?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78" y="1600200"/>
            <a:ext cx="9045222" cy="4525963"/>
          </a:xfrm>
        </p:spPr>
        <p:txBody>
          <a:bodyPr/>
          <a:lstStyle/>
          <a:p>
            <a:r>
              <a:rPr lang="en-US" b="1" dirty="0" smtClean="0"/>
              <a:t>Water supply (to flush away dissolved products)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concentration (acidity; thermodynamics)</a:t>
            </a:r>
          </a:p>
          <a:p>
            <a:r>
              <a:rPr lang="en-US" dirty="0" smtClean="0"/>
              <a:t>Temperature (</a:t>
            </a:r>
            <a:r>
              <a:rPr lang="en-US" dirty="0" smtClean="0">
                <a:sym typeface="Wingdings"/>
              </a:rPr>
              <a:t> kinetics)</a:t>
            </a:r>
          </a:p>
          <a:p>
            <a:r>
              <a:rPr lang="en-US" dirty="0" smtClean="0">
                <a:sym typeface="Wingdings"/>
              </a:rPr>
              <a:t>Reactive surface area (uplift/tectonics/erosion)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6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5807"/>
            <a:ext cx="9144000" cy="6270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Global denudation is focused in mountain areas</a:t>
            </a:r>
            <a:br>
              <a:rPr lang="en-US" sz="3300" dirty="0" smtClean="0"/>
            </a:br>
            <a:r>
              <a:rPr lang="en-US" sz="3300" dirty="0" smtClean="0"/>
              <a:t> (tectonic uplift)</a:t>
            </a:r>
            <a:br>
              <a:rPr lang="en-US" sz="3300" dirty="0" smtClean="0"/>
            </a:br>
            <a:r>
              <a:rPr lang="en-US" sz="2800" dirty="0" smtClean="0">
                <a:sym typeface="Wingdings"/>
              </a:rPr>
              <a:t></a:t>
            </a:r>
            <a:r>
              <a:rPr lang="en-US" sz="3300" dirty="0" smtClean="0">
                <a:sym typeface="Wingdings"/>
              </a:rPr>
              <a:t> </a:t>
            </a:r>
            <a:r>
              <a:rPr lang="en-US" sz="2200" dirty="0" smtClean="0"/>
              <a:t>During periods of Earth history when there were more (less) mountains, </a:t>
            </a:r>
            <a:br>
              <a:rPr lang="en-US" sz="2200" dirty="0" smtClean="0"/>
            </a:br>
            <a:r>
              <a:rPr lang="en-US" sz="2200" dirty="0" smtClean="0"/>
              <a:t>one would expect more (less) silicate weathering for a given temperature. </a:t>
            </a:r>
            <a:br>
              <a:rPr lang="en-US" sz="2200" dirty="0" smtClean="0"/>
            </a:br>
            <a:r>
              <a:rPr lang="en-US" sz="2200" dirty="0" smtClean="0">
                <a:sym typeface="Wingdings"/>
              </a:rPr>
              <a:t> Mountains (the result of plate collisions) cool the planet.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5346700" y="5378180"/>
            <a:ext cx="265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Larsen et al. Geology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23" y="2286000"/>
            <a:ext cx="3911402" cy="4292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7000" y="2552700"/>
            <a:ext cx="37011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Chemical denudation is less weighted</a:t>
            </a:r>
          </a:p>
          <a:p>
            <a:r>
              <a:rPr lang="en-US" dirty="0" smtClean="0"/>
              <a:t>to high elevations than total</a:t>
            </a:r>
          </a:p>
          <a:p>
            <a:r>
              <a:rPr lang="en-US" dirty="0"/>
              <a:t>d</a:t>
            </a:r>
            <a:r>
              <a:rPr lang="en-US" dirty="0" smtClean="0"/>
              <a:t>enudation, because </a:t>
            </a:r>
            <a:r>
              <a:rPr lang="en-US" dirty="0" err="1" smtClean="0"/>
              <a:t>steepland</a:t>
            </a:r>
            <a:endParaRPr lang="en-US" dirty="0" smtClean="0"/>
          </a:p>
          <a:p>
            <a:r>
              <a:rPr lang="en-US" dirty="0" smtClean="0"/>
              <a:t>weathering is less efficient (</a:t>
            </a:r>
            <a:r>
              <a:rPr lang="en-US" dirty="0" err="1" smtClean="0"/>
              <a:t>cations</a:t>
            </a:r>
            <a:endParaRPr lang="en-US" dirty="0" smtClean="0"/>
          </a:p>
          <a:p>
            <a:r>
              <a:rPr lang="en-US" dirty="0" smtClean="0"/>
              <a:t>leached per kg rock eroded).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1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/>
              <a:t>CO2-atmosphere </a:t>
            </a:r>
            <a:r>
              <a:rPr lang="en-US" dirty="0" smtClean="0"/>
              <a:t>collapse</a:t>
            </a:r>
          </a:p>
          <a:p>
            <a:r>
              <a:rPr lang="en-US" sz="4000" b="1" dirty="0" smtClean="0"/>
              <a:t>“Maximum greenhouse” - CO2 condensation</a:t>
            </a:r>
          </a:p>
          <a:p>
            <a:r>
              <a:rPr lang="en-US" dirty="0"/>
              <a:t> </a:t>
            </a:r>
            <a:r>
              <a:rPr lang="en-US" dirty="0" smtClean="0"/>
              <a:t>Ice-albedo feedback, snowball states</a:t>
            </a:r>
          </a:p>
          <a:p>
            <a:r>
              <a:rPr lang="en-US" dirty="0" smtClean="0"/>
              <a:t> If time permits: Limit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68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0"/>
            <a:ext cx="9144000" cy="698500"/>
          </a:xfrm>
        </p:spPr>
        <p:txBody>
          <a:bodyPr>
            <a:noAutofit/>
          </a:bodyPr>
          <a:lstStyle/>
          <a:p>
            <a:r>
              <a:rPr lang="en-US" sz="2600" dirty="0" smtClean="0"/>
              <a:t>80% of global weathering product travelling as dissolved load occurs within a narrow range (0.01 – 0.5 mm/</a:t>
            </a:r>
            <a:r>
              <a:rPr lang="en-US" sz="2600" dirty="0" err="1" smtClean="0"/>
              <a:t>yr</a:t>
            </a:r>
            <a:r>
              <a:rPr lang="en-US" sz="2600" dirty="0" smtClean="0"/>
              <a:t>) of erosion rates.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5843096" y="5091564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Hilley</a:t>
            </a:r>
            <a:r>
              <a:rPr lang="en-US" dirty="0" smtClean="0"/>
              <a:t> &amp; Chamberlain, PNAS 2008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2200"/>
            <a:ext cx="7632700" cy="3987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1948" y="3632096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Black line marks boundary </a:t>
            </a:r>
          </a:p>
          <a:p>
            <a:r>
              <a:rPr lang="en-US" sz="1200" dirty="0" smtClean="0"/>
              <a:t>where precipitation</a:t>
            </a:r>
          </a:p>
          <a:p>
            <a:r>
              <a:rPr lang="en-US" sz="1200" dirty="0" smtClean="0"/>
              <a:t>=evaporation</a:t>
            </a:r>
            <a:endParaRPr lang="en-US" sz="1200" dirty="0"/>
          </a:p>
        </p:txBody>
      </p:sp>
      <p:sp>
        <p:nvSpPr>
          <p:cNvPr id="8" name="Oval 7"/>
          <p:cNvSpPr/>
          <p:nvPr/>
        </p:nvSpPr>
        <p:spPr>
          <a:xfrm>
            <a:off x="6413500" y="2311400"/>
            <a:ext cx="774700" cy="660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08116" y="2182989"/>
            <a:ext cx="183588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Key zone for </a:t>
            </a:r>
            <a:endParaRPr lang="en-US" sz="1500" dirty="0">
              <a:solidFill>
                <a:srgbClr val="FF0000"/>
              </a:solidFill>
            </a:endParaRPr>
          </a:p>
          <a:p>
            <a:r>
              <a:rPr lang="en-US" sz="1500" dirty="0" smtClean="0">
                <a:solidFill>
                  <a:srgbClr val="FF0000"/>
                </a:solidFill>
              </a:rPr>
              <a:t>stability of Earth 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climate over the past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10 </a:t>
            </a:r>
            <a:r>
              <a:rPr lang="en-US" sz="1500" dirty="0" err="1" smtClean="0">
                <a:solidFill>
                  <a:srgbClr val="FF0000"/>
                </a:solidFill>
              </a:rPr>
              <a:t>Myr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5207000"/>
            <a:ext cx="4997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high elevation of SE Asia is an</a:t>
            </a:r>
          </a:p>
          <a:p>
            <a:r>
              <a:rPr lang="en-US" dirty="0"/>
              <a:t>a</a:t>
            </a:r>
            <a:r>
              <a:rPr lang="en-US" dirty="0" smtClean="0"/>
              <a:t>ccident of plate tectonics, is Earth climate stability</a:t>
            </a:r>
          </a:p>
          <a:p>
            <a:r>
              <a:rPr lang="en-US" dirty="0"/>
              <a:t>a</a:t>
            </a:r>
            <a:r>
              <a:rPr lang="en-US" dirty="0" smtClean="0"/>
              <a:t> tectonic accident?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47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675856" y="217429"/>
            <a:ext cx="0" cy="16187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09647" y="0"/>
            <a:ext cx="66476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Predictions for pCO2 and temperature based on the Walker et al. 1981 hypothesis: </a:t>
            </a:r>
            <a:endParaRPr lang="en-US" sz="15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23456" y="1614429"/>
            <a:ext cx="3492500" cy="289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75856" y="2432094"/>
            <a:ext cx="0" cy="157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523456" y="3790994"/>
            <a:ext cx="336128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1897" y="217429"/>
            <a:ext cx="107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og</a:t>
            </a:r>
            <a:r>
              <a:rPr lang="en-US" i="1" dirty="0" smtClean="0"/>
              <a:t>(pCO</a:t>
            </a:r>
            <a:r>
              <a:rPr lang="en-US" i="1" baseline="-25000" dirty="0" smtClean="0"/>
              <a:t>2)</a:t>
            </a:r>
            <a:endParaRPr lang="en-US" i="1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1446712" y="1836163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Gya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292056" y="1865075"/>
            <a:ext cx="5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cxnSp>
        <p:nvCxnSpPr>
          <p:cNvPr id="26" name="Straight Connector 25"/>
          <p:cNvCxnSpPr>
            <a:stCxn id="19" idx="0"/>
          </p:cNvCxnSpPr>
          <p:nvPr/>
        </p:nvCxnSpPr>
        <p:spPr>
          <a:xfrm flipH="1" flipV="1">
            <a:off x="4584156" y="1643341"/>
            <a:ext cx="4240" cy="2217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520436" y="3790994"/>
            <a:ext cx="4240" cy="2217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98696" y="3988360"/>
            <a:ext cx="5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446712" y="3988360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Gya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523456" y="496829"/>
            <a:ext cx="3328151" cy="546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557336" y="3135232"/>
            <a:ext cx="3294271" cy="3700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56398" y="2291362"/>
            <a:ext cx="33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endParaRPr lang="en-US" i="1" baseline="-25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744859" y="543134"/>
            <a:ext cx="1130300" cy="469900"/>
            <a:chOff x="4584156" y="750829"/>
            <a:chExt cx="1130300" cy="469900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4584156" y="750829"/>
              <a:ext cx="431800" cy="29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015956" y="750829"/>
              <a:ext cx="317500" cy="469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333456" y="890529"/>
              <a:ext cx="381000" cy="33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0" y="4271117"/>
            <a:ext cx="195817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factors:</a:t>
            </a:r>
          </a:p>
          <a:p>
            <a:r>
              <a:rPr lang="en-US" dirty="0" smtClean="0"/>
              <a:t>(1) Increasing solar </a:t>
            </a:r>
          </a:p>
          <a:p>
            <a:r>
              <a:rPr lang="en-US" dirty="0" smtClean="0"/>
              <a:t>luminosity</a:t>
            </a:r>
          </a:p>
          <a:p>
            <a:r>
              <a:rPr lang="en-US" dirty="0" smtClean="0"/>
              <a:t>(2) Plate tectonics</a:t>
            </a:r>
          </a:p>
          <a:p>
            <a:r>
              <a:rPr lang="en-US" dirty="0" smtClean="0"/>
              <a:t>(mountains,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weatherability</a:t>
            </a:r>
            <a:r>
              <a:rPr lang="en-US" dirty="0" smtClean="0"/>
              <a:t>”)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rot="486984">
            <a:off x="1790786" y="828368"/>
            <a:ext cx="174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secular decrease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rot="486984">
            <a:off x="3760373" y="916111"/>
            <a:ext cx="149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plate-tectonic </a:t>
            </a:r>
          </a:p>
          <a:p>
            <a:r>
              <a:rPr lang="en-US" dirty="0" smtClean="0"/>
              <a:t>cycles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 rot="20645927">
            <a:off x="3068533" y="3089707"/>
            <a:ext cx="1130300" cy="469900"/>
            <a:chOff x="4813300" y="3816350"/>
            <a:chExt cx="1130300" cy="469900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4813300" y="3816350"/>
              <a:ext cx="431800" cy="29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45100" y="3816350"/>
              <a:ext cx="317500" cy="469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562600" y="3956050"/>
              <a:ext cx="381000" cy="33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Left Brace 31"/>
          <p:cNvSpPr/>
          <p:nvPr/>
        </p:nvSpPr>
        <p:spPr>
          <a:xfrm rot="5155282">
            <a:off x="3372753" y="2431418"/>
            <a:ext cx="444500" cy="79323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21272635">
            <a:off x="2730555" y="230488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plate-tectonic cycles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5637" y="5819844"/>
            <a:ext cx="2757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Caldeira</a:t>
            </a:r>
            <a:r>
              <a:rPr lang="en-US" dirty="0" smtClean="0"/>
              <a:t> et al. 1992 Nature:</a:t>
            </a:r>
          </a:p>
          <a:p>
            <a:r>
              <a:rPr lang="en-US" dirty="0" smtClean="0"/>
              <a:t>“Life span of the </a:t>
            </a:r>
          </a:p>
          <a:p>
            <a:r>
              <a:rPr lang="en-US" dirty="0" smtClean="0"/>
              <a:t>biosphere revisited”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956" y="1993797"/>
            <a:ext cx="4071152" cy="47277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604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Tests for the carbonate-silicate weathering feedback hypothesis: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Seek present-day gradients weathering corresponding to present-day gradients in temperature between watersheds.</a:t>
            </a:r>
          </a:p>
          <a:p>
            <a:r>
              <a:rPr lang="en-US" dirty="0" smtClean="0"/>
              <a:t>Seek evidence for weathering increases during geologically-sudden warm events.</a:t>
            </a:r>
          </a:p>
          <a:p>
            <a:r>
              <a:rPr lang="en-US" dirty="0" smtClean="0"/>
              <a:t>(Because of the Faint Young Sun) look for evidence of higher pCO2 in the distant geologic past.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258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756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Q: When CO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 goes up, does temperature go up?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50434"/>
            <a:ext cx="4398399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5952" y="427565"/>
            <a:ext cx="735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 Sudden rises in CO</a:t>
            </a:r>
            <a:r>
              <a:rPr lang="en-US" baseline="-25000" dirty="0" smtClean="0"/>
              <a:t>2</a:t>
            </a:r>
            <a:r>
              <a:rPr lang="en-US" dirty="0" smtClean="0"/>
              <a:t> are accompanied by temperature rises;</a:t>
            </a:r>
          </a:p>
          <a:p>
            <a:r>
              <a:rPr lang="en-US" dirty="0"/>
              <a:t> </a:t>
            </a:r>
            <a:r>
              <a:rPr lang="en-US" dirty="0" smtClean="0"/>
              <a:t>   longer-term changes in temperature may have other controls, e.g. albedo.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808" y="1640416"/>
            <a:ext cx="4736191" cy="3202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4367" y="4842927"/>
            <a:ext cx="274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Retallack</a:t>
            </a:r>
            <a:r>
              <a:rPr lang="en-US" dirty="0" smtClean="0"/>
              <a:t>, Phil. Trans., 2002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36750" y="1084480"/>
            <a:ext cx="121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Multiproxy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20317" y="1312047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80000" y="5461000"/>
            <a:ext cx="2942167" cy="101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43500" y="5521920"/>
            <a:ext cx="2753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1 </a:t>
            </a:r>
            <a:r>
              <a:rPr lang="en-US" dirty="0" err="1" smtClean="0"/>
              <a:t>Mya</a:t>
            </a:r>
            <a:r>
              <a:rPr lang="en-US" dirty="0" smtClean="0"/>
              <a:t>, temperature</a:t>
            </a:r>
          </a:p>
          <a:p>
            <a:r>
              <a:rPr lang="en-US" dirty="0" smtClean="0"/>
              <a:t>records are more reliable</a:t>
            </a:r>
          </a:p>
          <a:p>
            <a:r>
              <a:rPr lang="en-US" dirty="0" smtClean="0"/>
              <a:t>than pCO</a:t>
            </a:r>
            <a:r>
              <a:rPr lang="en-US" baseline="-25000" dirty="0" smtClean="0"/>
              <a:t>2</a:t>
            </a:r>
            <a:r>
              <a:rPr lang="en-US" dirty="0" smtClean="0"/>
              <a:t> records.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0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Composition of upper continental crust (UCC) ~ composition of </a:t>
            </a:r>
            <a:r>
              <a:rPr lang="en-US" dirty="0" err="1" smtClean="0"/>
              <a:t>shales</a:t>
            </a:r>
            <a:r>
              <a:rPr lang="en-US" dirty="0" smtClean="0"/>
              <a:t> ~ composition of river sediments.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[Seawater] &gt;&gt; [UCC]: S, </a:t>
            </a:r>
            <a:r>
              <a:rPr lang="en-US" dirty="0" err="1" smtClean="0"/>
              <a:t>Cl</a:t>
            </a:r>
            <a:r>
              <a:rPr lang="en-US" dirty="0" smtClean="0"/>
              <a:t>, F, B, Mg, Na, K</a:t>
            </a:r>
          </a:p>
          <a:p>
            <a:r>
              <a:rPr lang="en-US" dirty="0" smtClean="0"/>
              <a:t>[Seawater] &lt;&lt; [UCC]: </a:t>
            </a:r>
            <a:r>
              <a:rPr lang="en-US" dirty="0" err="1" smtClean="0"/>
              <a:t>Pb</a:t>
            </a:r>
            <a:r>
              <a:rPr lang="en-US" dirty="0" smtClean="0"/>
              <a:t>, Al, Si, 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-38100"/>
            <a:ext cx="3251200" cy="1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9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How river input (discharge x concentration) is measured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774700"/>
            <a:ext cx="44450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58800"/>
            <a:ext cx="4530360" cy="3022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99297"/>
            <a:ext cx="3695700" cy="2731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2603500"/>
            <a:ext cx="370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Acoustic Doppler profiling (discharge)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3581399"/>
            <a:ext cx="253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Stream gages (discharge)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76700" y="5585937"/>
            <a:ext cx="394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Sampling for chemistry (concentrations)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0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0"/>
            <a:ext cx="74745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189224"/>
            <a:ext cx="2084738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Concentration-</a:t>
            </a:r>
          </a:p>
          <a:p>
            <a:r>
              <a:rPr lang="en-US" b="1" dirty="0" smtClean="0"/>
              <a:t>discharge</a:t>
            </a:r>
          </a:p>
          <a:p>
            <a:r>
              <a:rPr lang="en-US" b="1" dirty="0" smtClean="0"/>
              <a:t>relationships show</a:t>
            </a:r>
          </a:p>
          <a:p>
            <a:r>
              <a:rPr lang="en-US" b="1" dirty="0" smtClean="0"/>
              <a:t>dilution trend at </a:t>
            </a:r>
          </a:p>
          <a:p>
            <a:r>
              <a:rPr lang="en-US" b="1" dirty="0" smtClean="0"/>
              <a:t>large discharge</a:t>
            </a:r>
          </a:p>
          <a:p>
            <a:endParaRPr lang="en-US" dirty="0"/>
          </a:p>
          <a:p>
            <a:r>
              <a:rPr lang="en-US" i="1" dirty="0" smtClean="0"/>
              <a:t>This trend is also</a:t>
            </a:r>
          </a:p>
          <a:p>
            <a:r>
              <a:rPr lang="en-US" i="1" dirty="0" smtClean="0"/>
              <a:t>observed for the</a:t>
            </a:r>
          </a:p>
          <a:p>
            <a:r>
              <a:rPr lang="en-US" i="1" dirty="0" smtClean="0"/>
              <a:t>seasonal cycle of</a:t>
            </a:r>
          </a:p>
          <a:p>
            <a:r>
              <a:rPr lang="en-US" i="1" dirty="0" smtClean="0"/>
              <a:t>runoff in individual</a:t>
            </a:r>
          </a:p>
          <a:p>
            <a:r>
              <a:rPr lang="en-US" i="1" dirty="0" smtClean="0"/>
              <a:t>rivers</a:t>
            </a:r>
            <a:r>
              <a:rPr lang="en-US" dirty="0"/>
              <a:t>.</a:t>
            </a:r>
            <a:r>
              <a:rPr lang="en-US" dirty="0" smtClean="0"/>
              <a:t> Therefore,</a:t>
            </a:r>
          </a:p>
          <a:p>
            <a:r>
              <a:rPr lang="en-US" dirty="0" smtClean="0"/>
              <a:t>constructing</a:t>
            </a:r>
          </a:p>
          <a:p>
            <a:r>
              <a:rPr lang="en-US" dirty="0" smtClean="0"/>
              <a:t>an annual-average</a:t>
            </a:r>
          </a:p>
          <a:p>
            <a:r>
              <a:rPr lang="en-US" dirty="0" smtClean="0"/>
              <a:t>budget requires</a:t>
            </a:r>
          </a:p>
          <a:p>
            <a:r>
              <a:rPr lang="en-US" dirty="0" smtClean="0"/>
              <a:t>many concentration</a:t>
            </a:r>
          </a:p>
          <a:p>
            <a:r>
              <a:rPr lang="en-US" dirty="0" smtClean="0"/>
              <a:t>measurements.</a:t>
            </a:r>
          </a:p>
        </p:txBody>
      </p:sp>
    </p:spTree>
    <p:extLst>
      <p:ext uri="{BB962C8B-B14F-4D97-AF65-F5344CB8AC3E}">
        <p14:creationId xmlns:p14="http://schemas.microsoft.com/office/powerpoint/2010/main" val="75141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9516"/>
            <a:ext cx="3908778" cy="652462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Oliva</a:t>
            </a:r>
            <a:r>
              <a:rPr lang="en-US" sz="2000" dirty="0" smtClean="0"/>
              <a:t> et al. 2003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7456"/>
            <a:ext cx="4616558" cy="3159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862" y="0"/>
            <a:ext cx="4794837" cy="121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" y="110519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Data: 99 small granitic catchments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13" y="1577456"/>
            <a:ext cx="4721187" cy="3226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4563" y="4863068"/>
            <a:ext cx="401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Godderis</a:t>
            </a:r>
            <a:r>
              <a:rPr lang="en-US" dirty="0" smtClean="0"/>
              <a:t> et al. Rev. Min. </a:t>
            </a:r>
            <a:r>
              <a:rPr lang="en-US" dirty="0" err="1" smtClean="0"/>
              <a:t>Geochem</a:t>
            </a:r>
            <a:r>
              <a:rPr lang="en-US" dirty="0" smtClean="0"/>
              <a:t>. 2009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4111"/>
            <a:ext cx="4047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Some support for T and runoff</a:t>
            </a:r>
          </a:p>
          <a:p>
            <a:r>
              <a:rPr lang="en-US" b="1" dirty="0" smtClean="0"/>
              <a:t>control on weathering, but much scatter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2099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8500"/>
          </a:xfrm>
        </p:spPr>
        <p:txBody>
          <a:bodyPr>
            <a:noAutofit/>
          </a:bodyPr>
          <a:lstStyle/>
          <a:p>
            <a:r>
              <a:rPr lang="en-US" sz="2800" dirty="0" smtClean="0"/>
              <a:t>Kinetically-limited watersheds vs. supply-limited watersheds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698500"/>
            <a:ext cx="7073900" cy="528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5400" y="904206"/>
            <a:ext cx="129092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Kinetically-</a:t>
            </a:r>
          </a:p>
          <a:p>
            <a:r>
              <a:rPr lang="en-US" dirty="0"/>
              <a:t>l</a:t>
            </a:r>
            <a:r>
              <a:rPr lang="en-US" dirty="0" smtClean="0"/>
              <a:t>imited, low</a:t>
            </a:r>
          </a:p>
          <a:p>
            <a:r>
              <a:rPr lang="en-US" dirty="0" smtClean="0"/>
              <a:t>weathering</a:t>
            </a:r>
          </a:p>
          <a:p>
            <a:r>
              <a:rPr lang="en-US" dirty="0" smtClean="0"/>
              <a:t>intensity</a:t>
            </a:r>
          </a:p>
          <a:p>
            <a:r>
              <a:rPr lang="en-US" dirty="0" smtClean="0"/>
              <a:t>(steep </a:t>
            </a:r>
          </a:p>
          <a:p>
            <a:r>
              <a:rPr lang="en-US" dirty="0"/>
              <a:t>m</a:t>
            </a:r>
            <a:r>
              <a:rPr lang="en-US" dirty="0" smtClean="0"/>
              <a:t>ountains)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969" y="4030133"/>
            <a:ext cx="125192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Transport-</a:t>
            </a:r>
          </a:p>
          <a:p>
            <a:r>
              <a:rPr lang="en-US" dirty="0" smtClean="0"/>
              <a:t>limited,</a:t>
            </a:r>
          </a:p>
          <a:p>
            <a:r>
              <a:rPr lang="en-US" dirty="0" smtClean="0"/>
              <a:t>High </a:t>
            </a:r>
          </a:p>
          <a:p>
            <a:r>
              <a:rPr lang="en-US" dirty="0" smtClean="0"/>
              <a:t>weathering</a:t>
            </a:r>
          </a:p>
          <a:p>
            <a:r>
              <a:rPr lang="en-US" dirty="0" smtClean="0"/>
              <a:t>intensity</a:t>
            </a:r>
          </a:p>
          <a:p>
            <a:r>
              <a:rPr lang="en-US" dirty="0" smtClean="0"/>
              <a:t>(plains)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293100" y="2667000"/>
            <a:ext cx="25400" cy="1193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23200" y="3987800"/>
            <a:ext cx="13381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Earth’s ability to</a:t>
            </a:r>
          </a:p>
          <a:p>
            <a:r>
              <a:rPr lang="en-US" dirty="0"/>
              <a:t>r</a:t>
            </a:r>
            <a:r>
              <a:rPr lang="en-US" dirty="0" smtClean="0"/>
              <a:t>ecover</a:t>
            </a:r>
          </a:p>
          <a:p>
            <a:r>
              <a:rPr lang="en-US" dirty="0"/>
              <a:t>f</a:t>
            </a:r>
            <a:r>
              <a:rPr lang="en-US" dirty="0" smtClean="0"/>
              <a:t>rom a</a:t>
            </a:r>
          </a:p>
          <a:p>
            <a:r>
              <a:rPr lang="en-US" dirty="0" smtClean="0"/>
              <a:t>hyper-</a:t>
            </a:r>
          </a:p>
          <a:p>
            <a:r>
              <a:rPr lang="en-US" dirty="0"/>
              <a:t>t</a:t>
            </a:r>
            <a:r>
              <a:rPr lang="en-US" dirty="0" smtClean="0"/>
              <a:t>hermal</a:t>
            </a:r>
          </a:p>
          <a:p>
            <a:r>
              <a:rPr lang="en-US" dirty="0"/>
              <a:t>r</a:t>
            </a:r>
            <a:r>
              <a:rPr lang="en-US" dirty="0" smtClean="0"/>
              <a:t>esides in </a:t>
            </a:r>
          </a:p>
          <a:p>
            <a:r>
              <a:rPr lang="en-US" dirty="0" smtClean="0"/>
              <a:t>the mountains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920750" y="5784460"/>
            <a:ext cx="645583" cy="554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3917" y="6339417"/>
            <a:ext cx="5369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sometimes (confusingly) referred to as “supply” 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68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67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7001"/>
            <a:ext cx="219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 et al. 2005 EPSL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9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9" y="0"/>
            <a:ext cx="4210887" cy="334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21" y="3290456"/>
            <a:ext cx="4147255" cy="34588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3778" y="6279444"/>
            <a:ext cx="262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Kasting</a:t>
            </a:r>
            <a:r>
              <a:rPr lang="en-US" dirty="0" smtClean="0"/>
              <a:t> et al., Icarus, 1993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1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90"/>
            <a:ext cx="8229600" cy="4797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 evidence for T or runoff control on</a:t>
            </a:r>
            <a:br>
              <a:rPr lang="en-US" dirty="0" smtClean="0"/>
            </a:br>
            <a:r>
              <a:rPr lang="en-US" dirty="0" smtClean="0"/>
              <a:t>physical erosion from </a:t>
            </a:r>
            <a:r>
              <a:rPr lang="en-US" baseline="30000" dirty="0" smtClean="0"/>
              <a:t>10</a:t>
            </a:r>
            <a:r>
              <a:rPr lang="en-US" dirty="0" smtClean="0"/>
              <a:t>Be data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77" y="1552222"/>
            <a:ext cx="7522267" cy="4784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555" y="6322739"/>
            <a:ext cx="287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</a:t>
            </a:r>
            <a:r>
              <a:rPr lang="en-US" dirty="0" err="1" smtClean="0"/>
              <a:t>Blanckenburg</a:t>
            </a:r>
            <a:r>
              <a:rPr lang="en-US" dirty="0" smtClean="0"/>
              <a:t> EPSL 2006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226445"/>
            <a:ext cx="90639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aseline="30000" dirty="0" smtClean="0"/>
              <a:t>10</a:t>
            </a:r>
            <a:r>
              <a:rPr lang="en-US" sz="1600" dirty="0" smtClean="0"/>
              <a:t>Be: spallation product of </a:t>
            </a:r>
            <a:r>
              <a:rPr lang="en-US" sz="1600" baseline="30000" dirty="0" smtClean="0"/>
              <a:t>16</a:t>
            </a:r>
            <a:r>
              <a:rPr lang="en-US" sz="1600" dirty="0" smtClean="0"/>
              <a:t>O, 1 </a:t>
            </a:r>
            <a:r>
              <a:rPr lang="en-US" sz="1600" dirty="0" err="1" smtClean="0"/>
              <a:t>Myr</a:t>
            </a:r>
            <a:r>
              <a:rPr lang="en-US" sz="1600" dirty="0" smtClean="0"/>
              <a:t> half-life, formed by neutron bombardment &lt;~1 m from Earth surface</a:t>
            </a:r>
          </a:p>
          <a:p>
            <a:pPr algn="r"/>
            <a:r>
              <a:rPr lang="en-US" sz="1600" dirty="0" smtClean="0"/>
              <a:t>(Neutrons are cosmic-ray </a:t>
            </a:r>
            <a:r>
              <a:rPr lang="en-US" sz="1600" dirty="0" err="1" smtClean="0"/>
              <a:t>secondaries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619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Testing the carbonate-silicate weathering feedback using present-day temperature gradients: Rivers and streams in Antarctica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3962400" cy="2967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0" y="5218650"/>
            <a:ext cx="6578600" cy="233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3630"/>
            <a:ext cx="9144000" cy="1635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0748" y="3175000"/>
            <a:ext cx="297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Nezat</a:t>
            </a:r>
            <a:r>
              <a:rPr lang="en-US" dirty="0" smtClean="0"/>
              <a:t> et al. GSA Bulletin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0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Testing the silicate-weathering feedback hypothesis with </a:t>
            </a:r>
            <a:r>
              <a:rPr lang="en-US" dirty="0" err="1" smtClean="0"/>
              <a:t>hyperthermals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9491"/>
            <a:ext cx="9144000" cy="273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3954" y="5744977"/>
            <a:ext cx="335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Cui et al. Nature Geoscience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1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Paleocene-Eocene Thermal Maximum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err="1" smtClean="0"/>
              <a:t>hyperthermal</a:t>
            </a:r>
            <a:r>
              <a:rPr lang="en-US" dirty="0" smtClean="0"/>
              <a:t> 55 </a:t>
            </a:r>
            <a:r>
              <a:rPr lang="en-US" dirty="0" err="1" smtClean="0"/>
              <a:t>Mya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99774" y="-193236"/>
            <a:ext cx="3230562" cy="6376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2" y="2787650"/>
            <a:ext cx="4110548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0" y="1265237"/>
            <a:ext cx="1766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Adequate spatial </a:t>
            </a:r>
          </a:p>
          <a:p>
            <a:r>
              <a:rPr lang="en-US" dirty="0" smtClean="0"/>
              <a:t>coverage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03110" y="2063968"/>
            <a:ext cx="258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resolution limited </a:t>
            </a:r>
          </a:p>
          <a:p>
            <a:r>
              <a:rPr lang="en-US" dirty="0"/>
              <a:t>t</a:t>
            </a:r>
            <a:r>
              <a:rPr lang="en-US" dirty="0" smtClean="0"/>
              <a:t>o &gt; 1 </a:t>
            </a:r>
            <a:r>
              <a:rPr lang="en-US" dirty="0" err="1" smtClean="0"/>
              <a:t>Kyr</a:t>
            </a:r>
            <a:r>
              <a:rPr lang="en-US" dirty="0" smtClean="0"/>
              <a:t> by </a:t>
            </a:r>
            <a:r>
              <a:rPr lang="en-US" dirty="0" err="1" smtClean="0"/>
              <a:t>bioturbation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1700" y="5130800"/>
            <a:ext cx="39842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Though brief relative to the ~100 </a:t>
            </a:r>
            <a:r>
              <a:rPr lang="en-US" dirty="0" err="1" smtClean="0"/>
              <a:t>Kyr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imescale of the weathering feedback,</a:t>
            </a:r>
          </a:p>
          <a:p>
            <a:r>
              <a:rPr lang="en-US" dirty="0"/>
              <a:t>t</a:t>
            </a:r>
            <a:r>
              <a:rPr lang="en-US" dirty="0" smtClean="0"/>
              <a:t>he CO</a:t>
            </a:r>
            <a:r>
              <a:rPr lang="en-US" baseline="-25000" dirty="0" smtClean="0"/>
              <a:t>2</a:t>
            </a:r>
            <a:r>
              <a:rPr lang="en-US" dirty="0" smtClean="0"/>
              <a:t> release that triggered the PETM</a:t>
            </a:r>
          </a:p>
          <a:p>
            <a:r>
              <a:rPr lang="en-US" dirty="0" smtClean="0"/>
              <a:t>was much more prolonged than </a:t>
            </a:r>
          </a:p>
          <a:p>
            <a:r>
              <a:rPr lang="en-US" dirty="0"/>
              <a:t>a</a:t>
            </a:r>
            <a:r>
              <a:rPr lang="en-US" dirty="0" smtClean="0"/>
              <a:t>nthropogenic CO</a:t>
            </a:r>
            <a:r>
              <a:rPr lang="en-US" baseline="-25000" dirty="0" smtClean="0"/>
              <a:t>2</a:t>
            </a:r>
            <a:r>
              <a:rPr lang="en-US" dirty="0" smtClean="0"/>
              <a:t> release.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31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9300"/>
            <a:ext cx="9144000" cy="487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Sustained temperature rise:</a:t>
            </a:r>
            <a:br>
              <a:rPr lang="en-US" sz="2800" dirty="0" smtClean="0"/>
            </a:br>
            <a:r>
              <a:rPr lang="en-US" sz="2800" dirty="0" smtClean="0"/>
              <a:t>expect – increased weathering; intensified hydrologic cycle;</a:t>
            </a:r>
            <a:br>
              <a:rPr lang="en-US" sz="2800" dirty="0" smtClean="0"/>
            </a:br>
            <a:r>
              <a:rPr lang="en-US" sz="2800" dirty="0" smtClean="0"/>
              <a:t>CO2 drawdown on ~100 </a:t>
            </a:r>
            <a:r>
              <a:rPr lang="en-US" sz="2800" dirty="0" err="1" smtClean="0"/>
              <a:t>Kyr</a:t>
            </a:r>
            <a:r>
              <a:rPr lang="en-US" sz="2800" dirty="0" smtClean="0"/>
              <a:t> timescale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298816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070100" y="5156200"/>
            <a:ext cx="3517900" cy="38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70100" y="5252134"/>
            <a:ext cx="443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interval estimated using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yclostratigraphy</a:t>
            </a:r>
            <a:r>
              <a:rPr lang="en-US" dirty="0" smtClean="0"/>
              <a:t> and helium-3 accumulation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9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9772"/>
            <a:ext cx="8360833" cy="6094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90"/>
            <a:ext cx="8229600" cy="529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Osmium-isotope systematics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1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331"/>
            <a:ext cx="7315200" cy="5349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8000"/>
          </a:xfrm>
        </p:spPr>
        <p:txBody>
          <a:bodyPr>
            <a:normAutofit fontScale="90000"/>
          </a:bodyPr>
          <a:lstStyle/>
          <a:p>
            <a:r>
              <a:rPr lang="en-US" sz="3000" dirty="0" err="1" smtClean="0"/>
              <a:t>Toarcian</a:t>
            </a:r>
            <a:r>
              <a:rPr lang="en-US" sz="3000" dirty="0" smtClean="0"/>
              <a:t> Oceanic Anoxic Event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0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Cohen et al. Geology 2004, “Osmium isotope evidence for the regulation of atmospheric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by continental weathering.”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092222"/>
            <a:ext cx="1616322" cy="1211959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" idx="0"/>
          </p:cNvCxnSpPr>
          <p:nvPr/>
        </p:nvCxnSpPr>
        <p:spPr>
          <a:xfrm flipH="1">
            <a:off x="8123361" y="2935111"/>
            <a:ext cx="89306" cy="1157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35613" y="263633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Rock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73187"/>
            <a:ext cx="6540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potential proxies for weathering intensity include </a:t>
            </a:r>
            <a:r>
              <a:rPr lang="en-US" baseline="30000" dirty="0" smtClean="0"/>
              <a:t>7</a:t>
            </a:r>
            <a:r>
              <a:rPr lang="en-US" dirty="0" smtClean="0"/>
              <a:t>Li and </a:t>
            </a:r>
            <a:r>
              <a:rPr lang="en-US" baseline="30000" dirty="0" smtClean="0"/>
              <a:t>40</a:t>
            </a:r>
            <a:r>
              <a:rPr lang="en-US" dirty="0" smtClean="0"/>
              <a:t>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81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763"/>
            <a:ext cx="8394700" cy="592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900" y="304800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P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9700" y="6190734"/>
            <a:ext cx="302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bsf</a:t>
            </a:r>
            <a:r>
              <a:rPr lang="en-US" dirty="0" smtClean="0"/>
              <a:t> = meters below sea floor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01"/>
            <a:ext cx="6275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Evidence for increased  chemical weathering at the PETM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744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7400"/>
            <a:ext cx="9144000" cy="723900"/>
          </a:xfrm>
        </p:spPr>
        <p:txBody>
          <a:bodyPr>
            <a:noAutofit/>
          </a:bodyPr>
          <a:lstStyle/>
          <a:p>
            <a:r>
              <a:rPr lang="en-US" sz="3500" dirty="0" smtClean="0"/>
              <a:t>Refining the carbonate-silicate weathering feedback  hypothesis: shift from direct T to indirect hydrologic control</a:t>
            </a:r>
            <a:br>
              <a:rPr lang="en-US" sz="3500" dirty="0" smtClean="0"/>
            </a:b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72300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What accounts for the lab-vs.-field discrepancy in weathering rates?</a:t>
            </a:r>
            <a:br>
              <a:rPr lang="en-US" sz="2400" dirty="0" smtClean="0"/>
            </a:br>
            <a:r>
              <a:rPr lang="en-US" sz="2400" dirty="0" smtClean="0"/>
              <a:t>What is the role of flushing?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6" y="1003300"/>
            <a:ext cx="3124200" cy="154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656" y="1003300"/>
            <a:ext cx="5735821" cy="5605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4418" y="5503333"/>
            <a:ext cx="1753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Maher 2010</a:t>
            </a:r>
          </a:p>
          <a:p>
            <a:r>
              <a:rPr lang="en-US" dirty="0" smtClean="0"/>
              <a:t>(on the required </a:t>
            </a:r>
          </a:p>
          <a:p>
            <a:r>
              <a:rPr lang="en-US" dirty="0" smtClean="0"/>
              <a:t>reading list)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4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26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Generalization to M-stars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92667"/>
            <a:ext cx="6997700" cy="527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1889" y="663223"/>
            <a:ext cx="83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 stars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81889" y="3397956"/>
            <a:ext cx="88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stars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859"/>
            <a:ext cx="9144000" cy="3497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6481495" y="3101623"/>
            <a:ext cx="353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Wordsworth &amp; </a:t>
            </a:r>
            <a:r>
              <a:rPr lang="en-US" dirty="0" err="1" smtClean="0"/>
              <a:t>Pierrehumbert</a:t>
            </a:r>
            <a:r>
              <a:rPr lang="en-US" dirty="0" smtClean="0"/>
              <a:t>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8502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953008"/>
            <a:ext cx="5611352" cy="53824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3999" y="184835"/>
            <a:ext cx="8690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next part of today’s lecture follows Maher &amp; Chamberlain, “Hydrologic </a:t>
            </a:r>
            <a:r>
              <a:rPr lang="en-US" dirty="0"/>
              <a:t>Regulation of Chemical Weathering and the Geologic Carbon </a:t>
            </a:r>
            <a:r>
              <a:rPr lang="en-US" dirty="0" smtClean="0"/>
              <a:t>Cycle,” </a:t>
            </a:r>
            <a:r>
              <a:rPr lang="en-US" i="1" dirty="0" smtClean="0"/>
              <a:t>Science</a:t>
            </a:r>
            <a:r>
              <a:rPr lang="en-US" dirty="0" smtClean="0"/>
              <a:t>, 2014 (required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10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939800"/>
            <a:ext cx="2933700" cy="132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028700"/>
            <a:ext cx="2412999" cy="1112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9500" y="152400"/>
            <a:ext cx="404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Damkohler</a:t>
            </a:r>
            <a:r>
              <a:rPr lang="en-US" dirty="0" smtClean="0"/>
              <a:t> Coefficient”</a:t>
            </a:r>
          </a:p>
          <a:p>
            <a:r>
              <a:rPr lang="en-US" dirty="0" smtClean="0"/>
              <a:t>(used only by Maher &amp; Chamberlin 2014)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5000" y="152400"/>
            <a:ext cx="201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Damkohler</a:t>
            </a:r>
            <a:r>
              <a:rPr lang="en-US" dirty="0" smtClean="0"/>
              <a:t> number</a:t>
            </a:r>
          </a:p>
          <a:p>
            <a:r>
              <a:rPr lang="en-US" dirty="0" smtClean="0"/>
              <a:t>(widely used)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76600" y="1549400"/>
            <a:ext cx="1612900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76600" y="1180068"/>
            <a:ext cx="149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multiply by </a:t>
            </a:r>
            <a:r>
              <a:rPr lang="en-US" i="1" dirty="0" smtClean="0"/>
              <a:t>q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0" y="2501900"/>
            <a:ext cx="5575300" cy="1257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0499" y="5461000"/>
            <a:ext cx="6060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integration over an exponential distribution of travel times not</a:t>
            </a:r>
          </a:p>
          <a:p>
            <a:r>
              <a:rPr lang="en-US" dirty="0" smtClean="0"/>
              <a:t>shown (see Maher &amp; Chamberlin 2014, supplementary</a:t>
            </a:r>
          </a:p>
          <a:p>
            <a:r>
              <a:rPr lang="en-US" dirty="0" smtClean="0"/>
              <a:t>equations S6-S8)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190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Main controls on solute flux: </a:t>
            </a:r>
            <a:br>
              <a:rPr lang="en-US" dirty="0" smtClean="0"/>
            </a:br>
            <a:r>
              <a:rPr lang="en-US" dirty="0" smtClean="0"/>
              <a:t>age of soil and travel-time of fluid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72" y="1378627"/>
            <a:ext cx="7937500" cy="4999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397610"/>
            <a:ext cx="254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young soil, more reactive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99328" y="6405555"/>
            <a:ext cx="211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soil, less reactive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9214" y="2794000"/>
            <a:ext cx="1814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Central California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marine terrace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chronosequence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4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6433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Symbols: output from a reaction-transport model</a:t>
            </a:r>
            <a:br>
              <a:rPr lang="en-US" sz="1800" dirty="0" smtClean="0"/>
            </a:br>
            <a:r>
              <a:rPr lang="en-US" sz="1800" dirty="0" smtClean="0"/>
              <a:t>Curves: analytic fit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552754"/>
            <a:ext cx="7378700" cy="63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7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452"/>
            <a:ext cx="6261100" cy="5935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2" y="90714"/>
            <a:ext cx="3799115" cy="3634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8036" y="3724850"/>
            <a:ext cx="25459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Heimsath</a:t>
            </a:r>
            <a:r>
              <a:rPr lang="en-US" dirty="0" smtClean="0"/>
              <a:t> et al.,</a:t>
            </a:r>
          </a:p>
          <a:p>
            <a:r>
              <a:rPr lang="en-US" dirty="0" smtClean="0"/>
              <a:t>Earth Surf. Proc. &amp; </a:t>
            </a:r>
            <a:r>
              <a:rPr lang="en-US" dirty="0" err="1" smtClean="0"/>
              <a:t>Landf</a:t>
            </a:r>
            <a:r>
              <a:rPr lang="en-US" dirty="0" smtClean="0"/>
              <a:t>.</a:t>
            </a:r>
          </a:p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3286" y="-145093"/>
            <a:ext cx="4761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</a:t>
            </a:r>
            <a:r>
              <a:rPr lang="en-US" sz="2800" b="1" dirty="0"/>
              <a:t>P</a:t>
            </a:r>
            <a:r>
              <a:rPr lang="en-US" dirty="0" smtClean="0"/>
              <a:t>roduction rate approximately balances</a:t>
            </a:r>
          </a:p>
          <a:p>
            <a:r>
              <a:rPr lang="en-US" sz="2800" b="1" dirty="0" smtClean="0"/>
              <a:t>E</a:t>
            </a:r>
            <a:r>
              <a:rPr lang="en-US" dirty="0" smtClean="0"/>
              <a:t>rosion rate (and, less precisely, rock uplift rate)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77857" y="5651500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Mountain soil thicknesses </a:t>
            </a:r>
          </a:p>
          <a:p>
            <a:r>
              <a:rPr lang="en-US" dirty="0" smtClean="0"/>
              <a:t>are usually &lt;~O(1) 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21500" y="2576286"/>
            <a:ext cx="192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Negative feedback</a:t>
            </a:r>
          </a:p>
          <a:p>
            <a:r>
              <a:rPr lang="en-US" dirty="0" smtClean="0"/>
              <a:t>on soil thickness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5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4838700" cy="92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08100"/>
            <a:ext cx="7543800" cy="544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8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405" y="-128963"/>
            <a:ext cx="5016095" cy="4437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0" y="112486"/>
            <a:ext cx="939800" cy="605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51750" y="5353696"/>
            <a:ext cx="23749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2500" y="907142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85506" y="2962727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85506" y="5092699"/>
            <a:ext cx="7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6854762" y="5576925"/>
            <a:ext cx="827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mm/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dirty="0" smtClean="0"/>
              <a:t>rock</a:t>
            </a:r>
          </a:p>
          <a:p>
            <a:r>
              <a:rPr lang="en-US" dirty="0" smtClean="0"/>
              <a:t>uplift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11501" y="4223400"/>
            <a:ext cx="386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effect of orographic precipitation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59753"/>
            <a:ext cx="2343348" cy="2992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252028"/>
            <a:ext cx="487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Montgomery &amp; Brandon</a:t>
            </a:r>
          </a:p>
          <a:p>
            <a:r>
              <a:rPr lang="en-US" dirty="0" smtClean="0"/>
              <a:t>EPSL 2002: negative feedback on mountain height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95500" y="5882696"/>
            <a:ext cx="278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(local relief: 10 km window)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9656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98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888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71" y="546184"/>
            <a:ext cx="8080829" cy="6121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786" y="102381"/>
            <a:ext cx="352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Where’s the effect of temperature?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3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3" y="553356"/>
            <a:ext cx="5798049" cy="4687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6" y="5328226"/>
            <a:ext cx="8055428" cy="1529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786" y="102381"/>
            <a:ext cx="352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Where’s the effect of temperature?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81822" y="3114905"/>
            <a:ext cx="2590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effect of </a:t>
            </a:r>
            <a:r>
              <a:rPr lang="en-US" i="1" dirty="0" smtClean="0"/>
              <a:t>T</a:t>
            </a:r>
            <a:r>
              <a:rPr lang="en-US" dirty="0" smtClean="0"/>
              <a:t> is small;</a:t>
            </a:r>
          </a:p>
          <a:p>
            <a:r>
              <a:rPr lang="en-US" dirty="0" smtClean="0"/>
              <a:t>strong indirect hydrologic</a:t>
            </a:r>
          </a:p>
          <a:p>
            <a:r>
              <a:rPr lang="en-US" dirty="0" smtClean="0"/>
              <a:t>effect.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077857" y="1106714"/>
            <a:ext cx="1179286" cy="2008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680857" y="4038235"/>
            <a:ext cx="2576286" cy="1032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283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/>
              <a:t>CO2-atmosphere </a:t>
            </a:r>
            <a:r>
              <a:rPr lang="en-US" dirty="0" smtClean="0"/>
              <a:t>collapse</a:t>
            </a:r>
          </a:p>
          <a:p>
            <a:r>
              <a:rPr lang="en-US" dirty="0" smtClean="0"/>
              <a:t>“Maximum greenhouse” - CO2 condensation</a:t>
            </a:r>
          </a:p>
          <a:p>
            <a:r>
              <a:rPr lang="en-US" sz="4000" b="1" dirty="0"/>
              <a:t> </a:t>
            </a:r>
            <a:r>
              <a:rPr lang="en-US" sz="4000" b="1" dirty="0" smtClean="0"/>
              <a:t>Ice-albedo feedback, snowball states</a:t>
            </a:r>
          </a:p>
          <a:p>
            <a:r>
              <a:rPr lang="en-US" dirty="0" smtClean="0"/>
              <a:t> If time permits: Limit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9078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770137"/>
            <a:ext cx="6495034" cy="4799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0"/>
            <a:ext cx="4838700" cy="927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6063" y="299358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baseline="-25000" dirty="0" err="1" smtClean="0"/>
              <a:t>w</a:t>
            </a:r>
            <a:r>
              <a:rPr lang="en-US" dirty="0" smtClean="0"/>
              <a:t> = fraction of fresh minerals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134" y="4567385"/>
            <a:ext cx="3336580" cy="1987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7233" y="3710214"/>
            <a:ext cx="1686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Manabe</a:t>
            </a:r>
            <a:r>
              <a:rPr lang="en-US" dirty="0" smtClean="0"/>
              <a:t> et al. </a:t>
            </a:r>
          </a:p>
          <a:p>
            <a:pPr algn="r"/>
            <a:r>
              <a:rPr lang="en-US" dirty="0" smtClean="0"/>
              <a:t>Climatic Change </a:t>
            </a:r>
          </a:p>
          <a:p>
            <a:pPr algn="r"/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0287" y="5428930"/>
            <a:ext cx="4255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Maher &amp; Chamberlain Science 2014:</a:t>
            </a:r>
          </a:p>
          <a:p>
            <a:pPr algn="r"/>
            <a:r>
              <a:rPr lang="en-US" b="1" i="1" u="sng" dirty="0" smtClean="0"/>
              <a:t>Earth’s thermostat is mediated by wetting of mountain belts in response to global warming</a:t>
            </a:r>
            <a:endParaRPr lang="en-US" b="1" i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886857" y="4273283"/>
            <a:ext cx="64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w</a:t>
            </a:r>
            <a:endParaRPr lang="en-US" i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606143" y="6504856"/>
            <a:ext cx="2238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runoff change (cm/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9450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Mountain belts also </a:t>
            </a:r>
            <a:r>
              <a:rPr lang="en-US" i="1" dirty="0" smtClean="0"/>
              <a:t>release</a:t>
            </a:r>
            <a:r>
              <a:rPr lang="en-US" dirty="0" smtClean="0"/>
              <a:t> CO</a:t>
            </a:r>
            <a:r>
              <a:rPr lang="en-US" baseline="-25000" dirty="0" smtClean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(via metamorphic </a:t>
            </a:r>
            <a:r>
              <a:rPr lang="en-US" dirty="0" err="1" smtClean="0"/>
              <a:t>decarbonation</a:t>
            </a:r>
            <a:r>
              <a:rPr lang="en-US" dirty="0" smtClean="0"/>
              <a:t> and by oxidation of C in uplifted shale, coal)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5930900"/>
            <a:ext cx="245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Bickle</a:t>
            </a:r>
            <a:r>
              <a:rPr lang="en-US" dirty="0" smtClean="0"/>
              <a:t>, Terra Nova, 1996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4283897" cy="3217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11799"/>
            <a:ext cx="394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Colorado Front Range organic-rich shale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690" y="1892300"/>
            <a:ext cx="4720310" cy="3306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6661" y="5198883"/>
            <a:ext cx="219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Evans et al., G</a:t>
            </a:r>
            <a:r>
              <a:rPr lang="en-US" baseline="30000" dirty="0" smtClean="0"/>
              <a:t>3</a:t>
            </a:r>
            <a:r>
              <a:rPr lang="en-US" dirty="0" smtClean="0"/>
              <a:t>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346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306423"/>
            <a:ext cx="7848600" cy="5068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0562"/>
          </a:xfrm>
        </p:spPr>
        <p:txBody>
          <a:bodyPr>
            <a:noAutofit/>
          </a:bodyPr>
          <a:lstStyle/>
          <a:p>
            <a:r>
              <a:rPr lang="en-US" sz="3000" dirty="0" smtClean="0"/>
              <a:t>Return to the Paleocene-Eocene Thermal Maximum (55 </a:t>
            </a:r>
            <a:r>
              <a:rPr lang="en-US" sz="3000" dirty="0" err="1" smtClean="0"/>
              <a:t>Mya</a:t>
            </a:r>
            <a:r>
              <a:rPr lang="en-US" sz="3000" dirty="0" smtClean="0"/>
              <a:t>): consistent with Maher &amp; Chamberlin?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63500" y="6211669"/>
            <a:ext cx="2482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&amp; </a:t>
            </a:r>
            <a:r>
              <a:rPr lang="en-US" dirty="0" err="1" smtClean="0"/>
              <a:t>Zachos</a:t>
            </a:r>
            <a:r>
              <a:rPr lang="en-US" dirty="0" smtClean="0"/>
              <a:t>,</a:t>
            </a:r>
          </a:p>
          <a:p>
            <a:r>
              <a:rPr lang="en-US" dirty="0" smtClean="0"/>
              <a:t>Nature Geoscience 2010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3072" y="843643"/>
            <a:ext cx="7131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PETM: geologically-rapid injection of </a:t>
            </a:r>
            <a:r>
              <a:rPr lang="en-US" dirty="0" err="1" smtClean="0"/>
              <a:t>isotopically</a:t>
            </a:r>
            <a:r>
              <a:rPr lang="en-US" dirty="0" smtClean="0"/>
              <a:t> light C </a:t>
            </a:r>
            <a:r>
              <a:rPr lang="en-US" dirty="0" smtClean="0">
                <a:sym typeface="Wingdings"/>
              </a:rPr>
              <a:t> global warming.</a:t>
            </a:r>
          </a:p>
          <a:p>
            <a:r>
              <a:rPr lang="en-US" dirty="0">
                <a:sym typeface="Wingdings"/>
              </a:rPr>
              <a:t>	 </a:t>
            </a:r>
            <a:r>
              <a:rPr lang="en-US" dirty="0" smtClean="0">
                <a:sym typeface="Wingdings"/>
              </a:rPr>
              <a:t>   how did Earth’s climate recover?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8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Predictions of M&amp;C 2014 for the PETM: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Extent of weathering should increase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(clay mineralogy reflecting deeper weathering)</a:t>
            </a:r>
          </a:p>
          <a:p>
            <a:r>
              <a:rPr lang="en-US" dirty="0" smtClean="0"/>
              <a:t>Rainfall should increase (at least in mountainous zones relevant to weathering).</a:t>
            </a:r>
          </a:p>
        </p:txBody>
      </p:sp>
    </p:spTree>
    <p:extLst>
      <p:ext uri="{BB962C8B-B14F-4D97-AF65-F5344CB8AC3E}">
        <p14:creationId xmlns:p14="http://schemas.microsoft.com/office/powerpoint/2010/main" val="13333815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550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There is a global kaolinite spike at the PETM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0063"/>
            <a:ext cx="9144000" cy="1003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Kaolinite = clay formed from thorough intense leaching of parent rock; associated with humid climates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6323148" y="6211669"/>
            <a:ext cx="253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found on Mars</a:t>
            </a:r>
          </a:p>
          <a:p>
            <a:r>
              <a:rPr lang="en-US" dirty="0" smtClean="0"/>
              <a:t>(Carter et al. Icarus 2015)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786" y="4046172"/>
            <a:ext cx="3583214" cy="2247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30578"/>
            <a:ext cx="1474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Gibson et al. </a:t>
            </a:r>
          </a:p>
          <a:p>
            <a:r>
              <a:rPr lang="en-US" dirty="0" smtClean="0"/>
              <a:t>Sedimentary </a:t>
            </a:r>
          </a:p>
          <a:p>
            <a:r>
              <a:rPr lang="en-US" dirty="0" smtClean="0"/>
              <a:t>Geology 2000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33" y="884247"/>
            <a:ext cx="2802970" cy="5327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351" y="848365"/>
            <a:ext cx="4602435" cy="3026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9928" y="6293337"/>
            <a:ext cx="1518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kaolinite</a:t>
            </a:r>
          </a:p>
          <a:p>
            <a:r>
              <a:rPr lang="en-US" dirty="0" smtClean="0"/>
              <a:t>red: </a:t>
            </a:r>
            <a:r>
              <a:rPr lang="en-US" dirty="0" err="1" smtClean="0"/>
              <a:t>smectite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528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1004332"/>
            <a:ext cx="6661133" cy="4132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44"/>
            <a:ext cx="8229600" cy="5624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age</a:t>
            </a:r>
            <a:r>
              <a:rPr lang="en-US" dirty="0" smtClean="0"/>
              <a:t> of the kaolinite is uncertain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52929"/>
            <a:ext cx="248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et al. Geology 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89501" y="5785312"/>
            <a:ext cx="4040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Massive increase in physical erosion</a:t>
            </a:r>
          </a:p>
          <a:p>
            <a:r>
              <a:rPr lang="en-US" dirty="0" smtClean="0"/>
              <a:t>(stripping of previously-leached laterites)</a:t>
            </a:r>
          </a:p>
          <a:p>
            <a:r>
              <a:rPr lang="en-US" dirty="0" smtClean="0"/>
              <a:t>John et al. </a:t>
            </a:r>
            <a:r>
              <a:rPr lang="en-US" dirty="0" err="1" smtClean="0"/>
              <a:t>Paleoceanography</a:t>
            </a:r>
            <a:r>
              <a:rPr lang="en-US" dirty="0" smtClean="0"/>
              <a:t> 2008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2418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1" y="706950"/>
            <a:ext cx="7417731" cy="6024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5143" y="172357"/>
            <a:ext cx="523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removal of Cretaceous laterites at the PETM?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98601" y="6488668"/>
            <a:ext cx="3445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John et al. </a:t>
            </a:r>
            <a:r>
              <a:rPr lang="en-US" dirty="0" err="1"/>
              <a:t>Paleoceanography</a:t>
            </a:r>
            <a:r>
              <a:rPr lang="en-US" dirty="0"/>
              <a:t> 2008 </a:t>
            </a:r>
          </a:p>
        </p:txBody>
      </p:sp>
    </p:spTree>
    <p:extLst>
      <p:ext uri="{BB962C8B-B14F-4D97-AF65-F5344CB8AC3E}">
        <p14:creationId xmlns:p14="http://schemas.microsoft.com/office/powerpoint/2010/main" val="36374159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72"/>
            <a:ext cx="9144000" cy="2403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029" y="1965586"/>
            <a:ext cx="4733471" cy="4701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83" y="2475755"/>
            <a:ext cx="3104633" cy="4054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1929" y="72572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 for hydrological change in mountainous regions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571" y="2050142"/>
            <a:ext cx="5037599" cy="34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6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29" y="-94343"/>
            <a:ext cx="5098142" cy="2557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6071" y="226786"/>
            <a:ext cx="34810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Polecat Bench, Wyoming: excellent</a:t>
            </a:r>
          </a:p>
          <a:p>
            <a:r>
              <a:rPr lang="en-US" dirty="0" smtClean="0"/>
              <a:t>floral record</a:t>
            </a:r>
          </a:p>
          <a:p>
            <a:r>
              <a:rPr lang="en-US" dirty="0" smtClean="0"/>
              <a:t>(Wing et al. Science </a:t>
            </a:r>
          </a:p>
          <a:p>
            <a:r>
              <a:rPr lang="en-US" dirty="0" smtClean="0"/>
              <a:t>2005)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floral indications </a:t>
            </a:r>
          </a:p>
          <a:p>
            <a:r>
              <a:rPr lang="en-US" dirty="0" smtClean="0"/>
              <a:t>of</a:t>
            </a:r>
            <a:r>
              <a:rPr lang="en-US" dirty="0"/>
              <a:t> </a:t>
            </a:r>
            <a:r>
              <a:rPr lang="en-US" dirty="0" smtClean="0"/>
              <a:t>initial drying </a:t>
            </a:r>
          </a:p>
          <a:p>
            <a:r>
              <a:rPr lang="en-US" dirty="0" smtClean="0"/>
              <a:t>followed by return</a:t>
            </a:r>
            <a:r>
              <a:rPr lang="en-US" dirty="0"/>
              <a:t> </a:t>
            </a:r>
            <a:r>
              <a:rPr lang="en-US" dirty="0" smtClean="0"/>
              <a:t>to</a:t>
            </a:r>
          </a:p>
          <a:p>
            <a:r>
              <a:rPr lang="en-US" dirty="0" smtClean="0"/>
              <a:t>wetter conditions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2796291"/>
            <a:ext cx="3947886" cy="3843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086" y="5601123"/>
            <a:ext cx="2623457" cy="930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9642" y="6479595"/>
            <a:ext cx="463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Model: </a:t>
            </a:r>
            <a:r>
              <a:rPr lang="en-US" dirty="0" err="1" smtClean="0"/>
              <a:t>Armitage</a:t>
            </a:r>
            <a:r>
              <a:rPr lang="en-US" dirty="0" smtClean="0"/>
              <a:t> et al. Nature Geoscience 2011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741" y="3528786"/>
            <a:ext cx="4191000" cy="1732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3741" y="3159454"/>
            <a:ext cx="420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Pyrenees: Schmitz &amp; </a:t>
            </a:r>
            <a:r>
              <a:rPr lang="en-US" dirty="0" err="1" smtClean="0"/>
              <a:t>Pujalte</a:t>
            </a:r>
            <a:r>
              <a:rPr lang="en-US" dirty="0" smtClean="0"/>
              <a:t>, Geology 2007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026" y="653142"/>
            <a:ext cx="1414731" cy="18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2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715"/>
            <a:ext cx="8229600" cy="453571"/>
          </a:xfrm>
        </p:spPr>
        <p:txBody>
          <a:bodyPr>
            <a:noAutofit/>
          </a:bodyPr>
          <a:lstStyle/>
          <a:p>
            <a:r>
              <a:rPr lang="en-US" sz="2700" dirty="0" smtClean="0"/>
              <a:t>Severe data-model mismatch when only temperature-dependent silicate weathering is considered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86" y="728209"/>
            <a:ext cx="6072310" cy="596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0800" y="60706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29857" y="5790868"/>
            <a:ext cx="1691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“body problem”</a:t>
            </a:r>
            <a:endParaRPr lang="en-US" dirty="0"/>
          </a:p>
        </p:txBody>
      </p:sp>
      <p:sp>
        <p:nvSpPr>
          <p:cNvPr id="6" name="Left Brace 5"/>
          <p:cNvSpPr/>
          <p:nvPr/>
        </p:nvSpPr>
        <p:spPr>
          <a:xfrm rot="15621813">
            <a:off x="3739953" y="5120697"/>
            <a:ext cx="359229" cy="11611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86640" y="4813845"/>
            <a:ext cx="118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“recovery</a:t>
            </a:r>
          </a:p>
          <a:p>
            <a:r>
              <a:rPr lang="en-US" dirty="0" smtClean="0"/>
              <a:t>  problem”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2172897">
            <a:off x="4898113" y="4429702"/>
            <a:ext cx="399143" cy="9887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542643" y="1632857"/>
            <a:ext cx="18143" cy="145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25571" y="1778000"/>
            <a:ext cx="1777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alternatives:</a:t>
            </a:r>
          </a:p>
          <a:p>
            <a:r>
              <a:rPr lang="en-US" sz="1200" dirty="0" smtClean="0"/>
              <a:t>organic-matter oxidation,</a:t>
            </a:r>
          </a:p>
          <a:p>
            <a:r>
              <a:rPr lang="en-US" sz="1200" dirty="0" smtClean="0"/>
              <a:t>volcanism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950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43" y="34749"/>
            <a:ext cx="8799689" cy="716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Snowball Earth hypothesis: Joe </a:t>
            </a:r>
            <a:r>
              <a:rPr lang="en-US" dirty="0" err="1" smtClean="0"/>
              <a:t>Kirschvink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477"/>
            <a:ext cx="4618567" cy="1739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643" y="2476825"/>
            <a:ext cx="159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1992: &lt;2 pages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089" y="858352"/>
            <a:ext cx="2085131" cy="1787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027" y="2243666"/>
            <a:ext cx="4487626" cy="4388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33094" y="6042776"/>
            <a:ext cx="2355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Hoffman et al.</a:t>
            </a:r>
          </a:p>
          <a:p>
            <a:r>
              <a:rPr lang="en-US" dirty="0" smtClean="0"/>
              <a:t>Science Advances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839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0648"/>
          </a:xfrm>
        </p:spPr>
        <p:txBody>
          <a:bodyPr>
            <a:noAutofit/>
          </a:bodyPr>
          <a:lstStyle/>
          <a:p>
            <a:r>
              <a:rPr lang="en-US" sz="3000" dirty="0" smtClean="0"/>
              <a:t>Is the carbonate-silicate weathering feedback enough to explain the data?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800" y="58928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7143" y="5724071"/>
            <a:ext cx="465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without organic matter feedbacks</a:t>
            </a:r>
          </a:p>
          <a:p>
            <a:r>
              <a:rPr lang="en-US" dirty="0" smtClean="0"/>
              <a:t>Solid lines: with organic-matter feedbacks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8214" y="2577263"/>
            <a:ext cx="2240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Lysocline</a:t>
            </a:r>
            <a:r>
              <a:rPr lang="en-US" sz="1200" dirty="0" smtClean="0"/>
              <a:t> ~ seafloor depth above </a:t>
            </a:r>
          </a:p>
          <a:p>
            <a:r>
              <a:rPr lang="en-US" sz="1200" dirty="0" smtClean="0"/>
              <a:t>which carbonate is unstable</a:t>
            </a:r>
          </a:p>
        </p:txBody>
      </p:sp>
    </p:spTree>
    <p:extLst>
      <p:ext uri="{BB962C8B-B14F-4D97-AF65-F5344CB8AC3E}">
        <p14:creationId xmlns:p14="http://schemas.microsoft.com/office/powerpoint/2010/main" val="7578487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the required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Transport limitation vs. kinetic limitation</a:t>
            </a:r>
          </a:p>
          <a:p>
            <a:r>
              <a:rPr lang="en-US" dirty="0" smtClean="0"/>
              <a:t>Conceptual understanding of </a:t>
            </a:r>
            <a:r>
              <a:rPr lang="en-US" dirty="0" err="1" smtClean="0"/>
              <a:t>hillslope</a:t>
            </a:r>
            <a:r>
              <a:rPr lang="en-US" dirty="0" smtClean="0"/>
              <a:t>- and watershed-scale weathering, controls on fluxes, relative timescales</a:t>
            </a:r>
          </a:p>
        </p:txBody>
      </p:sp>
    </p:spTree>
    <p:extLst>
      <p:ext uri="{BB962C8B-B14F-4D97-AF65-F5344CB8AC3E}">
        <p14:creationId xmlns:p14="http://schemas.microsoft.com/office/powerpoint/2010/main" val="17144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500" b="1" dirty="0" smtClean="0"/>
              <a:t>Key points – a look under the hood of the carbonate-silicate feedback hypothesis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Main fluxes and reservoirs in the long-term carbon cycle: what is the evidence for a negative feedback?</a:t>
            </a:r>
          </a:p>
          <a:p>
            <a:r>
              <a:rPr lang="en-US" dirty="0" smtClean="0"/>
              <a:t>Testable elements of the carbonate-silicate weathering hypothesis: how well do they hold up to testing?</a:t>
            </a:r>
          </a:p>
          <a:p>
            <a:r>
              <a:rPr lang="en-US" dirty="0" smtClean="0"/>
              <a:t>Evidence from past shocks to the Earth system and present-day weathering bearing on the carbonate-silicate weathering hypothesis.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Testing </a:t>
            </a:r>
            <a:r>
              <a:rPr lang="en-US" dirty="0"/>
              <a:t>hydrologic control on silicate weathering rates as an explanation for recovery from the </a:t>
            </a:r>
            <a:r>
              <a:rPr lang="en-US" dirty="0" smtClean="0"/>
              <a:t>PETM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Alternative</a:t>
            </a:r>
            <a:r>
              <a:rPr lang="en-US" dirty="0"/>
              <a:t>, organic-carbon explanations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Possible explanations for the lab-vs.-field discrepancy in weathering rates: the role of flushing.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337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Backup/additional slides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8533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84"/>
            <a:ext cx="8229600" cy="836084"/>
          </a:xfrm>
        </p:spPr>
        <p:txBody>
          <a:bodyPr>
            <a:normAutofit/>
          </a:bodyPr>
          <a:lstStyle/>
          <a:p>
            <a:r>
              <a:rPr lang="en-US" dirty="0" smtClean="0"/>
              <a:t>A new proxy for weathering: </a:t>
            </a:r>
            <a:r>
              <a:rPr lang="en-US" baseline="30000" dirty="0" smtClean="0"/>
              <a:t>7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041401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3218419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1212850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021667"/>
            <a:ext cx="8122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dirty="0" smtClean="0"/>
              <a:t>High weathering intensity: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r>
              <a:rPr lang="en-US" dirty="0" smtClean="0"/>
              <a:t>Low weathering intensity (e.g. mountains):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2370667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6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14386" y="5483556"/>
            <a:ext cx="14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2012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836333" y="141111"/>
            <a:ext cx="42334" cy="2935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59321" y="541108"/>
            <a:ext cx="147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0.9% increase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534" y="1815447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Dissolved Li 50 Ma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suspended Li today?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(Other interpretations</a:t>
            </a:r>
          </a:p>
          <a:p>
            <a:r>
              <a:rPr lang="en-US" dirty="0" smtClean="0">
                <a:sym typeface="Wingdings"/>
              </a:rPr>
              <a:t>possible).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6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763"/>
            <a:ext cx="8394700" cy="592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900" y="304800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P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9700" y="6190734"/>
            <a:ext cx="302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bsf</a:t>
            </a:r>
            <a:r>
              <a:rPr lang="en-US" dirty="0" smtClean="0"/>
              <a:t> = meters below sea floor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01"/>
            <a:ext cx="6275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Evidence for increased  chemical weathering at the PETM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644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Seasonal and </a:t>
            </a:r>
            <a:r>
              <a:rPr lang="en-US" dirty="0" err="1" smtClean="0"/>
              <a:t>interannual</a:t>
            </a:r>
            <a:r>
              <a:rPr lang="en-US" dirty="0" smtClean="0"/>
              <a:t> variability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340100"/>
            <a:ext cx="200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Gislason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709432"/>
            <a:ext cx="46482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901700"/>
            <a:ext cx="46863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1400" y="5465002"/>
            <a:ext cx="3723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Icelandic watersheds showing a large,</a:t>
            </a:r>
          </a:p>
          <a:p>
            <a:r>
              <a:rPr lang="en-US" dirty="0" smtClean="0"/>
              <a:t>recent temperature increase </a:t>
            </a:r>
          </a:p>
          <a:p>
            <a:r>
              <a:rPr lang="en-US" dirty="0" smtClean="0"/>
              <a:t>(natural experiment)</a:t>
            </a:r>
          </a:p>
        </p:txBody>
      </p:sp>
    </p:spTree>
    <p:extLst>
      <p:ext uri="{BB962C8B-B14F-4D97-AF65-F5344CB8AC3E}">
        <p14:creationId xmlns:p14="http://schemas.microsoft.com/office/powerpoint/2010/main" val="111605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Testing the prediction of a pole-to-equator increases in weathering rates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7590367" cy="4140200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7535334" y="1409700"/>
            <a:ext cx="838200" cy="3289300"/>
          </a:xfrm>
          <a:prstGeom prst="rt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4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014" y="30957"/>
            <a:ext cx="9222014" cy="487362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DeConto</a:t>
            </a:r>
            <a:r>
              <a:rPr lang="en-US" sz="2200" dirty="0" smtClean="0"/>
              <a:t> et al., Nature 2012: polar permafrost as a carbon capacitor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518319"/>
            <a:ext cx="8439697" cy="59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75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72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Snowball events in Earth 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200"/>
            <a:ext cx="9144000" cy="4157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3843" y="5926667"/>
            <a:ext cx="3742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Hoffman et al. Science Advances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6539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98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Large-scale organic carbon</a:t>
            </a:r>
            <a:br>
              <a:rPr lang="en-US" sz="3000" dirty="0" smtClean="0"/>
            </a:br>
            <a:r>
              <a:rPr lang="en-US" sz="3000" dirty="0" smtClean="0"/>
              <a:t>burial offshore in deltas today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67857"/>
            <a:ext cx="8229600" cy="3773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2007</a:t>
            </a:r>
          </a:p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2015*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"/>
            <a:ext cx="4102100" cy="655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143" y="6413500"/>
            <a:ext cx="2869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Optional reading this week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4" y="2993571"/>
            <a:ext cx="4121939" cy="3419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429" y="698500"/>
            <a:ext cx="4200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Sequestration of </a:t>
            </a:r>
            <a:r>
              <a:rPr lang="en-US" dirty="0" err="1" smtClean="0"/>
              <a:t>petrogenic</a:t>
            </a:r>
            <a:r>
              <a:rPr lang="en-US" dirty="0" smtClean="0"/>
              <a:t> C moderates</a:t>
            </a:r>
          </a:p>
          <a:p>
            <a:r>
              <a:rPr lang="en-US" dirty="0" smtClean="0"/>
              <a:t>C release from eroding coal, org.-rich shale</a:t>
            </a:r>
          </a:p>
          <a:p>
            <a:r>
              <a:rPr lang="en-US" dirty="0" smtClean="0"/>
              <a:t>Sequestration of </a:t>
            </a:r>
            <a:r>
              <a:rPr lang="en-US" dirty="0" err="1" smtClean="0"/>
              <a:t>biospheric</a:t>
            </a:r>
            <a:r>
              <a:rPr lang="en-US" dirty="0" smtClean="0"/>
              <a:t> C draws down </a:t>
            </a:r>
          </a:p>
          <a:p>
            <a:r>
              <a:rPr lang="en-US" dirty="0" smtClean="0"/>
              <a:t>CO2 from atmosphere/ocean.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2537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676"/>
            <a:ext cx="9144000" cy="834392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Survival chances of terrestrial organic matter are slight unless deposition is fast (usually only for the deltas of rivers draining fast-eroding mountain belts)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165567"/>
            <a:ext cx="5116976" cy="5450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0900" y="4508500"/>
            <a:ext cx="31153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re-oxidation of</a:t>
            </a:r>
          </a:p>
          <a:p>
            <a:r>
              <a:rPr lang="en-US" dirty="0" smtClean="0"/>
              <a:t>organic matter (both terrestrial</a:t>
            </a:r>
          </a:p>
          <a:p>
            <a:r>
              <a:rPr lang="en-US" dirty="0" smtClean="0"/>
              <a:t>and marine) is usually efficient,</a:t>
            </a:r>
          </a:p>
          <a:p>
            <a:r>
              <a:rPr lang="en-US" dirty="0" smtClean="0"/>
              <a:t>oil and coal are rare in the rock</a:t>
            </a:r>
          </a:p>
          <a:p>
            <a:r>
              <a:rPr lang="en-US" dirty="0" smtClean="0"/>
              <a:t>record.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506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4" y="1220611"/>
            <a:ext cx="4813300" cy="88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2201" y="5969000"/>
            <a:ext cx="3371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Roe &amp; Baker 2010</a:t>
            </a:r>
          </a:p>
          <a:p>
            <a:r>
              <a:rPr lang="en-US" dirty="0" smtClean="0"/>
              <a:t>(optional reading, </a:t>
            </a:r>
            <a:r>
              <a:rPr lang="en-US" dirty="0" err="1" smtClean="0"/>
              <a:t>pdf</a:t>
            </a:r>
            <a:r>
              <a:rPr lang="en-US" dirty="0" smtClean="0"/>
              <a:t> on website)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51223" y="1481666"/>
            <a:ext cx="21479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= sin(latitude)</a:t>
            </a:r>
          </a:p>
          <a:p>
            <a:endParaRPr lang="en-US" dirty="0"/>
          </a:p>
          <a:p>
            <a:r>
              <a:rPr lang="en-US" dirty="0" err="1" smtClean="0"/>
              <a:t>x_s</a:t>
            </a:r>
            <a:r>
              <a:rPr lang="en-US" dirty="0" smtClean="0"/>
              <a:t> = ice line latitude</a:t>
            </a:r>
          </a:p>
          <a:p>
            <a:endParaRPr lang="en-US" dirty="0"/>
          </a:p>
          <a:p>
            <a:r>
              <a:rPr lang="en-US" dirty="0" smtClean="0"/>
              <a:t>Suppose</a:t>
            </a:r>
          </a:p>
          <a:p>
            <a:r>
              <a:rPr lang="en-US" dirty="0" smtClean="0"/>
              <a:t>α = 0.6, T &lt; T_s</a:t>
            </a:r>
          </a:p>
          <a:p>
            <a:r>
              <a:rPr lang="en-US" dirty="0"/>
              <a:t>α = </a:t>
            </a:r>
            <a:r>
              <a:rPr lang="en-US" dirty="0" smtClean="0"/>
              <a:t>0.3, </a:t>
            </a:r>
            <a:r>
              <a:rPr lang="en-US" dirty="0"/>
              <a:t>T </a:t>
            </a:r>
            <a:r>
              <a:rPr lang="en-US" dirty="0" smtClean="0"/>
              <a:t>&gt; </a:t>
            </a:r>
            <a:r>
              <a:rPr lang="en-US" dirty="0"/>
              <a:t>T_s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681111" y="1850998"/>
            <a:ext cx="12982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81111" y="1850998"/>
            <a:ext cx="1595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linearization of</a:t>
            </a:r>
          </a:p>
          <a:p>
            <a:r>
              <a:rPr lang="en-US" dirty="0" smtClean="0"/>
              <a:t>Outgoing</a:t>
            </a:r>
          </a:p>
          <a:p>
            <a:r>
              <a:rPr lang="en-US" dirty="0" smtClean="0"/>
              <a:t>Longwave</a:t>
            </a:r>
          </a:p>
          <a:p>
            <a:r>
              <a:rPr lang="en-US" dirty="0" smtClean="0"/>
              <a:t>Radiation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276420" y="1368778"/>
            <a:ext cx="7062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79333" y="722447"/>
            <a:ext cx="2481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divergence of</a:t>
            </a:r>
          </a:p>
          <a:p>
            <a:r>
              <a:rPr lang="en-US" dirty="0" err="1" smtClean="0"/>
              <a:t>poleward</a:t>
            </a:r>
            <a:r>
              <a:rPr lang="en-US" dirty="0" smtClean="0"/>
              <a:t> heat transport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9890"/>
            <a:ext cx="6232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Snowball Earth catastrophe can be modeled using a </a:t>
            </a:r>
          </a:p>
          <a:p>
            <a:r>
              <a:rPr lang="en-US" sz="2200" b="1" dirty="0" smtClean="0"/>
              <a:t>1D (latitudinal) Energy Balance Model (EBM)</a:t>
            </a:r>
            <a:endParaRPr lang="en-US" sz="2200" b="1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63222" y="1850998"/>
            <a:ext cx="4797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6323" y="2109611"/>
            <a:ext cx="20333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normalized</a:t>
            </a:r>
          </a:p>
          <a:p>
            <a:r>
              <a:rPr lang="en-US" dirty="0" smtClean="0"/>
              <a:t>latitudinal</a:t>
            </a:r>
          </a:p>
          <a:p>
            <a:r>
              <a:rPr lang="en-US" dirty="0" smtClean="0"/>
              <a:t>distribution of</a:t>
            </a:r>
          </a:p>
          <a:p>
            <a:r>
              <a:rPr lang="en-US" dirty="0" smtClean="0"/>
              <a:t>insolation (depends</a:t>
            </a:r>
          </a:p>
          <a:p>
            <a:r>
              <a:rPr lang="en-US" dirty="0" smtClean="0"/>
              <a:t>on obliquity)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818444" y="1850998"/>
            <a:ext cx="14112" cy="258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12" y="4494009"/>
            <a:ext cx="2438400" cy="533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4198" y="4545189"/>
            <a:ext cx="146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Budyko</a:t>
            </a:r>
            <a:r>
              <a:rPr lang="en-US" dirty="0" smtClean="0"/>
              <a:t> 1969: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912" y="5205589"/>
            <a:ext cx="3441700" cy="990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97086" y="5486779"/>
            <a:ext cx="131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1975: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6857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890"/>
            <a:ext cx="6232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Snowball Earth catastrophe can be modeled using a </a:t>
            </a:r>
          </a:p>
          <a:p>
            <a:r>
              <a:rPr lang="en-US" sz="2200" b="1" dirty="0" smtClean="0"/>
              <a:t>1D (latitudinal) Energy Balance Model (EBM)</a:t>
            </a:r>
            <a:endParaRPr lang="en-US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72201" y="5763988"/>
            <a:ext cx="3408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Following Roe &amp; Baker 2010</a:t>
            </a:r>
          </a:p>
          <a:p>
            <a:r>
              <a:rPr lang="en-US" i="1" dirty="0" smtClean="0"/>
              <a:t>(optional reading, </a:t>
            </a:r>
            <a:r>
              <a:rPr lang="en-US" i="1" dirty="0" err="1" smtClean="0"/>
              <a:t>pdf</a:t>
            </a:r>
            <a:r>
              <a:rPr lang="en-US" i="1" dirty="0" smtClean="0"/>
              <a:t> on website)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01" y="809331"/>
            <a:ext cx="5448300" cy="132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4" y="2130131"/>
            <a:ext cx="5435600" cy="97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1" y="3108031"/>
            <a:ext cx="5361276" cy="3619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24222" y="2624667"/>
            <a:ext cx="30828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Due to spherical geometry for</a:t>
            </a:r>
          </a:p>
          <a:p>
            <a:r>
              <a:rPr lang="en-US" dirty="0" smtClean="0"/>
              <a:t>a rapidly-rotating planet:</a:t>
            </a:r>
          </a:p>
          <a:p>
            <a:r>
              <a:rPr lang="en-US" dirty="0" smtClean="0"/>
              <a:t>At lower latitudes,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 insolation</a:t>
            </a:r>
          </a:p>
          <a:p>
            <a:r>
              <a:rPr lang="en-US" dirty="0" smtClean="0"/>
              <a:t>(negative feedback) increases </a:t>
            </a:r>
          </a:p>
          <a:p>
            <a:r>
              <a:rPr lang="en-US" dirty="0" smtClean="0"/>
              <a:t>more slowly with decreasing </a:t>
            </a:r>
          </a:p>
          <a:p>
            <a:r>
              <a:rPr lang="en-US" dirty="0" smtClean="0"/>
              <a:t>latitude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 divergence of the heat</a:t>
            </a:r>
          </a:p>
          <a:p>
            <a:r>
              <a:rPr lang="en-US" dirty="0" smtClean="0"/>
              <a:t>flux (+</a:t>
            </a:r>
            <a:r>
              <a:rPr lang="en-US" dirty="0" err="1" smtClean="0"/>
              <a:t>ve</a:t>
            </a:r>
            <a:r>
              <a:rPr lang="en-US" dirty="0" smtClean="0"/>
              <a:t> feedback) leads to</a:t>
            </a:r>
          </a:p>
          <a:p>
            <a:r>
              <a:rPr lang="en-US" dirty="0" smtClean="0"/>
              <a:t>more cooling</a:t>
            </a:r>
          </a:p>
          <a:p>
            <a:r>
              <a:rPr lang="en-US" dirty="0" smtClean="0"/>
              <a:t>with decreasing latitude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83556" y="3922890"/>
            <a:ext cx="2858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low-latitude ice-line location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unstable to becoming</a:t>
            </a:r>
          </a:p>
          <a:p>
            <a:r>
              <a:rPr lang="en-US" dirty="0" smtClean="0">
                <a:sym typeface="Wingdings"/>
              </a:rPr>
              <a:t>global glaciation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11955" y="6488668"/>
            <a:ext cx="76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see Abbot et al. 2011 for a proposed low-latitude stable-ice-line glacial state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468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0"/>
            <a:ext cx="330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4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8458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978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0"/>
            <a:ext cx="7076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469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versus time for the last 0.5 </a:t>
            </a:r>
            <a:r>
              <a:rPr lang="en-US" dirty="0" err="1" smtClean="0"/>
              <a:t>Gyr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4" y="838200"/>
            <a:ext cx="5943600" cy="5083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633" y="5922034"/>
            <a:ext cx="5016500" cy="770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646" y="933451"/>
            <a:ext cx="3080354" cy="2474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4966" y="3407833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0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8462322" cy="5645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0" y="5749574"/>
            <a:ext cx="344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Gastornis</a:t>
            </a:r>
            <a:r>
              <a:rPr lang="en-US" i="1" dirty="0" smtClean="0"/>
              <a:t> </a:t>
            </a:r>
            <a:r>
              <a:rPr lang="en-US" dirty="0" smtClean="0"/>
              <a:t>in earliest Eocene forest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726215" y="6165072"/>
            <a:ext cx="406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radiation of mammals at the PETM</a:t>
            </a:r>
          </a:p>
          <a:p>
            <a:r>
              <a:rPr lang="en-US" dirty="0" smtClean="0"/>
              <a:t>(e.g., horses double in size)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8982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Backup/additional slides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0917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67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111" y="0"/>
            <a:ext cx="7981244" cy="11430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Evidence for Proterozoic low-latitude glaciation on Earth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01043" y="6488668"/>
            <a:ext cx="374295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Hoffman et al. Science Advances 2017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13000" y="5602111"/>
            <a:ext cx="173637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Glacial striations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206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5778"/>
            <a:ext cx="4467075" cy="11430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The runaway &amp; moist greenhouses:</a:t>
            </a:r>
            <a:br>
              <a:rPr lang="en-US" sz="3000" dirty="0" smtClean="0"/>
            </a:br>
            <a:r>
              <a:rPr lang="en-US" sz="3000" dirty="0" smtClean="0"/>
              <a:t>under the hood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075" y="0"/>
            <a:ext cx="50268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179" y="1967321"/>
            <a:ext cx="3746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Raising temperature raises the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r>
              <a:rPr lang="en-US" dirty="0"/>
              <a:t>m</a:t>
            </a:r>
            <a:r>
              <a:rPr lang="en-US" dirty="0" smtClean="0"/>
              <a:t>ixing ratio at the cold trap (assumed</a:t>
            </a:r>
          </a:p>
          <a:p>
            <a:r>
              <a:rPr lang="en-US" dirty="0"/>
              <a:t>i</a:t>
            </a:r>
            <a:r>
              <a:rPr lang="en-US" dirty="0" smtClean="0"/>
              <a:t>sothermal)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759" y="2890651"/>
            <a:ext cx="4633903" cy="34947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1000" y="6508202"/>
            <a:ext cx="138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Kasting</a:t>
            </a:r>
            <a:r>
              <a:rPr lang="en-US" dirty="0" smtClean="0"/>
              <a:t>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210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35"/>
            <a:ext cx="9144000" cy="4133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7667" y="4252867"/>
            <a:ext cx="138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Kasting</a:t>
            </a:r>
            <a:r>
              <a:rPr lang="en-US" dirty="0" smtClean="0"/>
              <a:t>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2045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99" y="685546"/>
            <a:ext cx="357192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How was the last 10</a:t>
            </a:r>
            <a:r>
              <a:rPr lang="en-US" baseline="30000" dirty="0" smtClean="0"/>
              <a:t>th</a:t>
            </a:r>
            <a:r>
              <a:rPr lang="en-US" dirty="0" smtClean="0"/>
              <a:t> of Venus’ ocean removed?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25" y="0"/>
            <a:ext cx="459017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8187" y="6242533"/>
            <a:ext cx="138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Kasting</a:t>
            </a:r>
            <a:r>
              <a:rPr lang="en-US" dirty="0" smtClean="0"/>
              <a:t>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75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8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Dependence of HZ boundaries on star type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08000"/>
            <a:ext cx="5357090" cy="4092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047166"/>
            <a:ext cx="2251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Kopparapu</a:t>
            </a:r>
            <a:r>
              <a:rPr lang="en-US" dirty="0" smtClean="0"/>
              <a:t> et al. 2013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3415678"/>
            <a:ext cx="4825999" cy="344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391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890"/>
            <a:ext cx="6232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Snowball Earth catastrophe can be modeled using a </a:t>
            </a:r>
          </a:p>
          <a:p>
            <a:r>
              <a:rPr lang="en-US" sz="2200" b="1" dirty="0" smtClean="0"/>
              <a:t>1D (latitudinal) Energy Balance Model (EBM)</a:t>
            </a:r>
            <a:endParaRPr lang="en-US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72201" y="5763988"/>
            <a:ext cx="3408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Following Roe &amp; Baker 2010</a:t>
            </a:r>
          </a:p>
          <a:p>
            <a:r>
              <a:rPr lang="en-US" i="1" dirty="0" smtClean="0"/>
              <a:t>(optional reading, </a:t>
            </a:r>
            <a:r>
              <a:rPr lang="en-US" i="1" dirty="0" err="1" smtClean="0"/>
              <a:t>pdf</a:t>
            </a:r>
            <a:r>
              <a:rPr lang="en-US" i="1" dirty="0" smtClean="0"/>
              <a:t> on website)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01" y="809331"/>
            <a:ext cx="5448300" cy="132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4" y="2130131"/>
            <a:ext cx="5435600" cy="97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1" y="3108031"/>
            <a:ext cx="5361276" cy="3619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24222" y="2624667"/>
            <a:ext cx="30828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Due to spherical geometry for</a:t>
            </a:r>
          </a:p>
          <a:p>
            <a:r>
              <a:rPr lang="en-US" dirty="0" smtClean="0"/>
              <a:t>a rapidly-rotating planet:</a:t>
            </a:r>
          </a:p>
          <a:p>
            <a:r>
              <a:rPr lang="en-US" dirty="0" smtClean="0"/>
              <a:t>At lower latitudes,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 insolation</a:t>
            </a:r>
          </a:p>
          <a:p>
            <a:r>
              <a:rPr lang="en-US" dirty="0" smtClean="0"/>
              <a:t>(negative feedback) increases </a:t>
            </a:r>
          </a:p>
          <a:p>
            <a:r>
              <a:rPr lang="en-US" dirty="0" smtClean="0"/>
              <a:t>more slowly with decreasing </a:t>
            </a:r>
          </a:p>
          <a:p>
            <a:r>
              <a:rPr lang="en-US" dirty="0" smtClean="0"/>
              <a:t>latitude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 divergence of the heat</a:t>
            </a:r>
          </a:p>
          <a:p>
            <a:r>
              <a:rPr lang="en-US" dirty="0" smtClean="0"/>
              <a:t>flux (+</a:t>
            </a:r>
            <a:r>
              <a:rPr lang="en-US" dirty="0" err="1" smtClean="0"/>
              <a:t>ve</a:t>
            </a:r>
            <a:r>
              <a:rPr lang="en-US" dirty="0" smtClean="0"/>
              <a:t> feedback) leads to</a:t>
            </a:r>
          </a:p>
          <a:p>
            <a:r>
              <a:rPr lang="en-US" dirty="0" smtClean="0"/>
              <a:t>more cooling</a:t>
            </a:r>
          </a:p>
          <a:p>
            <a:r>
              <a:rPr lang="en-US" dirty="0" smtClean="0"/>
              <a:t>with decreasing latitude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83556" y="3922890"/>
            <a:ext cx="2858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low-latitude ice-line location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unstable to becoming</a:t>
            </a:r>
          </a:p>
          <a:p>
            <a:r>
              <a:rPr lang="en-US" dirty="0" smtClean="0">
                <a:sym typeface="Wingdings"/>
              </a:rPr>
              <a:t>global glaciation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11955" y="6488668"/>
            <a:ext cx="76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see Abbot et al. 2011 for a proposed low-latitude stable-ice-line glacial state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7172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CO2-atmosphere </a:t>
            </a:r>
            <a:r>
              <a:rPr lang="en-US" dirty="0" smtClean="0"/>
              <a:t>collapse</a:t>
            </a:r>
          </a:p>
          <a:p>
            <a:r>
              <a:rPr lang="en-US" dirty="0" smtClean="0"/>
              <a:t>“Maximum greenhouse” - CO2 condensation</a:t>
            </a:r>
          </a:p>
          <a:p>
            <a:r>
              <a:rPr lang="en-US" dirty="0"/>
              <a:t> </a:t>
            </a:r>
            <a:r>
              <a:rPr lang="en-US" dirty="0" smtClean="0"/>
              <a:t>Ice-albedo feedback, snowball states</a:t>
            </a:r>
          </a:p>
          <a:p>
            <a:r>
              <a:rPr lang="en-US" sz="4000" b="1" dirty="0" smtClean="0"/>
              <a:t> If time permits: Limit cycles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823483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86729" y="5941497"/>
            <a:ext cx="1868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</a:p>
          <a:p>
            <a:r>
              <a:rPr lang="en-US" dirty="0" err="1" smtClean="0"/>
              <a:t>Menou</a:t>
            </a:r>
            <a:r>
              <a:rPr lang="en-US" dirty="0" smtClean="0"/>
              <a:t> EPSL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5842000" cy="4126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46246"/>
            <a:ext cx="6704068" cy="2951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0" y="2785631"/>
            <a:ext cx="3302000" cy="11962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85556" y="169334"/>
            <a:ext cx="34330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pCO2-dependent weathering</a:t>
            </a:r>
          </a:p>
          <a:p>
            <a:r>
              <a:rPr lang="en-US" sz="2100" b="1" dirty="0" smtClean="0"/>
              <a:t>rate allows limit cycles</a:t>
            </a:r>
          </a:p>
          <a:p>
            <a:r>
              <a:rPr lang="en-US" sz="2100" b="1" dirty="0" smtClean="0"/>
              <a:t>near outer edge of the</a:t>
            </a:r>
          </a:p>
          <a:p>
            <a:r>
              <a:rPr lang="en-US" sz="2100" b="1" dirty="0" smtClean="0"/>
              <a:t>habitable zone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37258251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2800"/>
          </a:xfrm>
        </p:spPr>
        <p:txBody>
          <a:bodyPr>
            <a:normAutofit/>
          </a:bodyPr>
          <a:lstStyle/>
          <a:p>
            <a:r>
              <a:rPr lang="en-US" dirty="0" smtClean="0"/>
              <a:t>Example limit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812800"/>
            <a:ext cx="3924300" cy="5219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729" y="5941497"/>
            <a:ext cx="1868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err="1" smtClean="0"/>
              <a:t>Menou</a:t>
            </a:r>
            <a:r>
              <a:rPr lang="en-US" dirty="0" smtClean="0"/>
              <a:t> EPSL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99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44" y="533400"/>
            <a:ext cx="7454900" cy="577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0" y="6311900"/>
            <a:ext cx="220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Kadoya</a:t>
            </a:r>
            <a:r>
              <a:rPr lang="en-US" dirty="0" smtClean="0"/>
              <a:t> &amp; </a:t>
            </a:r>
            <a:r>
              <a:rPr lang="en-US" dirty="0" err="1" smtClean="0"/>
              <a:t>Tajika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1333" y="4683667"/>
            <a:ext cx="121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limit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2337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0"/>
            <a:ext cx="8229600" cy="608717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“Geodynamic death” as volcanic degassing ceases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657577"/>
            <a:ext cx="7404100" cy="572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0" y="6311900"/>
            <a:ext cx="220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Kadoya</a:t>
            </a:r>
            <a:r>
              <a:rPr lang="en-US" dirty="0" smtClean="0"/>
              <a:t> &amp; </a:t>
            </a:r>
            <a:r>
              <a:rPr lang="en-US" dirty="0" err="1" smtClean="0"/>
              <a:t>Tajika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881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3927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30111" y="0"/>
            <a:ext cx="7981244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Evidence for Proterozoic low-latitude glaciation on Earth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01043" y="6488668"/>
            <a:ext cx="374295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Hoffman et al. Science Advances 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13000" y="5602111"/>
            <a:ext cx="224626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Ice-rafted debris (IRD)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8409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54710"/>
            <a:ext cx="7099300" cy="1297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13" y="1232972"/>
            <a:ext cx="645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Advection-reaction equation (</a:t>
            </a:r>
            <a:r>
              <a:rPr lang="en-US" dirty="0" err="1" smtClean="0"/>
              <a:t>heterogenous</a:t>
            </a:r>
            <a:r>
              <a:rPr lang="en-US" dirty="0" smtClean="0"/>
              <a:t>, irreversible reactions)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2" y="4730748"/>
            <a:ext cx="5613400" cy="1125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01" y="3251199"/>
            <a:ext cx="2120900" cy="977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052" y="3251200"/>
            <a:ext cx="2063750" cy="436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301" y="3687878"/>
            <a:ext cx="2768600" cy="4870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513" y="3364712"/>
            <a:ext cx="1217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Damkohler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number: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4801" y="1860034"/>
            <a:ext cx="1948815" cy="393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73616" y="1730821"/>
            <a:ext cx="3170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net dissolution rate (affected </a:t>
            </a:r>
          </a:p>
          <a:p>
            <a:r>
              <a:rPr lang="en-US" dirty="0" smtClean="0"/>
              <a:t>by availability of fresh minerals)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7502" y="2253734"/>
            <a:ext cx="1320798" cy="4033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94621" y="2253734"/>
            <a:ext cx="1196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flow rate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908802" y="5638800"/>
            <a:ext cx="787398" cy="40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5636" y="5121870"/>
            <a:ext cx="154401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</a:t>
            </a:r>
          </a:p>
          <a:p>
            <a:r>
              <a:rPr lang="en-US" dirty="0" smtClean="0"/>
              <a:t>integrate over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hillslope</a:t>
            </a:r>
            <a:endParaRPr lang="en-US" dirty="0" smtClean="0"/>
          </a:p>
          <a:p>
            <a:r>
              <a:rPr lang="en-US" dirty="0" smtClean="0"/>
              <a:t>(with different</a:t>
            </a:r>
          </a:p>
          <a:p>
            <a:r>
              <a:rPr lang="en-US" dirty="0" smtClean="0"/>
              <a:t>travel times)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463" y="1968382"/>
            <a:ext cx="1387929" cy="3238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64392" y="1898532"/>
            <a:ext cx="2103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concentration of </a:t>
            </a:r>
          </a:p>
          <a:p>
            <a:r>
              <a:rPr lang="en-US" dirty="0" smtClean="0"/>
              <a:t>    a dissolving solute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1057" y="2949214"/>
            <a:ext cx="14987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Da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0,</a:t>
            </a:r>
          </a:p>
          <a:p>
            <a:r>
              <a:rPr lang="en-US" dirty="0" smtClean="0">
                <a:sym typeface="Wingdings"/>
              </a:rPr>
              <a:t>c(x)  0</a:t>
            </a:r>
          </a:p>
          <a:p>
            <a:endParaRPr lang="en-US" dirty="0">
              <a:sym typeface="Wingdings"/>
            </a:endParaRPr>
          </a:p>
          <a:p>
            <a:r>
              <a:rPr lang="en-US" i="1" dirty="0" smtClean="0">
                <a:sym typeface="Wingdings"/>
              </a:rPr>
              <a:t>Da</a:t>
            </a:r>
            <a:r>
              <a:rPr lang="en-US" dirty="0" smtClean="0">
                <a:sym typeface="Wingdings"/>
              </a:rPr>
              <a:t>  infinity,</a:t>
            </a:r>
          </a:p>
          <a:p>
            <a:r>
              <a:rPr lang="en-US" dirty="0" smtClean="0">
                <a:sym typeface="Wingdings"/>
              </a:rPr>
              <a:t>c(x)  </a:t>
            </a:r>
            <a:r>
              <a:rPr lang="en-US" dirty="0" err="1" smtClean="0">
                <a:sym typeface="Wingdings"/>
              </a:rPr>
              <a:t>c_eq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20451" y="780378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tau is a constant</a:t>
            </a:r>
          </a:p>
          <a:p>
            <a:r>
              <a:rPr lang="en-US" dirty="0" smtClean="0"/>
              <a:t>(sic)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7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3443</TotalTime>
  <Words>3128</Words>
  <Application>Microsoft Macintosh PowerPoint</Application>
  <PresentationFormat>On-screen Show (4:3)</PresentationFormat>
  <Paragraphs>531</Paragraphs>
  <Slides>90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Office Theme</vt:lpstr>
      <vt:lpstr>GEOS 22060/ GEOS 32060 / ASTR 45900 </vt:lpstr>
      <vt:lpstr>Outer limits of the habitable zone – outline</vt:lpstr>
      <vt:lpstr>PowerPoint Presentation</vt:lpstr>
      <vt:lpstr>Generalization to M-stars</vt:lpstr>
      <vt:lpstr>Outer limits of the habitable zone – outline</vt:lpstr>
      <vt:lpstr>Snowball Earth hypothesis: Joe Kirschvink</vt:lpstr>
      <vt:lpstr>Snowball events in Earth history</vt:lpstr>
      <vt:lpstr>Evidence for Proterozoic low-latitude glaciation on Earth</vt:lpstr>
      <vt:lpstr>PowerPoint Presentation</vt:lpstr>
      <vt:lpstr>PowerPoint Presentation</vt:lpstr>
      <vt:lpstr>Snowball Earth hysteresis loop CO2 thresholds are very sensitive to ice albedo</vt:lpstr>
      <vt:lpstr>Outer limits of the habitable zone – outline</vt:lpstr>
      <vt:lpstr>Lecture 10</vt:lpstr>
      <vt:lpstr>Carbonate-silicate feedback hypothesis</vt:lpstr>
      <vt:lpstr>The carbonate-silicate feedback hypothesis involves both on-land weathering and seawater chemistry</vt:lpstr>
      <vt:lpstr>Short-term vs. long term carbon cycle</vt:lpstr>
      <vt:lpstr>Erosion driven by tectonic uplift is required to provide cations to balance CO2 supplied by volcanic outgassing. </vt:lpstr>
      <vt:lpstr>What controls the weathering rate?</vt:lpstr>
      <vt:lpstr>Global denudation is focused in mountain areas  (tectonic uplift)  During periods of Earth history when there were more (less) mountains,  one would expect more (less) silicate weathering for a given temperature.   Mountains (the result of plate collisions) cool the planet.</vt:lpstr>
      <vt:lpstr>80% of global weathering product travelling as dissolved load occurs within a narrow range (0.01 – 0.5 mm/yr) of erosion rates.</vt:lpstr>
      <vt:lpstr>PowerPoint Presentation</vt:lpstr>
      <vt:lpstr>Tests for the carbonate-silicate weathering feedback hypothesis:</vt:lpstr>
      <vt:lpstr>Q: When CO2 goes up, does temperature go up?</vt:lpstr>
      <vt:lpstr>River input</vt:lpstr>
      <vt:lpstr>How river input (discharge x concentration) is measured</vt:lpstr>
      <vt:lpstr>PowerPoint Presentation</vt:lpstr>
      <vt:lpstr>Oliva et al. 2003</vt:lpstr>
      <vt:lpstr>Kinetically-limited watersheds vs. supply-limited watersheds</vt:lpstr>
      <vt:lpstr>PowerPoint Presentation</vt:lpstr>
      <vt:lpstr>No evidence for T or runoff control on physical erosion from 10Be data  </vt:lpstr>
      <vt:lpstr>Testing the carbonate-silicate weathering feedback using present-day temperature gradients: Rivers and streams in Antarctica</vt:lpstr>
      <vt:lpstr>Testing the silicate-weathering feedback hypothesis with hyperthermals</vt:lpstr>
      <vt:lpstr>Paleocene-Eocene Thermal Maximum A hyperthermal 55 Mya</vt:lpstr>
      <vt:lpstr>Sustained temperature rise: expect – increased weathering; intensified hydrologic cycle; CO2 drawdown on ~100 Kyr timescale </vt:lpstr>
      <vt:lpstr>Osmium-isotope systematics</vt:lpstr>
      <vt:lpstr>Toarcian Oceanic Anoxic Event</vt:lpstr>
      <vt:lpstr>PowerPoint Presentation</vt:lpstr>
      <vt:lpstr>Refining the carbonate-silicate weathering feedback  hypothesis: shift from direct T to indirect hydrologic control </vt:lpstr>
      <vt:lpstr>What accounts for the lab-vs.-field discrepancy in weathering rates? What is the role of flushing?</vt:lpstr>
      <vt:lpstr>PowerPoint Presentation</vt:lpstr>
      <vt:lpstr>PowerPoint Presentation</vt:lpstr>
      <vt:lpstr>Main controls on solute flux:  age of soil and travel-time of fluid </vt:lpstr>
      <vt:lpstr>Symbols: output from a reaction-transport model Curves: analytic fit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Mountain belts also release CO2 (via metamorphic decarbonation and by oxidation of C in uplifted shale, coal)</vt:lpstr>
      <vt:lpstr>Return to the Paleocene-Eocene Thermal Maximum (55 Mya): consistent with Maher &amp; Chamberlin?</vt:lpstr>
      <vt:lpstr>Predictions of M&amp;C 2014 for the PETM:</vt:lpstr>
      <vt:lpstr>There is a global kaolinite spike at the PETM</vt:lpstr>
      <vt:lpstr>The age of the kaolinite is uncertain</vt:lpstr>
      <vt:lpstr>PowerPoint Presentation</vt:lpstr>
      <vt:lpstr>PowerPoint Presentation</vt:lpstr>
      <vt:lpstr>PowerPoint Presentation</vt:lpstr>
      <vt:lpstr>Severe data-model mismatch when only temperature-dependent silicate weathering is considered</vt:lpstr>
      <vt:lpstr>Is the carbonate-silicate weathering feedback enough to explain the data?</vt:lpstr>
      <vt:lpstr>Key points from the required reading</vt:lpstr>
      <vt:lpstr>Key points – a look under the hood of the carbonate-silicate feedback hypothesis</vt:lpstr>
      <vt:lpstr>Backup/additional slides</vt:lpstr>
      <vt:lpstr>A new proxy for weathering: 7Li</vt:lpstr>
      <vt:lpstr>PowerPoint Presentation</vt:lpstr>
      <vt:lpstr>PowerPoint Presentation</vt:lpstr>
      <vt:lpstr>Seasonal and interannual variability</vt:lpstr>
      <vt:lpstr>Testing the prediction of a pole-to-equator increases in weathering rates</vt:lpstr>
      <vt:lpstr>DeConto et al., Nature 2012: polar permafrost as a carbon capacitor </vt:lpstr>
      <vt:lpstr>Large-scale organic carbon burial offshore in deltas today</vt:lpstr>
      <vt:lpstr>Survival chances of terrestrial organic matter are slight unless deposition is fast (usually only for the deltas of rivers draining fast-eroding mountain belts)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CO2 versus time for the last 0.5 Gyr</vt:lpstr>
      <vt:lpstr>PowerPoint Presentation</vt:lpstr>
      <vt:lpstr>Backup/additional slides</vt:lpstr>
      <vt:lpstr>The runaway &amp; moist greenhouses: under the hood</vt:lpstr>
      <vt:lpstr>PowerPoint Presentation</vt:lpstr>
      <vt:lpstr>How was the last 10th of Venus’ ocean removed?</vt:lpstr>
      <vt:lpstr>Dependence of HZ boundaries on star type</vt:lpstr>
      <vt:lpstr>PowerPoint Presentation</vt:lpstr>
      <vt:lpstr>Outer limits of the habitable zone – outline</vt:lpstr>
      <vt:lpstr>PowerPoint Presentation</vt:lpstr>
      <vt:lpstr>Example limit cycle</vt:lpstr>
      <vt:lpstr>PowerPoint Presentation</vt:lpstr>
      <vt:lpstr>“Geodynamic death” as volcanic degassing ceases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229</cp:revision>
  <dcterms:created xsi:type="dcterms:W3CDTF">2016-01-07T03:39:51Z</dcterms:created>
  <dcterms:modified xsi:type="dcterms:W3CDTF">2020-02-06T14:44:54Z</dcterms:modified>
</cp:coreProperties>
</file>