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259" r:id="rId2"/>
    <p:sldId id="722" r:id="rId3"/>
    <p:sldId id="723" r:id="rId4"/>
    <p:sldId id="724" r:id="rId5"/>
    <p:sldId id="725" r:id="rId6"/>
    <p:sldId id="726" r:id="rId7"/>
    <p:sldId id="727" r:id="rId8"/>
    <p:sldId id="733" r:id="rId9"/>
    <p:sldId id="735" r:id="rId10"/>
    <p:sldId id="736" r:id="rId11"/>
    <p:sldId id="737" r:id="rId12"/>
    <p:sldId id="739" r:id="rId13"/>
    <p:sldId id="754" r:id="rId14"/>
    <p:sldId id="755" r:id="rId15"/>
    <p:sldId id="757" r:id="rId16"/>
    <p:sldId id="758" r:id="rId17"/>
    <p:sldId id="759" r:id="rId18"/>
    <p:sldId id="760" r:id="rId19"/>
    <p:sldId id="761" r:id="rId20"/>
    <p:sldId id="762" r:id="rId21"/>
    <p:sldId id="763" r:id="rId22"/>
    <p:sldId id="764" r:id="rId23"/>
    <p:sldId id="765" r:id="rId24"/>
    <p:sldId id="766" r:id="rId25"/>
    <p:sldId id="767" r:id="rId26"/>
    <p:sldId id="768" r:id="rId27"/>
    <p:sldId id="769" r:id="rId28"/>
    <p:sldId id="770" r:id="rId29"/>
    <p:sldId id="771" r:id="rId30"/>
    <p:sldId id="772" r:id="rId31"/>
    <p:sldId id="773" r:id="rId32"/>
    <p:sldId id="774" r:id="rId33"/>
    <p:sldId id="775" r:id="rId34"/>
    <p:sldId id="738" r:id="rId35"/>
    <p:sldId id="741" r:id="rId36"/>
    <p:sldId id="742" r:id="rId37"/>
    <p:sldId id="743" r:id="rId38"/>
    <p:sldId id="744" r:id="rId39"/>
    <p:sldId id="753" r:id="rId40"/>
    <p:sldId id="748" r:id="rId41"/>
    <p:sldId id="749" r:id="rId42"/>
    <p:sldId id="751" r:id="rId43"/>
    <p:sldId id="752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907" autoAdjust="0"/>
    <p:restoredTop sz="92555" autoAdjust="0"/>
  </p:normalViewPr>
  <p:slideViewPr>
    <p:cSldViewPr snapToGrid="0" snapToObjects="1">
      <p:cViewPr>
        <p:scale>
          <a:sx n="100" d="100"/>
          <a:sy n="100" d="100"/>
        </p:scale>
        <p:origin x="-488" y="-1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C5D7E-955D-8B4E-90DA-A0FBEC7B91C1}" type="datetimeFigureOut">
              <a:rPr lang="en-US" smtClean="0"/>
              <a:t>2/4/20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9272D-19A8-E048-8EEA-12540FA11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21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14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76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07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00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80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2/4/20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32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78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2/4/20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7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91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2/4/20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01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C5D88-EB29-6841-8092-9D9A531548E1}" type="datetimeFigureOut">
              <a:rPr lang="en-US" smtClean="0"/>
              <a:t>2/4/20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98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1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647701"/>
          </a:xfrm>
        </p:spPr>
        <p:txBody>
          <a:bodyPr>
            <a:normAutofit/>
          </a:bodyPr>
          <a:lstStyle/>
          <a:p>
            <a:r>
              <a:rPr lang="en-US" sz="3400" dirty="0" smtClean="0"/>
              <a:t>GEOS 28600</a:t>
            </a:r>
            <a:endParaRPr lang="en-US" sz="3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446035"/>
            <a:ext cx="9144000" cy="2852419"/>
          </a:xfrm>
        </p:spPr>
        <p:txBody>
          <a:bodyPr>
            <a:normAutofit/>
          </a:bodyPr>
          <a:lstStyle/>
          <a:p>
            <a:r>
              <a:rPr lang="en-US" dirty="0" smtClean="0"/>
              <a:t>Lecture 8</a:t>
            </a:r>
          </a:p>
          <a:p>
            <a:r>
              <a:rPr lang="en-US" dirty="0"/>
              <a:t>Wednesday 5 Feb </a:t>
            </a:r>
            <a:r>
              <a:rPr lang="en-US" dirty="0" smtClean="0"/>
              <a:t>2020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3076" y="800101"/>
            <a:ext cx="881439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500" b="1" i="1" dirty="0" smtClean="0"/>
              <a:t>The science of landscapes:</a:t>
            </a:r>
          </a:p>
          <a:p>
            <a:pPr algn="ctr"/>
            <a:r>
              <a:rPr lang="en-US" sz="4500" b="1" dirty="0" smtClean="0"/>
              <a:t>Earth &amp; Planetary Surface Processes</a:t>
            </a:r>
            <a:endParaRPr lang="en-US" sz="4500" b="1" dirty="0"/>
          </a:p>
        </p:txBody>
      </p:sp>
    </p:spTree>
    <p:extLst>
      <p:ext uri="{BB962C8B-B14F-4D97-AF65-F5344CB8AC3E}">
        <p14:creationId xmlns:p14="http://schemas.microsoft.com/office/powerpoint/2010/main" val="2424378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46038"/>
            <a:ext cx="82296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 smtClean="0"/>
              <a:t>Glacial abrasion and plucking scales as (sliding velocity)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3" name="TextBox 2"/>
          <p:cNvSpPr txBox="1"/>
          <p:nvPr/>
        </p:nvSpPr>
        <p:spPr>
          <a:xfrm>
            <a:off x="6141305" y="1714500"/>
            <a:ext cx="2735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Herman et al. Science 2015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8400" y="2705100"/>
            <a:ext cx="5435600" cy="4152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61100" y="2310368"/>
            <a:ext cx="2028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Abrasion, quarrying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9800"/>
            <a:ext cx="3955171" cy="5715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84961" y="1622167"/>
            <a:ext cx="2694267" cy="92333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i="1" dirty="0" smtClean="0"/>
              <a:t>using metamorphic grade</a:t>
            </a:r>
          </a:p>
          <a:p>
            <a:r>
              <a:rPr lang="en-US" i="1" dirty="0" smtClean="0"/>
              <a:t>of eroded rocks as a proxy</a:t>
            </a:r>
          </a:p>
          <a:p>
            <a:r>
              <a:rPr lang="en-US" i="1" dirty="0" smtClean="0"/>
              <a:t>for distance upstream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6597164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39762"/>
          </a:xfrm>
        </p:spPr>
        <p:txBody>
          <a:bodyPr>
            <a:noAutofit/>
          </a:bodyPr>
          <a:lstStyle/>
          <a:p>
            <a:r>
              <a:rPr lang="en-US" sz="3600" dirty="0" smtClean="0"/>
              <a:t>Global increase in erosion rate in the last 2 Myr – possibly due to increase in glaciation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" y="1569426"/>
            <a:ext cx="3860800" cy="48567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51400" y="6012934"/>
            <a:ext cx="32419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Herman et al. Science 2013</a:t>
            </a:r>
          </a:p>
          <a:p>
            <a:r>
              <a:rPr lang="en-US" dirty="0" smtClean="0"/>
              <a:t>(</a:t>
            </a:r>
            <a:r>
              <a:rPr lang="en-US" dirty="0" err="1" smtClean="0"/>
              <a:t>thermochronology</a:t>
            </a:r>
            <a:r>
              <a:rPr lang="en-US" dirty="0" smtClean="0"/>
              <a:t> compilation)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4469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6762"/>
          </a:xfrm>
        </p:spPr>
        <p:txBody>
          <a:bodyPr/>
          <a:lstStyle/>
          <a:p>
            <a:r>
              <a:rPr lang="en-US" dirty="0" smtClean="0"/>
              <a:t>Key points from today’s lecture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Mass balance of a glacier or ice sheet</a:t>
            </a:r>
          </a:p>
          <a:p>
            <a:r>
              <a:rPr lang="en-US" dirty="0" smtClean="0"/>
              <a:t>Glen’s Law </a:t>
            </a:r>
          </a:p>
          <a:p>
            <a:r>
              <a:rPr lang="en-US" dirty="0" err="1" smtClean="0"/>
              <a:t>Nondimensional</a:t>
            </a:r>
            <a:r>
              <a:rPr lang="en-US" dirty="0" smtClean="0"/>
              <a:t> T-</a:t>
            </a:r>
            <a:r>
              <a:rPr lang="en-US" dirty="0" err="1" smtClean="0"/>
              <a:t>vs</a:t>
            </a:r>
            <a:r>
              <a:rPr lang="en-US" dirty="0" smtClean="0"/>
              <a:t>-depth as a function of accumulation rate for fixed basal heat flow</a:t>
            </a:r>
          </a:p>
          <a:p>
            <a:pPr marL="0" indent="0">
              <a:buNone/>
            </a:pPr>
            <a:r>
              <a:rPr lang="en-US" b="1" dirty="0" smtClean="0"/>
              <a:t>Other points:</a:t>
            </a:r>
          </a:p>
          <a:p>
            <a:r>
              <a:rPr lang="en-US" dirty="0"/>
              <a:t>Approximations to the full Stokes equation: locations where they are and are not acceptable</a:t>
            </a:r>
          </a:p>
          <a:p>
            <a:r>
              <a:rPr lang="en-US" dirty="0"/>
              <a:t>Glacial erosion parameterization</a:t>
            </a:r>
          </a:p>
          <a:p>
            <a:pPr marL="0" indent="0">
              <a:buNone/>
            </a:pPr>
            <a:endParaRPr lang="en-US" b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3377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6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Key points from “Introduction to</a:t>
            </a:r>
            <a:br>
              <a:rPr lang="en-US" dirty="0" smtClean="0"/>
            </a:br>
            <a:r>
              <a:rPr lang="en-US" dirty="0" smtClean="0"/>
              <a:t>fluvial sediment transport”: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Critical Shields stress</a:t>
            </a:r>
          </a:p>
          <a:p>
            <a:r>
              <a:rPr lang="en-US" dirty="0" smtClean="0"/>
              <a:t>Differences between gravel-bed vs. sand-bed rivers</a:t>
            </a:r>
          </a:p>
          <a:p>
            <a:r>
              <a:rPr lang="en-US" dirty="0" smtClean="0"/>
              <a:t>Discharge-width scaling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7962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Prospectus: fluvial processes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/>
          <a:lstStyle/>
          <a:p>
            <a:r>
              <a:rPr lang="en-US" dirty="0" smtClean="0"/>
              <a:t>Today: overview, hydraulics.</a:t>
            </a:r>
          </a:p>
          <a:p>
            <a:r>
              <a:rPr lang="en-US" dirty="0" smtClean="0"/>
              <a:t>Next lecture: </a:t>
            </a:r>
            <a:r>
              <a:rPr lang="en-US" dirty="0"/>
              <a:t>initiation of motion, channel width </a:t>
            </a:r>
            <a:r>
              <a:rPr lang="en-US" dirty="0" smtClean="0"/>
              <a:t>adjustment.</a:t>
            </a:r>
          </a:p>
          <a:p>
            <a:r>
              <a:rPr lang="en-US" dirty="0" smtClean="0"/>
              <a:t>Channel long-profile evolution.</a:t>
            </a:r>
          </a:p>
          <a:p>
            <a:r>
              <a:rPr lang="en-US" dirty="0" smtClean="0"/>
              <a:t>Mountain belts.</a:t>
            </a:r>
            <a:endParaRPr lang="en-US" dirty="0"/>
          </a:p>
          <a:p>
            <a:r>
              <a:rPr lang="en-US" dirty="0" smtClean="0"/>
              <a:t>Looking ahead: landscape evolution (including fluvial processes.)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06600" y="5854700"/>
            <a:ext cx="68794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This section of the course draws on courses by W.E. Dietrich (Berkeley),</a:t>
            </a:r>
          </a:p>
          <a:p>
            <a:r>
              <a:rPr lang="en-US" i="1" dirty="0" smtClean="0"/>
              <a:t>D. </a:t>
            </a:r>
            <a:r>
              <a:rPr lang="en-US" i="1" dirty="0" err="1" smtClean="0"/>
              <a:t>Mohrig</a:t>
            </a:r>
            <a:r>
              <a:rPr lang="en-US" i="1" dirty="0" smtClean="0"/>
              <a:t> (MIT </a:t>
            </a:r>
            <a:r>
              <a:rPr lang="en-US" i="1" dirty="0" smtClean="0">
                <a:sym typeface="Wingdings"/>
              </a:rPr>
              <a:t> U.T. Austin), and J. Southard (MIT).</a:t>
            </a:r>
            <a:r>
              <a:rPr lang="en-US" i="1" dirty="0" smtClean="0"/>
              <a:t> 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5525206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98462"/>
          </a:xfrm>
        </p:spPr>
        <p:txBody>
          <a:bodyPr>
            <a:normAutofit fontScale="90000"/>
          </a:bodyPr>
          <a:lstStyle/>
          <a:p>
            <a:r>
              <a:rPr lang="en-US" sz="3000" dirty="0" smtClean="0"/>
              <a:t>Hydraulics and sediment transport in rivers: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95337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1) Relate flow to frictional resistance so can relate discharge to hydraulic geometry.</a:t>
            </a:r>
          </a:p>
          <a:p>
            <a:pPr marL="0" indent="0">
              <a:buNone/>
            </a:pPr>
            <a:r>
              <a:rPr lang="en-US" dirty="0" smtClean="0"/>
              <a:t>2) Calculate the boundary shear stress.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6656" y="3530600"/>
            <a:ext cx="3829844" cy="1587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42508" y="5213675"/>
            <a:ext cx="3201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Parker </a:t>
            </a:r>
            <a:r>
              <a:rPr lang="en-US" dirty="0" err="1" smtClean="0"/>
              <a:t>Morphodynamics</a:t>
            </a:r>
            <a:r>
              <a:rPr lang="en-US" dirty="0" smtClean="0"/>
              <a:t> e-book</a:t>
            </a:r>
            <a:endParaRPr lang="en-US" dirty="0"/>
          </a:p>
        </p:txBody>
      </p:sp>
      <p:sp>
        <p:nvSpPr>
          <p:cNvPr id="6" name="Freeform 5"/>
          <p:cNvSpPr/>
          <p:nvPr/>
        </p:nvSpPr>
        <p:spPr>
          <a:xfrm>
            <a:off x="355600" y="4356100"/>
            <a:ext cx="4127500" cy="1042241"/>
          </a:xfrm>
          <a:custGeom>
            <a:avLst/>
            <a:gdLst>
              <a:gd name="connsiteX0" fmla="*/ 0 w 4127500"/>
              <a:gd name="connsiteY0" fmla="*/ 0 h 1042241"/>
              <a:gd name="connsiteX1" fmla="*/ 114300 w 4127500"/>
              <a:gd name="connsiteY1" fmla="*/ 63500 h 1042241"/>
              <a:gd name="connsiteX2" fmla="*/ 152400 w 4127500"/>
              <a:gd name="connsiteY2" fmla="*/ 76200 h 1042241"/>
              <a:gd name="connsiteX3" fmla="*/ 215900 w 4127500"/>
              <a:gd name="connsiteY3" fmla="*/ 101600 h 1042241"/>
              <a:gd name="connsiteX4" fmla="*/ 254000 w 4127500"/>
              <a:gd name="connsiteY4" fmla="*/ 114300 h 1042241"/>
              <a:gd name="connsiteX5" fmla="*/ 304800 w 4127500"/>
              <a:gd name="connsiteY5" fmla="*/ 139700 h 1042241"/>
              <a:gd name="connsiteX6" fmla="*/ 381000 w 4127500"/>
              <a:gd name="connsiteY6" fmla="*/ 165100 h 1042241"/>
              <a:gd name="connsiteX7" fmla="*/ 469900 w 4127500"/>
              <a:gd name="connsiteY7" fmla="*/ 190500 h 1042241"/>
              <a:gd name="connsiteX8" fmla="*/ 800100 w 4127500"/>
              <a:gd name="connsiteY8" fmla="*/ 177800 h 1042241"/>
              <a:gd name="connsiteX9" fmla="*/ 863600 w 4127500"/>
              <a:gd name="connsiteY9" fmla="*/ 152400 h 1042241"/>
              <a:gd name="connsiteX10" fmla="*/ 927100 w 4127500"/>
              <a:gd name="connsiteY10" fmla="*/ 139700 h 1042241"/>
              <a:gd name="connsiteX11" fmla="*/ 990600 w 4127500"/>
              <a:gd name="connsiteY11" fmla="*/ 114300 h 1042241"/>
              <a:gd name="connsiteX12" fmla="*/ 1270000 w 4127500"/>
              <a:gd name="connsiteY12" fmla="*/ 76200 h 1042241"/>
              <a:gd name="connsiteX13" fmla="*/ 1435100 w 4127500"/>
              <a:gd name="connsiteY13" fmla="*/ 88900 h 1042241"/>
              <a:gd name="connsiteX14" fmla="*/ 1562100 w 4127500"/>
              <a:gd name="connsiteY14" fmla="*/ 139700 h 1042241"/>
              <a:gd name="connsiteX15" fmla="*/ 1612900 w 4127500"/>
              <a:gd name="connsiteY15" fmla="*/ 165100 h 1042241"/>
              <a:gd name="connsiteX16" fmla="*/ 1778000 w 4127500"/>
              <a:gd name="connsiteY16" fmla="*/ 266700 h 1042241"/>
              <a:gd name="connsiteX17" fmla="*/ 1828800 w 4127500"/>
              <a:gd name="connsiteY17" fmla="*/ 304800 h 1042241"/>
              <a:gd name="connsiteX18" fmla="*/ 1917700 w 4127500"/>
              <a:gd name="connsiteY18" fmla="*/ 469900 h 1042241"/>
              <a:gd name="connsiteX19" fmla="*/ 1943100 w 4127500"/>
              <a:gd name="connsiteY19" fmla="*/ 508000 h 1042241"/>
              <a:gd name="connsiteX20" fmla="*/ 2057400 w 4127500"/>
              <a:gd name="connsiteY20" fmla="*/ 571500 h 1042241"/>
              <a:gd name="connsiteX21" fmla="*/ 2108200 w 4127500"/>
              <a:gd name="connsiteY21" fmla="*/ 584200 h 1042241"/>
              <a:gd name="connsiteX22" fmla="*/ 2171700 w 4127500"/>
              <a:gd name="connsiteY22" fmla="*/ 609600 h 1042241"/>
              <a:gd name="connsiteX23" fmla="*/ 2222500 w 4127500"/>
              <a:gd name="connsiteY23" fmla="*/ 622300 h 1042241"/>
              <a:gd name="connsiteX24" fmla="*/ 2260600 w 4127500"/>
              <a:gd name="connsiteY24" fmla="*/ 635000 h 1042241"/>
              <a:gd name="connsiteX25" fmla="*/ 2794000 w 4127500"/>
              <a:gd name="connsiteY25" fmla="*/ 622300 h 1042241"/>
              <a:gd name="connsiteX26" fmla="*/ 2870200 w 4127500"/>
              <a:gd name="connsiteY26" fmla="*/ 596900 h 1042241"/>
              <a:gd name="connsiteX27" fmla="*/ 3263900 w 4127500"/>
              <a:gd name="connsiteY27" fmla="*/ 609600 h 1042241"/>
              <a:gd name="connsiteX28" fmla="*/ 3340100 w 4127500"/>
              <a:gd name="connsiteY28" fmla="*/ 635000 h 1042241"/>
              <a:gd name="connsiteX29" fmla="*/ 3429000 w 4127500"/>
              <a:gd name="connsiteY29" fmla="*/ 660400 h 1042241"/>
              <a:gd name="connsiteX30" fmla="*/ 3517900 w 4127500"/>
              <a:gd name="connsiteY30" fmla="*/ 685800 h 1042241"/>
              <a:gd name="connsiteX31" fmla="*/ 3581400 w 4127500"/>
              <a:gd name="connsiteY31" fmla="*/ 711200 h 1042241"/>
              <a:gd name="connsiteX32" fmla="*/ 3670300 w 4127500"/>
              <a:gd name="connsiteY32" fmla="*/ 736600 h 1042241"/>
              <a:gd name="connsiteX33" fmla="*/ 3822700 w 4127500"/>
              <a:gd name="connsiteY33" fmla="*/ 825500 h 1042241"/>
              <a:gd name="connsiteX34" fmla="*/ 3860800 w 4127500"/>
              <a:gd name="connsiteY34" fmla="*/ 850900 h 1042241"/>
              <a:gd name="connsiteX35" fmla="*/ 3898900 w 4127500"/>
              <a:gd name="connsiteY35" fmla="*/ 876300 h 1042241"/>
              <a:gd name="connsiteX36" fmla="*/ 3949700 w 4127500"/>
              <a:gd name="connsiteY36" fmla="*/ 914400 h 1042241"/>
              <a:gd name="connsiteX37" fmla="*/ 4051300 w 4127500"/>
              <a:gd name="connsiteY37" fmla="*/ 977900 h 1042241"/>
              <a:gd name="connsiteX38" fmla="*/ 4114800 w 4127500"/>
              <a:gd name="connsiteY38" fmla="*/ 1041400 h 1042241"/>
              <a:gd name="connsiteX39" fmla="*/ 4127500 w 4127500"/>
              <a:gd name="connsiteY39" fmla="*/ 1041400 h 1042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127500" h="1042241">
                <a:moveTo>
                  <a:pt x="0" y="0"/>
                </a:moveTo>
                <a:cubicBezTo>
                  <a:pt x="40142" y="24085"/>
                  <a:pt x="71788" y="45280"/>
                  <a:pt x="114300" y="63500"/>
                </a:cubicBezTo>
                <a:cubicBezTo>
                  <a:pt x="126605" y="68773"/>
                  <a:pt x="139865" y="71500"/>
                  <a:pt x="152400" y="76200"/>
                </a:cubicBezTo>
                <a:cubicBezTo>
                  <a:pt x="173746" y="84205"/>
                  <a:pt x="194554" y="93595"/>
                  <a:pt x="215900" y="101600"/>
                </a:cubicBezTo>
                <a:cubicBezTo>
                  <a:pt x="228435" y="106300"/>
                  <a:pt x="241695" y="109027"/>
                  <a:pt x="254000" y="114300"/>
                </a:cubicBezTo>
                <a:cubicBezTo>
                  <a:pt x="271401" y="121758"/>
                  <a:pt x="287222" y="132669"/>
                  <a:pt x="304800" y="139700"/>
                </a:cubicBezTo>
                <a:cubicBezTo>
                  <a:pt x="329659" y="149644"/>
                  <a:pt x="355600" y="156633"/>
                  <a:pt x="381000" y="165100"/>
                </a:cubicBezTo>
                <a:cubicBezTo>
                  <a:pt x="435659" y="183320"/>
                  <a:pt x="406113" y="174553"/>
                  <a:pt x="469900" y="190500"/>
                </a:cubicBezTo>
                <a:cubicBezTo>
                  <a:pt x="579967" y="186267"/>
                  <a:pt x="690464" y="188410"/>
                  <a:pt x="800100" y="177800"/>
                </a:cubicBezTo>
                <a:cubicBezTo>
                  <a:pt x="822791" y="175604"/>
                  <a:pt x="841764" y="158951"/>
                  <a:pt x="863600" y="152400"/>
                </a:cubicBezTo>
                <a:cubicBezTo>
                  <a:pt x="884275" y="146197"/>
                  <a:pt x="906425" y="145903"/>
                  <a:pt x="927100" y="139700"/>
                </a:cubicBezTo>
                <a:cubicBezTo>
                  <a:pt x="948936" y="133149"/>
                  <a:pt x="968573" y="120174"/>
                  <a:pt x="990600" y="114300"/>
                </a:cubicBezTo>
                <a:cubicBezTo>
                  <a:pt x="1103228" y="84266"/>
                  <a:pt x="1150570" y="86152"/>
                  <a:pt x="1270000" y="76200"/>
                </a:cubicBezTo>
                <a:cubicBezTo>
                  <a:pt x="1325033" y="80433"/>
                  <a:pt x="1381164" y="77175"/>
                  <a:pt x="1435100" y="88900"/>
                </a:cubicBezTo>
                <a:cubicBezTo>
                  <a:pt x="1479654" y="98586"/>
                  <a:pt x="1521319" y="119310"/>
                  <a:pt x="1562100" y="139700"/>
                </a:cubicBezTo>
                <a:cubicBezTo>
                  <a:pt x="1579033" y="148167"/>
                  <a:pt x="1596462" y="155707"/>
                  <a:pt x="1612900" y="165100"/>
                </a:cubicBezTo>
                <a:cubicBezTo>
                  <a:pt x="1639606" y="180361"/>
                  <a:pt x="1733877" y="235184"/>
                  <a:pt x="1778000" y="266700"/>
                </a:cubicBezTo>
                <a:cubicBezTo>
                  <a:pt x="1795224" y="279003"/>
                  <a:pt x="1811867" y="292100"/>
                  <a:pt x="1828800" y="304800"/>
                </a:cubicBezTo>
                <a:cubicBezTo>
                  <a:pt x="1854608" y="382225"/>
                  <a:pt x="1843844" y="359117"/>
                  <a:pt x="1917700" y="469900"/>
                </a:cubicBezTo>
                <a:cubicBezTo>
                  <a:pt x="1926167" y="482600"/>
                  <a:pt x="1932307" y="497207"/>
                  <a:pt x="1943100" y="508000"/>
                </a:cubicBezTo>
                <a:cubicBezTo>
                  <a:pt x="1962486" y="527386"/>
                  <a:pt x="2046327" y="567071"/>
                  <a:pt x="2057400" y="571500"/>
                </a:cubicBezTo>
                <a:cubicBezTo>
                  <a:pt x="2073606" y="577982"/>
                  <a:pt x="2091641" y="578680"/>
                  <a:pt x="2108200" y="584200"/>
                </a:cubicBezTo>
                <a:cubicBezTo>
                  <a:pt x="2129827" y="591409"/>
                  <a:pt x="2150073" y="602391"/>
                  <a:pt x="2171700" y="609600"/>
                </a:cubicBezTo>
                <a:cubicBezTo>
                  <a:pt x="2188259" y="615120"/>
                  <a:pt x="2205717" y="617505"/>
                  <a:pt x="2222500" y="622300"/>
                </a:cubicBezTo>
                <a:cubicBezTo>
                  <a:pt x="2235372" y="625978"/>
                  <a:pt x="2247900" y="630767"/>
                  <a:pt x="2260600" y="635000"/>
                </a:cubicBezTo>
                <a:cubicBezTo>
                  <a:pt x="2438400" y="630767"/>
                  <a:pt x="2616496" y="633394"/>
                  <a:pt x="2794000" y="622300"/>
                </a:cubicBezTo>
                <a:cubicBezTo>
                  <a:pt x="2820722" y="620630"/>
                  <a:pt x="2870200" y="596900"/>
                  <a:pt x="2870200" y="596900"/>
                </a:cubicBezTo>
                <a:cubicBezTo>
                  <a:pt x="3001433" y="601133"/>
                  <a:pt x="3133028" y="598989"/>
                  <a:pt x="3263900" y="609600"/>
                </a:cubicBezTo>
                <a:cubicBezTo>
                  <a:pt x="3290586" y="611764"/>
                  <a:pt x="3314125" y="628506"/>
                  <a:pt x="3340100" y="635000"/>
                </a:cubicBezTo>
                <a:cubicBezTo>
                  <a:pt x="3498909" y="674702"/>
                  <a:pt x="3301463" y="623961"/>
                  <a:pt x="3429000" y="660400"/>
                </a:cubicBezTo>
                <a:cubicBezTo>
                  <a:pt x="3485045" y="676413"/>
                  <a:pt x="3469180" y="667530"/>
                  <a:pt x="3517900" y="685800"/>
                </a:cubicBezTo>
                <a:cubicBezTo>
                  <a:pt x="3539246" y="693805"/>
                  <a:pt x="3559773" y="703991"/>
                  <a:pt x="3581400" y="711200"/>
                </a:cubicBezTo>
                <a:cubicBezTo>
                  <a:pt x="3621761" y="724654"/>
                  <a:pt x="3633608" y="720292"/>
                  <a:pt x="3670300" y="736600"/>
                </a:cubicBezTo>
                <a:cubicBezTo>
                  <a:pt x="3747928" y="771101"/>
                  <a:pt x="3750687" y="777492"/>
                  <a:pt x="3822700" y="825500"/>
                </a:cubicBezTo>
                <a:lnTo>
                  <a:pt x="3860800" y="850900"/>
                </a:lnTo>
                <a:cubicBezTo>
                  <a:pt x="3873500" y="859367"/>
                  <a:pt x="3886689" y="867142"/>
                  <a:pt x="3898900" y="876300"/>
                </a:cubicBezTo>
                <a:cubicBezTo>
                  <a:pt x="3915833" y="889000"/>
                  <a:pt x="3932088" y="902659"/>
                  <a:pt x="3949700" y="914400"/>
                </a:cubicBezTo>
                <a:cubicBezTo>
                  <a:pt x="3982930" y="936553"/>
                  <a:pt x="4051300" y="977900"/>
                  <a:pt x="4051300" y="977900"/>
                </a:cubicBezTo>
                <a:cubicBezTo>
                  <a:pt x="4076700" y="1016000"/>
                  <a:pt x="4072467" y="1020233"/>
                  <a:pt x="4114800" y="1041400"/>
                </a:cubicBezTo>
                <a:cubicBezTo>
                  <a:pt x="4118586" y="1043293"/>
                  <a:pt x="4123267" y="1041400"/>
                  <a:pt x="4127500" y="1041400"/>
                </a:cubicBezTo>
              </a:path>
            </a:pathLst>
          </a:cu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355600" y="3706019"/>
            <a:ext cx="4025900" cy="962818"/>
          </a:xfrm>
          <a:prstGeom prst="line">
            <a:avLst/>
          </a:prstGeom>
          <a:ln>
            <a:solidFill>
              <a:srgbClr val="3366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57200" y="4564102"/>
            <a:ext cx="602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pool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2445434"/>
            <a:ext cx="94258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Simplified geometry:</a:t>
            </a:r>
            <a:r>
              <a:rPr lang="en-US" dirty="0" smtClean="0"/>
              <a:t> average over a </a:t>
            </a:r>
            <a:r>
              <a:rPr lang="en-US" u="sng" dirty="0" smtClean="0"/>
              <a:t>reach</a:t>
            </a:r>
            <a:r>
              <a:rPr lang="en-US" dirty="0" smtClean="0"/>
              <a:t> (12-15 channel widths).</a:t>
            </a:r>
          </a:p>
          <a:p>
            <a:r>
              <a:rPr lang="en-US" dirty="0"/>
              <a:t>	</a:t>
            </a:r>
            <a:r>
              <a:rPr lang="en-US" dirty="0" smtClean="0"/>
              <a:t>		           </a:t>
            </a:r>
            <a:r>
              <a:rPr lang="en-US" dirty="0" smtClean="0">
                <a:sym typeface="Wingdings"/>
              </a:rPr>
              <a:t> we can assume accelerations are zero.</a:t>
            </a:r>
          </a:p>
          <a:p>
            <a:r>
              <a:rPr lang="en-US" dirty="0" smtClean="0">
                <a:sym typeface="Wingdings"/>
              </a:rPr>
              <a:t>				   this assumption is better for flood flow (when most of the erosion occurs).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447800" y="4400034"/>
            <a:ext cx="619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riffle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403600" y="4971343"/>
            <a:ext cx="619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riffle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400300" y="4951968"/>
            <a:ext cx="602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225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2500" dirty="0" smtClean="0"/>
              <a:t>The assumption of no acceleration requires that gravity</a:t>
            </a:r>
            <a:br>
              <a:rPr lang="en-US" sz="2500" dirty="0" smtClean="0"/>
            </a:br>
            <a:r>
              <a:rPr lang="en-US" sz="2500" dirty="0" smtClean="0"/>
              <a:t>(resolved downslope) balances bed friction.</a:t>
            </a:r>
            <a:endParaRPr lang="en-US" sz="2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5600"/>
            <a:ext cx="9144000" cy="44460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69100" y="5548868"/>
            <a:ext cx="2028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Dingman</a:t>
            </a:r>
            <a:r>
              <a:rPr lang="en-US" dirty="0" smtClean="0"/>
              <a:t>, chapter 6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743200" y="1066800"/>
            <a:ext cx="1442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τ</a:t>
            </a:r>
            <a:r>
              <a:rPr lang="en-US" baseline="-25000" dirty="0" err="1" smtClean="0"/>
              <a:t>zx</a:t>
            </a:r>
            <a:r>
              <a:rPr lang="en-US" baseline="-25000" dirty="0" smtClean="0"/>
              <a:t> </a:t>
            </a:r>
            <a:r>
              <a:rPr lang="en-US" dirty="0" smtClean="0"/>
              <a:t>= </a:t>
            </a:r>
            <a:r>
              <a:rPr lang="en-US" dirty="0" err="1" smtClean="0"/>
              <a:t>ρgh</a:t>
            </a:r>
            <a:r>
              <a:rPr lang="en-US" dirty="0" smtClean="0"/>
              <a:t> </a:t>
            </a:r>
            <a:r>
              <a:rPr lang="en-US" dirty="0" err="1" smtClean="0"/>
              <a:t>sinθ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181600" y="1625600"/>
            <a:ext cx="38514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averaging over 15-20 channel widths</a:t>
            </a:r>
          </a:p>
          <a:p>
            <a:r>
              <a:rPr lang="en-US" i="1" dirty="0" smtClean="0"/>
              <a:t>forces the water slope to ~ parallel the</a:t>
            </a:r>
          </a:p>
          <a:p>
            <a:r>
              <a:rPr lang="en-US" i="1" dirty="0" smtClean="0"/>
              <a:t>basal slope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3682213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/>
          <p:nvPr/>
        </p:nvCxnSpPr>
        <p:spPr>
          <a:xfrm flipV="1">
            <a:off x="736600" y="226536"/>
            <a:ext cx="0" cy="19431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622300" y="2068036"/>
            <a:ext cx="2108200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 flipV="1">
            <a:off x="622300" y="486886"/>
            <a:ext cx="1917700" cy="16827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36600" y="2645370"/>
            <a:ext cx="1442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τ</a:t>
            </a:r>
            <a:r>
              <a:rPr lang="en-US" baseline="-25000" dirty="0" err="1" smtClean="0"/>
              <a:t>zx</a:t>
            </a:r>
            <a:r>
              <a:rPr lang="en-US" baseline="-25000" dirty="0" smtClean="0"/>
              <a:t> </a:t>
            </a:r>
            <a:r>
              <a:rPr lang="en-US" dirty="0" smtClean="0"/>
              <a:t>= </a:t>
            </a:r>
            <a:r>
              <a:rPr lang="en-US" dirty="0" err="1" smtClean="0"/>
              <a:t>ρgh</a:t>
            </a:r>
            <a:r>
              <a:rPr lang="en-US" dirty="0" smtClean="0"/>
              <a:t> </a:t>
            </a:r>
            <a:r>
              <a:rPr lang="en-US" dirty="0" err="1" smtClean="0"/>
              <a:t>sinθ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540000" y="2613620"/>
            <a:ext cx="5380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 low slope (S, water surface rise/run), </a:t>
            </a:r>
            <a:r>
              <a:rPr lang="en-US" dirty="0" err="1" smtClean="0"/>
              <a:t>θ</a:t>
            </a:r>
            <a:r>
              <a:rPr lang="en-US" dirty="0" smtClean="0"/>
              <a:t> ~ tan </a:t>
            </a:r>
            <a:r>
              <a:rPr lang="en-US" dirty="0" err="1" smtClean="0"/>
              <a:t>θ</a:t>
            </a:r>
            <a:r>
              <a:rPr lang="en-US" dirty="0" smtClean="0"/>
              <a:t> ~ sin </a:t>
            </a:r>
            <a:r>
              <a:rPr lang="en-US" dirty="0" err="1"/>
              <a:t>θ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36600" y="3167102"/>
            <a:ext cx="1062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τ</a:t>
            </a:r>
            <a:r>
              <a:rPr lang="en-US" baseline="-25000" dirty="0" err="1"/>
              <a:t>b</a:t>
            </a:r>
            <a:r>
              <a:rPr lang="en-US" baseline="-25000" dirty="0" smtClean="0"/>
              <a:t> </a:t>
            </a:r>
            <a:r>
              <a:rPr lang="en-US" dirty="0" smtClean="0"/>
              <a:t>= </a:t>
            </a:r>
            <a:r>
              <a:rPr lang="en-US" dirty="0" err="1" smtClean="0"/>
              <a:t>ρgh</a:t>
            </a:r>
            <a:r>
              <a:rPr lang="en-US" dirty="0" smtClean="0"/>
              <a:t> 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5770" y="2169636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238340" y="2068036"/>
            <a:ext cx="354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τ</a:t>
            </a:r>
            <a:r>
              <a:rPr lang="en-US" baseline="-25000" dirty="0" err="1"/>
              <a:t>b</a:t>
            </a:r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547670" y="588486"/>
            <a:ext cx="30166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46010" y="354568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36019" y="1021834"/>
            <a:ext cx="486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z/h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20640" y="1800304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36019" y="3643868"/>
            <a:ext cx="2121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Frictional resistance:</a:t>
            </a:r>
            <a:endParaRPr lang="en-US" u="sng" dirty="0"/>
          </a:p>
        </p:txBody>
      </p:sp>
      <p:sp>
        <p:nvSpPr>
          <p:cNvPr id="26" name="Parallelogram 25"/>
          <p:cNvSpPr/>
          <p:nvPr/>
        </p:nvSpPr>
        <p:spPr>
          <a:xfrm>
            <a:off x="5918200" y="4013200"/>
            <a:ext cx="2019300" cy="1054100"/>
          </a:xfrm>
          <a:prstGeom prst="parallelogram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7937500" y="4013200"/>
            <a:ext cx="0" cy="673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930900" y="5067300"/>
            <a:ext cx="0" cy="673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7670800" y="5067300"/>
            <a:ext cx="0" cy="673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5918200" y="5740400"/>
            <a:ext cx="1752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7670800" y="4686300"/>
            <a:ext cx="266700" cy="1054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6248400" y="4686300"/>
            <a:ext cx="1689100" cy="0"/>
          </a:xfrm>
          <a:prstGeom prst="line">
            <a:avLst/>
          </a:prstGeom>
          <a:ln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6248400" y="4013200"/>
            <a:ext cx="0" cy="673100"/>
          </a:xfrm>
          <a:prstGeom prst="line">
            <a:avLst/>
          </a:prstGeom>
          <a:ln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5930900" y="4686300"/>
            <a:ext cx="317500" cy="1054100"/>
          </a:xfrm>
          <a:prstGeom prst="line">
            <a:avLst/>
          </a:prstGeom>
          <a:ln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5930900" y="5892800"/>
            <a:ext cx="1739900" cy="127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>
            <a:off x="7835900" y="4686300"/>
            <a:ext cx="355600" cy="10541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8191500" y="4013200"/>
            <a:ext cx="0" cy="6731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6705600" y="5918200"/>
            <a:ext cx="287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7996487" y="5067300"/>
            <a:ext cx="349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8191500" y="4102100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57079" y="3979208"/>
            <a:ext cx="4163031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Boundary stress  = </a:t>
            </a:r>
            <a:r>
              <a:rPr lang="en-US" dirty="0" err="1" smtClean="0"/>
              <a:t>ρgh</a:t>
            </a:r>
            <a:r>
              <a:rPr lang="en-US" dirty="0" smtClean="0"/>
              <a:t> </a:t>
            </a:r>
            <a:r>
              <a:rPr lang="en-US" dirty="0" err="1" smtClean="0"/>
              <a:t>sinθ</a:t>
            </a:r>
            <a:r>
              <a:rPr lang="en-US" dirty="0" smtClean="0"/>
              <a:t> L w</a:t>
            </a:r>
          </a:p>
          <a:p>
            <a:r>
              <a:rPr lang="en-US" dirty="0" smtClean="0"/>
              <a:t>Frictional resistance = </a:t>
            </a:r>
            <a:r>
              <a:rPr lang="en-US" dirty="0" err="1" smtClean="0"/>
              <a:t>τ</a:t>
            </a:r>
            <a:r>
              <a:rPr lang="en-US" baseline="-25000" dirty="0" err="1" smtClean="0"/>
              <a:t>b</a:t>
            </a:r>
            <a:r>
              <a:rPr lang="en-US" baseline="-25000" dirty="0" smtClean="0"/>
              <a:t> </a:t>
            </a:r>
            <a:r>
              <a:rPr lang="en-US" dirty="0" smtClean="0"/>
              <a:t>L (w + 2 h)</a:t>
            </a:r>
          </a:p>
          <a:p>
            <a:endParaRPr lang="en-US" dirty="0"/>
          </a:p>
          <a:p>
            <a:r>
              <a:rPr lang="en-US" dirty="0" err="1"/>
              <a:t>ρgh</a:t>
            </a:r>
            <a:r>
              <a:rPr lang="en-US" dirty="0"/>
              <a:t> </a:t>
            </a:r>
            <a:r>
              <a:rPr lang="en-US" dirty="0" err="1"/>
              <a:t>sinθ</a:t>
            </a:r>
            <a:r>
              <a:rPr lang="en-US" dirty="0"/>
              <a:t> L </a:t>
            </a:r>
            <a:r>
              <a:rPr lang="en-US" dirty="0" smtClean="0"/>
              <a:t>w = </a:t>
            </a:r>
            <a:r>
              <a:rPr lang="en-US" dirty="0" err="1"/>
              <a:t>τ</a:t>
            </a:r>
            <a:r>
              <a:rPr lang="en-US" baseline="-25000" dirty="0" err="1"/>
              <a:t>b</a:t>
            </a:r>
            <a:r>
              <a:rPr lang="en-US" baseline="-25000" dirty="0"/>
              <a:t> </a:t>
            </a:r>
            <a:r>
              <a:rPr lang="en-US" dirty="0"/>
              <a:t>L (w + 2 h)</a:t>
            </a:r>
          </a:p>
          <a:p>
            <a:endParaRPr lang="en-US" dirty="0" smtClean="0"/>
          </a:p>
          <a:p>
            <a:pPr marL="285750" indent="-285750">
              <a:buFont typeface="Wingdings" charset="0"/>
              <a:buChar char="à"/>
            </a:pPr>
            <a:r>
              <a:rPr lang="en-US" dirty="0" err="1" smtClean="0"/>
              <a:t>τ</a:t>
            </a:r>
            <a:r>
              <a:rPr lang="en-US" baseline="-25000" dirty="0" err="1" smtClean="0"/>
              <a:t>b</a:t>
            </a:r>
            <a:r>
              <a:rPr lang="en-US" baseline="-25000" dirty="0" smtClean="0"/>
              <a:t> </a:t>
            </a:r>
            <a:r>
              <a:rPr lang="en-US" dirty="0" smtClean="0"/>
              <a:t>= </a:t>
            </a:r>
            <a:r>
              <a:rPr lang="en-US" dirty="0" err="1" smtClean="0"/>
              <a:t>ρgh</a:t>
            </a:r>
            <a:r>
              <a:rPr lang="en-US" dirty="0" smtClean="0"/>
              <a:t> ( w / (w + 2 h ) ) </a:t>
            </a:r>
            <a:r>
              <a:rPr lang="en-US" dirty="0" err="1" smtClean="0"/>
              <a:t>sinθ</a:t>
            </a:r>
            <a:r>
              <a:rPr lang="en-US" dirty="0" smtClean="0"/>
              <a:t> </a:t>
            </a:r>
          </a:p>
          <a:p>
            <a:pPr marL="285750" indent="-285750">
              <a:buFont typeface="Wingdings" charset="0"/>
              <a:buChar char="à"/>
            </a:pPr>
            <a:endParaRPr lang="en-US" dirty="0"/>
          </a:p>
          <a:p>
            <a:r>
              <a:rPr lang="en-US" dirty="0" smtClean="0"/>
              <a:t>Define hydraulic radius, R = </a:t>
            </a:r>
            <a:r>
              <a:rPr lang="en-US" dirty="0" err="1" smtClean="0"/>
              <a:t>hw</a:t>
            </a:r>
            <a:r>
              <a:rPr lang="en-US" dirty="0" smtClean="0"/>
              <a:t> / (w + 2 h)</a:t>
            </a:r>
            <a:endParaRPr lang="en-US" dirty="0"/>
          </a:p>
          <a:p>
            <a:r>
              <a:rPr lang="en-US" dirty="0" smtClean="0">
                <a:sym typeface="Wingdings"/>
              </a:rPr>
              <a:t> </a:t>
            </a:r>
            <a:r>
              <a:rPr lang="en-US" dirty="0" err="1" smtClean="0"/>
              <a:t>τ</a:t>
            </a:r>
            <a:r>
              <a:rPr lang="en-US" baseline="-25000" dirty="0" err="1" smtClean="0"/>
              <a:t>b</a:t>
            </a:r>
            <a:r>
              <a:rPr lang="en-US" dirty="0" smtClean="0"/>
              <a:t> =</a:t>
            </a:r>
            <a:r>
              <a:rPr lang="en-US" baseline="-25000" dirty="0" smtClean="0"/>
              <a:t> </a:t>
            </a:r>
            <a:r>
              <a:rPr lang="en-US" dirty="0" err="1" smtClean="0"/>
              <a:t>ρgR</a:t>
            </a:r>
            <a:r>
              <a:rPr lang="en-US" dirty="0" smtClean="0"/>
              <a:t> </a:t>
            </a:r>
            <a:r>
              <a:rPr lang="en-US" dirty="0" err="1" smtClean="0"/>
              <a:t>sin</a:t>
            </a:r>
            <a:r>
              <a:rPr lang="en-US" dirty="0" err="1"/>
              <a:t>θ</a:t>
            </a:r>
            <a:endParaRPr lang="en-US" dirty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1905107" y="166290"/>
            <a:ext cx="5930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Basal shear stress, frictional resistance, and hydraulic radius</a:t>
            </a:r>
            <a:endParaRPr lang="en-US" b="1" dirty="0"/>
          </a:p>
        </p:txBody>
      </p:sp>
      <p:sp>
        <p:nvSpPr>
          <p:cNvPr id="53" name="TextBox 52"/>
          <p:cNvSpPr txBox="1"/>
          <p:nvPr/>
        </p:nvSpPr>
        <p:spPr>
          <a:xfrm>
            <a:off x="2057400" y="6406634"/>
            <a:ext cx="3708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very wide channels, R </a:t>
            </a:r>
            <a:r>
              <a:rPr lang="en-US" dirty="0" smtClean="0">
                <a:sym typeface="Wingdings"/>
              </a:rPr>
              <a:t> h (w &gt;&gt; h)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776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698500" y="3732768"/>
            <a:ext cx="5126495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271860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/>
              <a:t>Law of the wall:</a:t>
            </a:r>
            <a:endParaRPr lang="en-US" sz="3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46100" y="841970"/>
            <a:ext cx="174180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τ</a:t>
            </a:r>
            <a:r>
              <a:rPr lang="en-US" baseline="-25000" dirty="0" err="1" smtClean="0"/>
              <a:t>zx</a:t>
            </a:r>
            <a:r>
              <a:rPr lang="en-US" baseline="-25000" dirty="0" smtClean="0"/>
              <a:t> </a:t>
            </a:r>
            <a:r>
              <a:rPr lang="en-US" dirty="0" smtClean="0"/>
              <a:t>= </a:t>
            </a:r>
            <a:r>
              <a:rPr lang="en-US" dirty="0" err="1" smtClean="0"/>
              <a:t>ρ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6600"/>
                </a:solidFill>
              </a:rPr>
              <a:t>K</a:t>
            </a:r>
            <a:r>
              <a:rPr lang="en-US" baseline="-25000" dirty="0" smtClean="0">
                <a:solidFill>
                  <a:srgbClr val="FF6600"/>
                </a:solidFill>
              </a:rPr>
              <a:t>T</a:t>
            </a:r>
            <a:r>
              <a:rPr lang="en-US" dirty="0" smtClean="0"/>
              <a:t> (du/</a:t>
            </a:r>
            <a:r>
              <a:rPr lang="en-US" dirty="0" err="1" smtClean="0"/>
              <a:t>dz</a:t>
            </a:r>
            <a:r>
              <a:rPr lang="en-US" dirty="0"/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64100" y="872172"/>
            <a:ext cx="189949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τ</a:t>
            </a:r>
            <a:r>
              <a:rPr lang="en-US" baseline="-25000" dirty="0" err="1" smtClean="0"/>
              <a:t>zx</a:t>
            </a:r>
            <a:r>
              <a:rPr lang="en-US" baseline="-25000" dirty="0" smtClean="0"/>
              <a:t> </a:t>
            </a:r>
            <a:r>
              <a:rPr lang="en-US" dirty="0" smtClean="0"/>
              <a:t>= </a:t>
            </a:r>
            <a:r>
              <a:rPr lang="en-US" dirty="0" smtClean="0">
                <a:solidFill>
                  <a:srgbClr val="FF0000"/>
                </a:solidFill>
              </a:rPr>
              <a:t>μ(</a:t>
            </a:r>
            <a:r>
              <a:rPr lang="en-US" dirty="0" err="1" smtClean="0">
                <a:solidFill>
                  <a:srgbClr val="FF0000"/>
                </a:solidFill>
              </a:rPr>
              <a:t>T,σ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r>
              <a:rPr lang="en-US" dirty="0" smtClean="0"/>
              <a:t> (du/</a:t>
            </a:r>
            <a:r>
              <a:rPr lang="en-US" dirty="0" err="1" smtClean="0"/>
              <a:t>dz</a:t>
            </a:r>
            <a:r>
              <a:rPr lang="en-US" dirty="0"/>
              <a:t>)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495800" y="0"/>
            <a:ext cx="0" cy="13304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4495800" y="1330404"/>
            <a:ext cx="4648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864100" y="376198"/>
            <a:ext cx="1927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Glaciers ( Re &lt;&lt; 1):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31800" y="502840"/>
            <a:ext cx="3724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Rivers ( Re &gt;&gt; 10, and fully turbulent):</a:t>
            </a:r>
            <a:endParaRPr lang="en-US" dirty="0"/>
          </a:p>
        </p:txBody>
      </p:sp>
      <p:cxnSp>
        <p:nvCxnSpPr>
          <p:cNvPr id="18" name="Straight Arrow Connector 17"/>
          <p:cNvCxnSpPr>
            <a:endCxn id="5" idx="2"/>
          </p:cNvCxnSpPr>
          <p:nvPr/>
        </p:nvCxnSpPr>
        <p:spPr>
          <a:xfrm flipH="1" flipV="1">
            <a:off x="1417004" y="1211302"/>
            <a:ext cx="132397" cy="2745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257300" y="1511300"/>
            <a:ext cx="3293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eddy viscosity, “diffuses” velocity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98500" y="2405102"/>
            <a:ext cx="185373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K</a:t>
            </a:r>
            <a:r>
              <a:rPr lang="en-US" baseline="-25000" dirty="0" smtClean="0">
                <a:solidFill>
                  <a:srgbClr val="FF6600"/>
                </a:solidFill>
              </a:rPr>
              <a:t>T</a:t>
            </a:r>
            <a:r>
              <a:rPr lang="en-US" dirty="0" smtClean="0"/>
              <a:t> = (k z )</a:t>
            </a:r>
            <a:r>
              <a:rPr lang="en-US" baseline="30000" dirty="0" smtClean="0"/>
              <a:t>2</a:t>
            </a:r>
            <a:r>
              <a:rPr lang="en-US" dirty="0" smtClean="0"/>
              <a:t> (du/</a:t>
            </a:r>
            <a:r>
              <a:rPr lang="en-US" dirty="0" err="1" smtClean="0"/>
              <a:t>dz</a:t>
            </a:r>
            <a:r>
              <a:rPr lang="en-US" dirty="0" smtClean="0"/>
              <a:t>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79400" y="2035770"/>
            <a:ext cx="3661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From empirical &amp; theoretical studies:</a:t>
            </a:r>
            <a:endParaRPr lang="en-US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850900" y="2970768"/>
            <a:ext cx="222285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/>
              </a:rPr>
              <a:t> </a:t>
            </a:r>
            <a:r>
              <a:rPr lang="en-US" dirty="0" err="1" smtClean="0"/>
              <a:t>τ</a:t>
            </a:r>
            <a:r>
              <a:rPr lang="en-US" baseline="-25000" dirty="0" err="1" smtClean="0"/>
              <a:t>B</a:t>
            </a:r>
            <a:r>
              <a:rPr lang="en-US" dirty="0" smtClean="0"/>
              <a:t> = </a:t>
            </a:r>
            <a:r>
              <a:rPr lang="en-US" dirty="0" err="1" smtClean="0"/>
              <a:t>ρ</a:t>
            </a:r>
            <a:r>
              <a:rPr lang="en-US" dirty="0" smtClean="0"/>
              <a:t>(k z)</a:t>
            </a:r>
            <a:r>
              <a:rPr lang="en-US" baseline="30000" dirty="0" smtClean="0"/>
              <a:t>2 </a:t>
            </a:r>
            <a:r>
              <a:rPr lang="en-US" dirty="0" smtClean="0"/>
              <a:t>(du/</a:t>
            </a:r>
            <a:r>
              <a:rPr lang="en-US" dirty="0" err="1" smtClean="0"/>
              <a:t>dz</a:t>
            </a:r>
            <a:r>
              <a:rPr lang="en-US" dirty="0" smtClean="0"/>
              <a:t>)</a:t>
            </a:r>
            <a:r>
              <a:rPr lang="en-US" baseline="30000" dirty="0" smtClean="0"/>
              <a:t>2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  </a:t>
            </a:r>
            <a:endParaRPr lang="en-US" dirty="0" smtClean="0"/>
          </a:p>
        </p:txBody>
      </p:sp>
      <p:sp>
        <p:nvSpPr>
          <p:cNvPr id="24" name="TextBox 23"/>
          <p:cNvSpPr txBox="1"/>
          <p:nvPr/>
        </p:nvSpPr>
        <p:spPr>
          <a:xfrm>
            <a:off x="1003300" y="3732768"/>
            <a:ext cx="478805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/>
              </a:rPr>
              <a:t> (</a:t>
            </a:r>
            <a:r>
              <a:rPr lang="en-US" dirty="0" err="1" smtClean="0"/>
              <a:t>τ</a:t>
            </a:r>
            <a:r>
              <a:rPr lang="en-US" baseline="-25000" dirty="0" err="1" smtClean="0"/>
              <a:t>B</a:t>
            </a:r>
            <a:r>
              <a:rPr lang="en-US" baseline="-25000" dirty="0" smtClean="0"/>
              <a:t> </a:t>
            </a:r>
            <a:r>
              <a:rPr lang="en-US" dirty="0" smtClean="0"/>
              <a:t> /</a:t>
            </a:r>
            <a:r>
              <a:rPr lang="en-US" dirty="0" err="1"/>
              <a:t>ρ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)</a:t>
            </a:r>
            <a:r>
              <a:rPr lang="en-US" baseline="30000" dirty="0" smtClean="0">
                <a:sym typeface="Wingdings"/>
              </a:rPr>
              <a:t>1/2 </a:t>
            </a:r>
            <a:r>
              <a:rPr lang="en-US" dirty="0" smtClean="0">
                <a:sym typeface="Wingdings"/>
              </a:rPr>
              <a:t>= k z (du / </a:t>
            </a:r>
            <a:r>
              <a:rPr lang="en-US" dirty="0" err="1" smtClean="0">
                <a:sym typeface="Wingdings"/>
              </a:rPr>
              <a:t>dz</a:t>
            </a:r>
            <a:r>
              <a:rPr lang="en-US" dirty="0" smtClean="0">
                <a:sym typeface="Wingdings"/>
              </a:rPr>
              <a:t>) = u* = “shear velocity”</a:t>
            </a:r>
            <a:endParaRPr lang="en-US" baseline="30000" dirty="0" smtClean="0"/>
          </a:p>
        </p:txBody>
      </p:sp>
      <p:sp>
        <p:nvSpPr>
          <p:cNvPr id="25" name="TextBox 24"/>
          <p:cNvSpPr txBox="1"/>
          <p:nvPr/>
        </p:nvSpPr>
        <p:spPr>
          <a:xfrm>
            <a:off x="1079500" y="4140200"/>
            <a:ext cx="335220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/>
              </a:rPr>
              <a:t> (</a:t>
            </a:r>
            <a:r>
              <a:rPr lang="en-US" dirty="0" err="1" smtClean="0"/>
              <a:t>ρ</a:t>
            </a:r>
            <a:r>
              <a:rPr lang="en-US" dirty="0" smtClean="0"/>
              <a:t> g h S /</a:t>
            </a:r>
            <a:r>
              <a:rPr lang="en-US" dirty="0" err="1"/>
              <a:t>ρ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)</a:t>
            </a:r>
            <a:r>
              <a:rPr lang="en-US" baseline="30000" dirty="0" smtClean="0">
                <a:sym typeface="Wingdings"/>
              </a:rPr>
              <a:t>1/2 </a:t>
            </a:r>
            <a:r>
              <a:rPr lang="en-US" dirty="0" smtClean="0">
                <a:sym typeface="Wingdings"/>
              </a:rPr>
              <a:t>=  u* = (</a:t>
            </a:r>
            <a:r>
              <a:rPr lang="en-US" dirty="0" smtClean="0"/>
              <a:t> </a:t>
            </a:r>
            <a:r>
              <a:rPr lang="en-US" dirty="0"/>
              <a:t>g h S </a:t>
            </a:r>
            <a:r>
              <a:rPr lang="en-US" dirty="0" smtClean="0">
                <a:sym typeface="Wingdings"/>
              </a:rPr>
              <a:t>)</a:t>
            </a:r>
            <a:r>
              <a:rPr lang="en-US" baseline="30000" dirty="0">
                <a:sym typeface="Wingdings"/>
              </a:rPr>
              <a:t>1/2 </a:t>
            </a:r>
            <a:r>
              <a:rPr lang="en-US" dirty="0" smtClean="0">
                <a:sym typeface="Wingdings"/>
              </a:rPr>
              <a:t> </a:t>
            </a:r>
            <a:endParaRPr lang="en-US" baseline="30000" dirty="0" smtClean="0"/>
          </a:p>
        </p:txBody>
      </p:sp>
      <p:sp>
        <p:nvSpPr>
          <p:cNvPr id="26" name="TextBox 25"/>
          <p:cNvSpPr txBox="1"/>
          <p:nvPr/>
        </p:nvSpPr>
        <p:spPr>
          <a:xfrm>
            <a:off x="1192451" y="4661932"/>
            <a:ext cx="221718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/>
              </a:rPr>
              <a:t>Now u* = k z (du / </a:t>
            </a:r>
            <a:r>
              <a:rPr lang="en-US" dirty="0" err="1" smtClean="0">
                <a:sym typeface="Wingdings"/>
              </a:rPr>
              <a:t>dz</a:t>
            </a:r>
            <a:r>
              <a:rPr lang="en-US" dirty="0" smtClean="0">
                <a:sym typeface="Wingdings"/>
              </a:rPr>
              <a:t>)</a:t>
            </a:r>
            <a:endParaRPr lang="en-US" baseline="30000" dirty="0" smtClean="0"/>
          </a:p>
        </p:txBody>
      </p:sp>
      <p:sp>
        <p:nvSpPr>
          <p:cNvPr id="27" name="TextBox 26"/>
          <p:cNvSpPr txBox="1"/>
          <p:nvPr/>
        </p:nvSpPr>
        <p:spPr>
          <a:xfrm>
            <a:off x="3941317" y="4676696"/>
            <a:ext cx="362179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/>
              </a:rPr>
              <a:t>Separate variables: du = (u* / k z ) </a:t>
            </a:r>
            <a:r>
              <a:rPr lang="en-US" dirty="0" err="1" smtClean="0">
                <a:sym typeface="Wingdings"/>
              </a:rPr>
              <a:t>dz</a:t>
            </a:r>
            <a:endParaRPr lang="en-US" baseline="30000" dirty="0" smtClean="0"/>
          </a:p>
        </p:txBody>
      </p:sp>
      <p:sp>
        <p:nvSpPr>
          <p:cNvPr id="28" name="TextBox 27"/>
          <p:cNvSpPr txBox="1"/>
          <p:nvPr/>
        </p:nvSpPr>
        <p:spPr>
          <a:xfrm>
            <a:off x="3251559" y="5384800"/>
            <a:ext cx="6025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Integrate: u = (u*/k) (</a:t>
            </a:r>
            <a:r>
              <a:rPr lang="en-US" dirty="0" err="1" smtClean="0"/>
              <a:t>ln</a:t>
            </a:r>
            <a:r>
              <a:rPr lang="en-US" dirty="0" smtClean="0"/>
              <a:t> z + c).    For convenience, set c = -</a:t>
            </a:r>
            <a:r>
              <a:rPr lang="en-US" dirty="0" err="1" smtClean="0"/>
              <a:t>ln</a:t>
            </a:r>
            <a:r>
              <a:rPr lang="en-US" dirty="0" smtClean="0"/>
              <a:t>(z</a:t>
            </a:r>
            <a:r>
              <a:rPr lang="en-US" baseline="-25000" dirty="0" smtClean="0"/>
              <a:t>0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3381598" y="5906532"/>
            <a:ext cx="2443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Then, u = (u*/k) </a:t>
            </a:r>
            <a:r>
              <a:rPr lang="en-US" dirty="0" err="1" smtClean="0"/>
              <a:t>ln</a:t>
            </a:r>
            <a:r>
              <a:rPr lang="en-US" dirty="0" smtClean="0"/>
              <a:t> (z/z</a:t>
            </a:r>
            <a:r>
              <a:rPr lang="en-US" baseline="-25000" dirty="0" smtClean="0"/>
              <a:t>0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2552230" y="2405102"/>
            <a:ext cx="4476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(where k = 0.39-0.4 = von Karman’s constant)</a:t>
            </a:r>
            <a:endParaRPr lang="en-US" i="1" dirty="0"/>
          </a:p>
        </p:txBody>
      </p:sp>
      <p:sp>
        <p:nvSpPr>
          <p:cNvPr id="31" name="Oval 30"/>
          <p:cNvSpPr/>
          <p:nvPr/>
        </p:nvSpPr>
        <p:spPr>
          <a:xfrm>
            <a:off x="2868551" y="5754132"/>
            <a:ext cx="3252849" cy="659368"/>
          </a:xfrm>
          <a:prstGeom prst="ellipse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1257300" y="6082268"/>
            <a:ext cx="1746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“law of the wall”</a:t>
            </a:r>
            <a:endParaRPr lang="en-US" dirty="0">
              <a:solidFill>
                <a:srgbClr val="008000"/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flipH="1" flipV="1">
            <a:off x="7391400" y="5754132"/>
            <a:ext cx="171709" cy="5217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663972" y="6263164"/>
            <a:ext cx="2480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(explained on next slide)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3251559" y="6413500"/>
            <a:ext cx="2319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when z = z</a:t>
            </a:r>
            <a:r>
              <a:rPr lang="en-US" baseline="-25000" dirty="0" smtClean="0">
                <a:solidFill>
                  <a:srgbClr val="008000"/>
                </a:solidFill>
              </a:rPr>
              <a:t>0</a:t>
            </a:r>
            <a:r>
              <a:rPr lang="en-US" dirty="0" smtClean="0">
                <a:solidFill>
                  <a:srgbClr val="008000"/>
                </a:solidFill>
              </a:rPr>
              <a:t>, u = 0 m/s.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824995" y="3732768"/>
            <a:ext cx="1594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Memorize this.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4550878" y="1753632"/>
            <a:ext cx="1998372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6606038" y="1550432"/>
            <a:ext cx="253796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Properties of turbulence:</a:t>
            </a:r>
          </a:p>
          <a:p>
            <a:pPr algn="r"/>
            <a:r>
              <a:rPr lang="en-US" dirty="0" smtClean="0"/>
              <a:t>Irregularity</a:t>
            </a:r>
          </a:p>
          <a:p>
            <a:pPr algn="r"/>
            <a:r>
              <a:rPr lang="en-US" dirty="0" smtClean="0"/>
              <a:t>Diffusivity</a:t>
            </a:r>
          </a:p>
          <a:p>
            <a:pPr algn="r"/>
            <a:r>
              <a:rPr lang="en-US" dirty="0" err="1" smtClean="0"/>
              <a:t>Vorticity</a:t>
            </a:r>
            <a:endParaRPr lang="en-US" dirty="0" smtClean="0"/>
          </a:p>
          <a:p>
            <a:pPr algn="r"/>
            <a:r>
              <a:rPr lang="en-US" dirty="0" smtClean="0"/>
              <a:t>Dissipation</a:t>
            </a:r>
          </a:p>
        </p:txBody>
      </p:sp>
    </p:spTree>
    <p:extLst>
      <p:ext uri="{BB962C8B-B14F-4D97-AF65-F5344CB8AC3E}">
        <p14:creationId xmlns:p14="http://schemas.microsoft.com/office/powerpoint/2010/main" val="40850274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88478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/>
              <a:t>Calculating river discharge, </a:t>
            </a:r>
            <a:r>
              <a:rPr lang="en-US" sz="3000" b="1" i="1" dirty="0" smtClean="0"/>
              <a:t>Q </a:t>
            </a:r>
            <a:r>
              <a:rPr lang="en-US" sz="3000" b="1" dirty="0" smtClean="0"/>
              <a:t>(m</a:t>
            </a:r>
            <a:r>
              <a:rPr lang="en-US" sz="3000" b="1" baseline="30000" dirty="0" smtClean="0"/>
              <a:t>3</a:t>
            </a:r>
            <a:r>
              <a:rPr lang="en-US" sz="3000" b="1" dirty="0" smtClean="0"/>
              <a:t>s</a:t>
            </a:r>
            <a:r>
              <a:rPr lang="en-US" sz="3000" b="1" baseline="30000" dirty="0" smtClean="0"/>
              <a:t>-1</a:t>
            </a:r>
            <a:r>
              <a:rPr lang="en-US" sz="3000" b="1" dirty="0" smtClean="0"/>
              <a:t>), from elementary</a:t>
            </a:r>
          </a:p>
          <a:p>
            <a:r>
              <a:rPr lang="en-US" sz="3000" b="1" dirty="0" smtClean="0"/>
              <a:t>observations (bed grain size and river depth).</a:t>
            </a:r>
            <a:endParaRPr lang="en-US" sz="3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902200" y="1786888"/>
            <a:ext cx="688087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z</a:t>
            </a:r>
            <a:r>
              <a:rPr lang="en-US" sz="1500" baseline="-25000" dirty="0" smtClean="0"/>
              <a:t>0</a:t>
            </a:r>
            <a:r>
              <a:rPr lang="en-US" sz="1500" dirty="0" smtClean="0"/>
              <a:t> is a length scale for grain roughness</a:t>
            </a:r>
          </a:p>
          <a:p>
            <a:r>
              <a:rPr lang="en-US" sz="1500" dirty="0" smtClean="0"/>
              <a:t>varies with the size of the </a:t>
            </a:r>
            <a:r>
              <a:rPr lang="en-US" sz="1500" dirty="0" err="1" smtClean="0"/>
              <a:t>bedload</a:t>
            </a:r>
            <a:r>
              <a:rPr lang="en-US" sz="1500" dirty="0" smtClean="0"/>
              <a:t>. In this class, use</a:t>
            </a:r>
          </a:p>
          <a:p>
            <a:r>
              <a:rPr lang="en-US" sz="1500" dirty="0" smtClean="0"/>
              <a:t>z</a:t>
            </a:r>
            <a:r>
              <a:rPr lang="en-US" sz="1500" baseline="-25000" dirty="0" smtClean="0"/>
              <a:t>0</a:t>
            </a:r>
            <a:r>
              <a:rPr lang="en-US" sz="1500" dirty="0" smtClean="0"/>
              <a:t> = 0.12 D</a:t>
            </a:r>
            <a:r>
              <a:rPr lang="en-US" sz="1500" baseline="-25000" dirty="0" smtClean="0"/>
              <a:t>84</a:t>
            </a:r>
            <a:r>
              <a:rPr lang="en-US" sz="1500" dirty="0" smtClean="0"/>
              <a:t>, where D</a:t>
            </a:r>
            <a:r>
              <a:rPr lang="en-US" sz="1500" baseline="-25000" dirty="0" smtClean="0"/>
              <a:t>84</a:t>
            </a:r>
            <a:r>
              <a:rPr lang="en-US" sz="1500" dirty="0" smtClean="0"/>
              <a:t> is the 84</a:t>
            </a:r>
            <a:r>
              <a:rPr lang="en-US" sz="1500" baseline="30000" dirty="0" smtClean="0"/>
              <a:t>th</a:t>
            </a:r>
          </a:p>
          <a:p>
            <a:r>
              <a:rPr lang="en-US" sz="1500" dirty="0" smtClean="0"/>
              <a:t>percentile size in a pebble-count (100</a:t>
            </a:r>
            <a:r>
              <a:rPr lang="en-US" sz="1500" baseline="30000" dirty="0" smtClean="0"/>
              <a:t>th</a:t>
            </a:r>
            <a:endParaRPr lang="en-US" sz="1500" dirty="0" smtClean="0"/>
          </a:p>
          <a:p>
            <a:r>
              <a:rPr lang="en-US" sz="1500" dirty="0" smtClean="0"/>
              <a:t>percentile is the biggest).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7400" y="2270204"/>
            <a:ext cx="1301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 = &lt;u&gt; w h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939800" y="2968704"/>
            <a:ext cx="2728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&lt;u&gt; =      u(z) </a:t>
            </a:r>
            <a:r>
              <a:rPr lang="en-US" dirty="0" err="1" smtClean="0"/>
              <a:t>dz</a:t>
            </a:r>
            <a:r>
              <a:rPr lang="en-US" dirty="0" smtClean="0"/>
              <a:t>    (1/(h-z</a:t>
            </a:r>
            <a:r>
              <a:rPr lang="en-US" baseline="-25000" dirty="0" smtClean="0"/>
              <a:t>0</a:t>
            </a:r>
            <a:r>
              <a:rPr lang="en-US" dirty="0" smtClean="0"/>
              <a:t>))</a:t>
            </a:r>
            <a:endParaRPr lang="en-US" dirty="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5061967"/>
              </p:ext>
            </p:extLst>
          </p:nvPr>
        </p:nvGraphicFramePr>
        <p:xfrm>
          <a:off x="1536902" y="2844062"/>
          <a:ext cx="558232" cy="6463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Equation" r:id="rId3" imgW="241300" imgH="279400" progId="Equation.3">
                  <p:embed/>
                </p:oleObj>
              </mc:Choice>
              <mc:Fallback>
                <p:oleObj name="Equation" r:id="rId3" imgW="2413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36902" y="2844062"/>
                        <a:ext cx="558232" cy="6463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677277" y="3259772"/>
            <a:ext cx="353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r>
              <a:rPr lang="en-US" baseline="-25000" dirty="0" smtClean="0"/>
              <a:t>0</a:t>
            </a:r>
            <a:endParaRPr lang="en-US" baseline="-25000" dirty="0"/>
          </a:p>
        </p:txBody>
      </p:sp>
      <p:sp>
        <p:nvSpPr>
          <p:cNvPr id="36" name="TextBox 35"/>
          <p:cNvSpPr txBox="1"/>
          <p:nvPr/>
        </p:nvSpPr>
        <p:spPr>
          <a:xfrm>
            <a:off x="1754866" y="2659396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</a:t>
            </a:r>
            <a:endParaRPr lang="en-US" baseline="-25000" dirty="0"/>
          </a:p>
        </p:txBody>
      </p:sp>
      <p:sp>
        <p:nvSpPr>
          <p:cNvPr id="15" name="TextBox 14"/>
          <p:cNvSpPr txBox="1"/>
          <p:nvPr/>
        </p:nvSpPr>
        <p:spPr>
          <a:xfrm>
            <a:off x="939800" y="3828534"/>
            <a:ext cx="4692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&lt;u&gt; = (u*/k) (z0 + h ( </a:t>
            </a:r>
            <a:r>
              <a:rPr lang="en-US" dirty="0" err="1" smtClean="0"/>
              <a:t>ln</a:t>
            </a:r>
            <a:r>
              <a:rPr lang="en-US" dirty="0" smtClean="0"/>
              <a:t>( h / z</a:t>
            </a:r>
            <a:r>
              <a:rPr lang="en-US" baseline="-25000" dirty="0" smtClean="0"/>
              <a:t>0 </a:t>
            </a:r>
            <a:r>
              <a:rPr lang="en-US" dirty="0" smtClean="0"/>
              <a:t>) – 1 ) ) (1/ (h - z</a:t>
            </a:r>
            <a:r>
              <a:rPr lang="en-US" baseline="-25000" dirty="0" smtClean="0"/>
              <a:t>0</a:t>
            </a:r>
            <a:r>
              <a:rPr lang="en-US" dirty="0" smtClean="0"/>
              <a:t>))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095134" y="2013065"/>
            <a:ext cx="2482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brackets denote vertical </a:t>
            </a:r>
          </a:p>
          <a:p>
            <a:r>
              <a:rPr lang="en-US" i="1" dirty="0" smtClean="0"/>
              <a:t>average</a:t>
            </a:r>
            <a:endParaRPr lang="en-US" i="1" dirty="0"/>
          </a:p>
        </p:txBody>
      </p:sp>
      <p:sp>
        <p:nvSpPr>
          <p:cNvPr id="37" name="TextBox 36"/>
          <p:cNvSpPr txBox="1"/>
          <p:nvPr/>
        </p:nvSpPr>
        <p:spPr>
          <a:xfrm>
            <a:off x="143098" y="1148497"/>
            <a:ext cx="1863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 = (u*/k) </a:t>
            </a:r>
            <a:r>
              <a:rPr lang="en-US" dirty="0" err="1" smtClean="0"/>
              <a:t>ln</a:t>
            </a:r>
            <a:r>
              <a:rPr lang="en-US" dirty="0" smtClean="0"/>
              <a:t> (z/z</a:t>
            </a:r>
            <a:r>
              <a:rPr lang="en-US" baseline="-25000" dirty="0" smtClean="0"/>
              <a:t>0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8" name="Oval 37"/>
          <p:cNvSpPr/>
          <p:nvPr/>
        </p:nvSpPr>
        <p:spPr>
          <a:xfrm>
            <a:off x="50852" y="1015663"/>
            <a:ext cx="2009957" cy="659368"/>
          </a:xfrm>
          <a:prstGeom prst="ellipse">
            <a:avLst/>
          </a:prstGeom>
          <a:noFill/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1901339" y="1490365"/>
            <a:ext cx="1746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“law of the wall”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92200" y="5022334"/>
            <a:ext cx="28455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&lt;u&gt; = (u*/k) </a:t>
            </a:r>
            <a:r>
              <a:rPr lang="en-US" dirty="0" err="1" smtClean="0"/>
              <a:t>ln</a:t>
            </a:r>
            <a:r>
              <a:rPr lang="en-US" dirty="0" smtClean="0"/>
              <a:t> ( h / e z</a:t>
            </a:r>
            <a:r>
              <a:rPr lang="en-US" baseline="-25000" dirty="0" smtClean="0"/>
              <a:t>0</a:t>
            </a:r>
            <a:r>
              <a:rPr lang="en-US" dirty="0" smtClean="0"/>
              <a:t>) </a:t>
            </a:r>
          </a:p>
          <a:p>
            <a:endParaRPr lang="en-US" dirty="0" smtClean="0"/>
          </a:p>
          <a:p>
            <a:r>
              <a:rPr lang="en-US" dirty="0" smtClean="0"/>
              <a:t>&lt;u&gt; = (u*/k) </a:t>
            </a:r>
            <a:r>
              <a:rPr lang="en-US" dirty="0" err="1" smtClean="0"/>
              <a:t>ln</a:t>
            </a:r>
            <a:r>
              <a:rPr lang="en-US" dirty="0" smtClean="0"/>
              <a:t> (0.368 h / z</a:t>
            </a:r>
            <a:r>
              <a:rPr lang="en-US" baseline="-25000" dirty="0" smtClean="0"/>
              <a:t>0</a:t>
            </a:r>
            <a:r>
              <a:rPr lang="en-US" dirty="0" smtClean="0"/>
              <a:t>) 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939800" y="4389398"/>
            <a:ext cx="3000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&lt;u&gt; = (u*/k)   ( </a:t>
            </a:r>
            <a:r>
              <a:rPr lang="en-US" dirty="0" err="1" smtClean="0"/>
              <a:t>ln</a:t>
            </a:r>
            <a:r>
              <a:rPr lang="en-US" dirty="0" smtClean="0"/>
              <a:t>( h / z</a:t>
            </a:r>
            <a:r>
              <a:rPr lang="en-US" baseline="-25000" dirty="0" smtClean="0"/>
              <a:t>0 </a:t>
            </a:r>
            <a:r>
              <a:rPr lang="en-US" dirty="0" smtClean="0"/>
              <a:t>) – 1 ) 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43098" y="4020066"/>
            <a:ext cx="931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h &gt;&gt; z</a:t>
            </a:r>
            <a:r>
              <a:rPr lang="en-US" i="1" baseline="-25000" dirty="0" smtClean="0"/>
              <a:t>0</a:t>
            </a:r>
            <a:r>
              <a:rPr lang="en-US" i="1" dirty="0" smtClean="0"/>
              <a:t>:</a:t>
            </a:r>
            <a:endParaRPr lang="en-US" i="1" dirty="0"/>
          </a:p>
        </p:txBody>
      </p:sp>
      <p:cxnSp>
        <p:nvCxnSpPr>
          <p:cNvPr id="42" name="Straight Arrow Connector 41"/>
          <p:cNvCxnSpPr/>
          <p:nvPr/>
        </p:nvCxnSpPr>
        <p:spPr>
          <a:xfrm flipH="1" flipV="1">
            <a:off x="3035300" y="5945664"/>
            <a:ext cx="612092" cy="3535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3517900" y="6299200"/>
            <a:ext cx="2409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typically rounded to 0.4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6048281" y="4197866"/>
            <a:ext cx="3095719" cy="2308324"/>
          </a:xfrm>
          <a:prstGeom prst="rect">
            <a:avLst/>
          </a:prstGeom>
          <a:solidFill>
            <a:srgbClr val="F2DCDB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Extending the law of the wall</a:t>
            </a:r>
          </a:p>
          <a:p>
            <a:r>
              <a:rPr lang="en-US" dirty="0" smtClean="0"/>
              <a:t>throughout the entire depth of</a:t>
            </a:r>
          </a:p>
          <a:p>
            <a:r>
              <a:rPr lang="en-US" dirty="0" smtClean="0"/>
              <a:t>the flow is a rough</a:t>
            </a:r>
          </a:p>
          <a:p>
            <a:r>
              <a:rPr lang="en-US" dirty="0" smtClean="0"/>
              <a:t>approximation – do not use</a:t>
            </a:r>
          </a:p>
          <a:p>
            <a:r>
              <a:rPr lang="en-US" dirty="0" smtClean="0"/>
              <a:t>this for civil-engineering</a:t>
            </a:r>
          </a:p>
          <a:p>
            <a:r>
              <a:rPr lang="en-US" dirty="0" smtClean="0"/>
              <a:t>applications. This approach</a:t>
            </a:r>
          </a:p>
          <a:p>
            <a:r>
              <a:rPr lang="en-US" dirty="0" smtClean="0"/>
              <a:t>does not work at all when</a:t>
            </a:r>
          </a:p>
          <a:p>
            <a:r>
              <a:rPr lang="en-US" dirty="0" smtClean="0"/>
              <a:t>depth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err="1" smtClean="0">
                <a:sym typeface="Wingdings"/>
              </a:rPr>
              <a:t>clast</a:t>
            </a:r>
            <a:r>
              <a:rPr lang="en-US" dirty="0" smtClean="0">
                <a:sym typeface="Wingdings"/>
              </a:rPr>
              <a:t> grainsize.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083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529" y="1339478"/>
            <a:ext cx="9024471" cy="4470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ICE MOVEMENT – GLEN’S LAW</a:t>
            </a:r>
          </a:p>
          <a:p>
            <a:pPr marL="0" indent="0">
              <a:buNone/>
            </a:pPr>
            <a:endParaRPr lang="en-US" dirty="0" smtClean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TEMPERATURE STRUCTURE WITHIN ICE SHEETS</a:t>
            </a:r>
          </a:p>
          <a:p>
            <a:pPr marL="0" indent="0">
              <a:buNone/>
            </a:pPr>
            <a:endParaRPr lang="en-US" dirty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EFFECT OF GLACIAL EROSION ON TOPOGRAPHY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(Earth examples)</a:t>
            </a: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80019" y="185271"/>
            <a:ext cx="247082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chemeClr val="bg1">
                    <a:lumMod val="50000"/>
                  </a:schemeClr>
                </a:solidFill>
              </a:rPr>
              <a:t>The flow of ice</a:t>
            </a:r>
            <a:endParaRPr lang="en-US" sz="3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629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55708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/>
              <a:t>Drag coefficient for bed particles:</a:t>
            </a:r>
            <a:endParaRPr lang="en-US" sz="3000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723900" y="569794"/>
            <a:ext cx="276368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/>
              </a:rPr>
              <a:t> </a:t>
            </a:r>
            <a:r>
              <a:rPr lang="en-US" dirty="0" err="1" smtClean="0"/>
              <a:t>τ</a:t>
            </a:r>
            <a:r>
              <a:rPr lang="en-US" baseline="-25000" dirty="0" err="1" smtClean="0"/>
              <a:t>B</a:t>
            </a:r>
            <a:r>
              <a:rPr lang="en-US" dirty="0" smtClean="0"/>
              <a:t> = </a:t>
            </a:r>
            <a:r>
              <a:rPr lang="en-US" dirty="0" err="1" smtClean="0"/>
              <a:t>ρgRS</a:t>
            </a:r>
            <a:r>
              <a:rPr lang="en-US" dirty="0" smtClean="0"/>
              <a:t> =  C</a:t>
            </a:r>
            <a:r>
              <a:rPr lang="en-US" baseline="-25000" dirty="0" smtClean="0"/>
              <a:t>D</a:t>
            </a:r>
            <a:r>
              <a:rPr lang="en-US" dirty="0" smtClean="0"/>
              <a:t> </a:t>
            </a:r>
            <a:r>
              <a:rPr lang="en-US" dirty="0" err="1" smtClean="0"/>
              <a:t>ρ</a:t>
            </a:r>
            <a:r>
              <a:rPr lang="en-US" dirty="0" smtClean="0"/>
              <a:t> &lt;u&gt;</a:t>
            </a:r>
            <a:r>
              <a:rPr lang="en-US" baseline="30000" dirty="0" smtClean="0"/>
              <a:t>2</a:t>
            </a:r>
            <a:r>
              <a:rPr lang="en-US" dirty="0" smtClean="0"/>
              <a:t> /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70000" y="1071960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&lt;u&gt; = ( 2g R S / C</a:t>
            </a:r>
            <a:r>
              <a:rPr lang="en-US" baseline="-25000" dirty="0" smtClean="0"/>
              <a:t>D </a:t>
            </a:r>
            <a:r>
              <a:rPr lang="en-US" dirty="0" smtClean="0"/>
              <a:t>)</a:t>
            </a:r>
            <a:r>
              <a:rPr lang="en-US" baseline="30000" dirty="0" smtClean="0"/>
              <a:t>1/2</a:t>
            </a:r>
            <a:endParaRPr lang="en-US" baseline="30000" dirty="0"/>
          </a:p>
        </p:txBody>
      </p:sp>
      <p:sp>
        <p:nvSpPr>
          <p:cNvPr id="8" name="TextBox 7"/>
          <p:cNvSpPr txBox="1"/>
          <p:nvPr/>
        </p:nvSpPr>
        <p:spPr>
          <a:xfrm>
            <a:off x="4038600" y="1071960"/>
            <a:ext cx="3417447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( 2g / C</a:t>
            </a:r>
            <a:r>
              <a:rPr lang="en-US" baseline="-25000" dirty="0" smtClean="0"/>
              <a:t>D </a:t>
            </a:r>
            <a:r>
              <a:rPr lang="en-US" dirty="0" smtClean="0"/>
              <a:t>)</a:t>
            </a:r>
            <a:r>
              <a:rPr lang="en-US" baseline="30000" dirty="0" smtClean="0"/>
              <a:t>1/2</a:t>
            </a:r>
            <a:r>
              <a:rPr lang="en-US" dirty="0" smtClean="0"/>
              <a:t> = C = </a:t>
            </a:r>
            <a:r>
              <a:rPr lang="en-US" dirty="0" err="1" smtClean="0"/>
              <a:t>Chezy</a:t>
            </a:r>
            <a:r>
              <a:rPr lang="en-US" dirty="0" smtClean="0"/>
              <a:t> coefficient</a:t>
            </a:r>
            <a:endParaRPr lang="en-US" baseline="30000" dirty="0"/>
          </a:p>
        </p:txBody>
      </p:sp>
      <p:sp>
        <p:nvSpPr>
          <p:cNvPr id="10" name="TextBox 9"/>
          <p:cNvSpPr txBox="1"/>
          <p:nvPr/>
        </p:nvSpPr>
        <p:spPr>
          <a:xfrm>
            <a:off x="1257471" y="1480424"/>
            <a:ext cx="1659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&lt;u&gt; = </a:t>
            </a:r>
            <a:r>
              <a:rPr lang="en-US" dirty="0" smtClean="0"/>
              <a:t>C ( </a:t>
            </a:r>
            <a:r>
              <a:rPr lang="en-US" dirty="0"/>
              <a:t>R </a:t>
            </a:r>
            <a:r>
              <a:rPr lang="en-US" dirty="0" smtClean="0"/>
              <a:t>S</a:t>
            </a:r>
            <a:r>
              <a:rPr lang="en-US" baseline="-25000" dirty="0" smtClean="0"/>
              <a:t> </a:t>
            </a:r>
            <a:r>
              <a:rPr lang="en-US" dirty="0"/>
              <a:t>)</a:t>
            </a:r>
            <a:r>
              <a:rPr lang="en-US" baseline="30000" dirty="0"/>
              <a:t>1/2</a:t>
            </a: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038600" y="1441292"/>
            <a:ext cx="2291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Chezy</a:t>
            </a:r>
            <a:r>
              <a:rPr lang="en-US" dirty="0" smtClean="0"/>
              <a:t> equation (1769)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225253" y="1949608"/>
            <a:ext cx="25349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&lt;u&gt; = </a:t>
            </a:r>
            <a:r>
              <a:rPr lang="en-US" dirty="0" smtClean="0"/>
              <a:t>( 8 g / f</a:t>
            </a:r>
            <a:r>
              <a:rPr lang="en-US" baseline="-25000" dirty="0" smtClean="0"/>
              <a:t> </a:t>
            </a:r>
            <a:r>
              <a:rPr lang="en-US" dirty="0"/>
              <a:t>)</a:t>
            </a:r>
            <a:r>
              <a:rPr lang="en-US" baseline="30000" dirty="0"/>
              <a:t>1/</a:t>
            </a:r>
            <a:r>
              <a:rPr lang="en-US" baseline="30000" dirty="0" smtClean="0"/>
              <a:t>2</a:t>
            </a:r>
            <a:r>
              <a:rPr lang="en-US" dirty="0" smtClean="0"/>
              <a:t> ( R S )</a:t>
            </a:r>
            <a:r>
              <a:rPr lang="en-US" baseline="30000" dirty="0"/>
              <a:t>1/2</a:t>
            </a:r>
          </a:p>
          <a:p>
            <a:endParaRPr lang="en-US" baseline="30000" dirty="0"/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934568" y="1949608"/>
            <a:ext cx="3313753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 = Darcy-</a:t>
            </a:r>
            <a:r>
              <a:rPr lang="en-US" dirty="0" err="1" smtClean="0"/>
              <a:t>Weisbach</a:t>
            </a:r>
            <a:r>
              <a:rPr lang="en-US" dirty="0" smtClean="0"/>
              <a:t> friction factor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225253" y="2530901"/>
            <a:ext cx="17682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&lt;u&gt; = </a:t>
            </a:r>
            <a:r>
              <a:rPr lang="en-US" dirty="0" smtClean="0"/>
              <a:t>R</a:t>
            </a:r>
            <a:r>
              <a:rPr lang="en-US" baseline="30000" dirty="0" smtClean="0"/>
              <a:t>2/3</a:t>
            </a:r>
            <a:r>
              <a:rPr lang="en-US" dirty="0" smtClean="0"/>
              <a:t> S</a:t>
            </a:r>
            <a:r>
              <a:rPr lang="en-US" baseline="30000" dirty="0" smtClean="0"/>
              <a:t>1/2</a:t>
            </a:r>
            <a:r>
              <a:rPr lang="en-US" dirty="0" smtClean="0"/>
              <a:t> n</a:t>
            </a:r>
            <a:r>
              <a:rPr lang="en-US" baseline="30000" dirty="0" smtClean="0"/>
              <a:t>-1</a:t>
            </a:r>
            <a:endParaRPr lang="en-US" baseline="30000" dirty="0"/>
          </a:p>
          <a:p>
            <a:endParaRPr lang="en-US" baseline="30000" dirty="0"/>
          </a:p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 rot="5400000">
            <a:off x="5372100" y="2747090"/>
            <a:ext cx="606411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 smtClean="0"/>
              <a:t>3 alternative methods</a:t>
            </a:r>
            <a:endParaRPr lang="en-US" sz="5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934568" y="2554090"/>
            <a:ext cx="3417785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n = Manning roughness coefficient</a:t>
            </a: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723900" y="1810624"/>
            <a:ext cx="72493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23900" y="2351564"/>
            <a:ext cx="72493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38200" y="3708400"/>
            <a:ext cx="69880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0.025 &lt; n &lt; 0.03 ----- Clean, straight rivers (no debris or wood in channel) </a:t>
            </a:r>
          </a:p>
          <a:p>
            <a:r>
              <a:rPr lang="en-US" dirty="0" smtClean="0"/>
              <a:t>0.033 &lt; n &lt; 0.03 ----- Winding rivers with pools and riffles</a:t>
            </a:r>
          </a:p>
          <a:p>
            <a:r>
              <a:rPr lang="en-US" dirty="0" smtClean="0"/>
              <a:t>0.075 &lt; n &lt; 0.15 ----- Weedy, winding and overgrown rivers</a:t>
            </a:r>
          </a:p>
          <a:p>
            <a:r>
              <a:rPr lang="en-US" dirty="0" smtClean="0"/>
              <a:t>n = 0.031(D</a:t>
            </a:r>
            <a:r>
              <a:rPr lang="en-US" baseline="-25000" dirty="0" smtClean="0"/>
              <a:t>84</a:t>
            </a:r>
            <a:r>
              <a:rPr lang="en-US" dirty="0" smtClean="0"/>
              <a:t>)</a:t>
            </a:r>
            <a:r>
              <a:rPr lang="en-US" baseline="30000" dirty="0" smtClean="0"/>
              <a:t>1/6</a:t>
            </a:r>
            <a:r>
              <a:rPr lang="en-US" dirty="0" smtClean="0"/>
              <a:t> ---- Straight, </a:t>
            </a:r>
            <a:r>
              <a:rPr lang="en-US" dirty="0" err="1" smtClean="0"/>
              <a:t>gravelled</a:t>
            </a:r>
            <a:r>
              <a:rPr lang="en-US" dirty="0" smtClean="0"/>
              <a:t> rivers</a:t>
            </a:r>
            <a:endParaRPr lang="en-US" baseline="30000" dirty="0"/>
          </a:p>
        </p:txBody>
      </p:sp>
      <p:sp>
        <p:nvSpPr>
          <p:cNvPr id="21" name="TextBox 20"/>
          <p:cNvSpPr txBox="1"/>
          <p:nvPr/>
        </p:nvSpPr>
        <p:spPr>
          <a:xfrm>
            <a:off x="94194" y="5118100"/>
            <a:ext cx="78888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sand-bedded rivers (e.g. Mississippi), form drag due to sand dunes is important.</a:t>
            </a:r>
          </a:p>
          <a:p>
            <a:endParaRPr lang="en-US" dirty="0" smtClean="0"/>
          </a:p>
          <a:p>
            <a:r>
              <a:rPr lang="en-US" dirty="0" smtClean="0"/>
              <a:t>In very steep streams, supercritical flow may occur: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5092700" y="5740400"/>
            <a:ext cx="2259653" cy="952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446095" y="6238532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Froude number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145988" y="6210036"/>
            <a:ext cx="2102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Fr</a:t>
            </a:r>
            <a:r>
              <a:rPr lang="en-US" dirty="0" smtClean="0"/>
              <a:t> # = &lt;u&gt;/(</a:t>
            </a:r>
            <a:r>
              <a:rPr lang="en-US" dirty="0" err="1" smtClean="0"/>
              <a:t>gh</a:t>
            </a:r>
            <a:r>
              <a:rPr lang="en-US" dirty="0" smtClean="0"/>
              <a:t>)</a:t>
            </a:r>
            <a:r>
              <a:rPr lang="en-US" baseline="30000" dirty="0" smtClean="0"/>
              <a:t>1/2 </a:t>
            </a:r>
            <a:r>
              <a:rPr lang="en-US" dirty="0" smtClean="0"/>
              <a:t>&gt; 1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308600" y="5775498"/>
            <a:ext cx="1839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supercritical flow</a:t>
            </a:r>
            <a:endParaRPr lang="en-US" i="1" dirty="0"/>
          </a:p>
        </p:txBody>
      </p:sp>
      <p:sp>
        <p:nvSpPr>
          <p:cNvPr id="26" name="TextBox 25"/>
          <p:cNvSpPr txBox="1"/>
          <p:nvPr/>
        </p:nvSpPr>
        <p:spPr>
          <a:xfrm>
            <a:off x="279400" y="3361898"/>
            <a:ext cx="5610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Most used, because lots of investment in measuring </a:t>
            </a:r>
            <a:r>
              <a:rPr lang="en-US" sz="1400" i="1" dirty="0" smtClean="0"/>
              <a:t>n</a:t>
            </a:r>
            <a:r>
              <a:rPr lang="en-US" sz="1400" dirty="0" smtClean="0"/>
              <a:t> for different objects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100314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Getting from water flow to sediment flux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6093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1" y="1143000"/>
            <a:ext cx="5098574" cy="5715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59589" y="6084332"/>
            <a:ext cx="1576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John Southard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5936446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914400" y="4047192"/>
            <a:ext cx="2523582" cy="86770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47761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/>
              <a:t>Sediment transport in rivers:</a:t>
            </a:r>
          </a:p>
          <a:p>
            <a:r>
              <a:rPr lang="en-US" sz="3000" b="1" dirty="0" smtClean="0"/>
              <a:t>(Shields number)</a:t>
            </a:r>
            <a:endParaRPr lang="en-US" sz="3000" b="1" dirty="0"/>
          </a:p>
        </p:txBody>
      </p:sp>
      <p:sp>
        <p:nvSpPr>
          <p:cNvPr id="5" name="Oval 4"/>
          <p:cNvSpPr/>
          <p:nvPr/>
        </p:nvSpPr>
        <p:spPr>
          <a:xfrm>
            <a:off x="4013200" y="1485900"/>
            <a:ext cx="1854200" cy="16129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867400" y="1689100"/>
            <a:ext cx="1854200" cy="16129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397500" y="757198"/>
            <a:ext cx="1168400" cy="110335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5994400" y="381000"/>
            <a:ext cx="12700" cy="5450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994400" y="926068"/>
            <a:ext cx="9017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896100" y="606504"/>
            <a:ext cx="385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</a:t>
            </a:r>
            <a:r>
              <a:rPr lang="en-US" baseline="-25000" dirty="0" smtClean="0"/>
              <a:t>D</a:t>
            </a:r>
            <a:endParaRPr lang="en-US" baseline="-25000" dirty="0"/>
          </a:p>
        </p:txBody>
      </p:sp>
      <p:sp>
        <p:nvSpPr>
          <p:cNvPr id="14" name="TextBox 13"/>
          <p:cNvSpPr txBox="1"/>
          <p:nvPr/>
        </p:nvSpPr>
        <p:spPr>
          <a:xfrm>
            <a:off x="5960704" y="23336"/>
            <a:ext cx="355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</a:t>
            </a:r>
            <a:r>
              <a:rPr lang="en-US" baseline="-25000" dirty="0" smtClean="0"/>
              <a:t>L</a:t>
            </a:r>
            <a:endParaRPr lang="en-US" baseline="-25000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5960704" y="1307068"/>
            <a:ext cx="0" cy="21473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930723" y="3454400"/>
            <a:ext cx="2345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F’</a:t>
            </a:r>
            <a:r>
              <a:rPr lang="en-US" baseline="-25000" dirty="0" err="1" smtClean="0"/>
              <a:t>g</a:t>
            </a:r>
            <a:r>
              <a:rPr lang="en-US" baseline="-25000" dirty="0" smtClean="0"/>
              <a:t> </a:t>
            </a:r>
            <a:r>
              <a:rPr lang="en-US" dirty="0" smtClean="0"/>
              <a:t>(submerged weight)</a:t>
            </a:r>
            <a:endParaRPr lang="en-US" baseline="-25000" dirty="0"/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5930723" y="1079500"/>
            <a:ext cx="1879777" cy="889000"/>
          </a:xfrm>
          <a:prstGeom prst="line">
            <a:avLst/>
          </a:prstGeom>
          <a:ln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930723" y="1968500"/>
            <a:ext cx="2345151" cy="0"/>
          </a:xfrm>
          <a:prstGeom prst="line">
            <a:avLst/>
          </a:prstGeom>
          <a:ln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187541" y="1345168"/>
            <a:ext cx="416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Φ</a:t>
            </a:r>
            <a:endParaRPr lang="en-US" i="1" dirty="0"/>
          </a:p>
        </p:txBody>
      </p:sp>
      <p:sp>
        <p:nvSpPr>
          <p:cNvPr id="24" name="TextBox 23"/>
          <p:cNvSpPr txBox="1"/>
          <p:nvPr/>
        </p:nvSpPr>
        <p:spPr>
          <a:xfrm>
            <a:off x="228600" y="926068"/>
            <a:ext cx="320938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 the initiation of grain motion,</a:t>
            </a:r>
          </a:p>
          <a:p>
            <a:endParaRPr lang="en-US" dirty="0"/>
          </a:p>
          <a:p>
            <a:r>
              <a:rPr lang="en-US" dirty="0" smtClean="0"/>
              <a:t>F</a:t>
            </a:r>
            <a:r>
              <a:rPr lang="en-US" baseline="-25000" dirty="0" smtClean="0"/>
              <a:t>D</a:t>
            </a:r>
            <a:r>
              <a:rPr lang="en-US" dirty="0" smtClean="0"/>
              <a:t> = ( </a:t>
            </a:r>
            <a:r>
              <a:rPr lang="en-US" dirty="0" err="1" smtClean="0"/>
              <a:t>F’</a:t>
            </a:r>
            <a:r>
              <a:rPr lang="en-US" baseline="-25000" dirty="0" err="1" smtClean="0"/>
              <a:t>g</a:t>
            </a:r>
            <a:r>
              <a:rPr lang="en-US" dirty="0" smtClean="0"/>
              <a:t> – F</a:t>
            </a:r>
            <a:r>
              <a:rPr lang="en-US" baseline="-25000" dirty="0" smtClean="0"/>
              <a:t>L</a:t>
            </a:r>
            <a:r>
              <a:rPr lang="en-US" dirty="0" smtClean="0"/>
              <a:t> ) tan </a:t>
            </a:r>
            <a:r>
              <a:rPr lang="en-US" i="1" dirty="0" err="1" smtClean="0"/>
              <a:t>Φ</a:t>
            </a:r>
            <a:endParaRPr lang="en-US" i="1" dirty="0" smtClean="0"/>
          </a:p>
          <a:p>
            <a:endParaRPr lang="en-US" dirty="0"/>
          </a:p>
          <a:p>
            <a:r>
              <a:rPr lang="en-US" dirty="0" smtClean="0">
                <a:sym typeface="Wingdings"/>
              </a:rPr>
              <a:t> F</a:t>
            </a:r>
            <a:r>
              <a:rPr lang="en-US" baseline="-25000" dirty="0" smtClean="0">
                <a:sym typeface="Wingdings"/>
              </a:rPr>
              <a:t>D</a:t>
            </a:r>
            <a:r>
              <a:rPr lang="en-US" dirty="0" smtClean="0">
                <a:sym typeface="Wingdings"/>
              </a:rPr>
              <a:t>/</a:t>
            </a:r>
            <a:r>
              <a:rPr lang="en-US" dirty="0" err="1" smtClean="0">
                <a:sym typeface="Wingdings"/>
              </a:rPr>
              <a:t>F’</a:t>
            </a:r>
            <a:r>
              <a:rPr lang="en-US" baseline="-25000" dirty="0" err="1" smtClean="0">
                <a:sym typeface="Wingdings"/>
              </a:rPr>
              <a:t>g</a:t>
            </a:r>
            <a:r>
              <a:rPr lang="en-US" dirty="0" smtClean="0">
                <a:sym typeface="Wingdings"/>
              </a:rPr>
              <a:t> =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868420" y="1873250"/>
            <a:ext cx="765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ym typeface="Wingdings"/>
              </a:rPr>
              <a:t>tan </a:t>
            </a:r>
            <a:r>
              <a:rPr lang="en-US" i="1" dirty="0" err="1"/>
              <a:t>Φ</a:t>
            </a:r>
            <a:r>
              <a:rPr lang="en-US" i="1" dirty="0"/>
              <a:t> </a:t>
            </a:r>
            <a:endParaRPr lang="en-US" dirty="0"/>
          </a:p>
          <a:p>
            <a:endParaRPr lang="en-US" dirty="0"/>
          </a:p>
        </p:txBody>
      </p:sp>
      <p:cxnSp>
        <p:nvCxnSpPr>
          <p:cNvPr id="27" name="Straight Connector 26"/>
          <p:cNvCxnSpPr/>
          <p:nvPr/>
        </p:nvCxnSpPr>
        <p:spPr>
          <a:xfrm>
            <a:off x="1485900" y="2298015"/>
            <a:ext cx="1608133" cy="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485900" y="2298015"/>
            <a:ext cx="1710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/>
              </a:rPr>
              <a:t>1 + (F</a:t>
            </a:r>
            <a:r>
              <a:rPr lang="en-US" baseline="-25000" dirty="0" smtClean="0">
                <a:sym typeface="Wingdings"/>
              </a:rPr>
              <a:t>L</a:t>
            </a:r>
            <a:r>
              <a:rPr lang="en-US" dirty="0" smtClean="0">
                <a:sym typeface="Wingdings"/>
              </a:rPr>
              <a:t>/F</a:t>
            </a:r>
            <a:r>
              <a:rPr lang="en-US" baseline="-25000" dirty="0" smtClean="0">
                <a:sym typeface="Wingdings"/>
              </a:rPr>
              <a:t>D</a:t>
            </a:r>
            <a:r>
              <a:rPr lang="en-US" dirty="0" smtClean="0">
                <a:sym typeface="Wingdings"/>
              </a:rPr>
              <a:t>) tan </a:t>
            </a:r>
            <a:r>
              <a:rPr lang="en-US" i="1" dirty="0" err="1" smtClean="0"/>
              <a:t>Φ</a:t>
            </a:r>
            <a:r>
              <a:rPr lang="en-US" dirty="0" smtClean="0">
                <a:sym typeface="Wingdings"/>
              </a:rPr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914400" y="2944346"/>
            <a:ext cx="1316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≈ 	     </a:t>
            </a:r>
            <a:r>
              <a:rPr lang="en-US" dirty="0" err="1" smtClean="0"/>
              <a:t>τ</a:t>
            </a:r>
            <a:r>
              <a:rPr lang="en-US" baseline="-25000" dirty="0" err="1" smtClean="0"/>
              <a:t>c</a:t>
            </a:r>
            <a:r>
              <a:rPr lang="en-US" baseline="-25000" dirty="0" smtClean="0"/>
              <a:t> </a:t>
            </a:r>
            <a:r>
              <a:rPr lang="en-US" dirty="0" smtClean="0"/>
              <a:t>D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cxnSp>
        <p:nvCxnSpPr>
          <p:cNvPr id="32" name="Straight Connector 31"/>
          <p:cNvCxnSpPr/>
          <p:nvPr/>
        </p:nvCxnSpPr>
        <p:spPr>
          <a:xfrm flipV="1">
            <a:off x="1363461" y="3352115"/>
            <a:ext cx="1113039" cy="1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363461" y="3352115"/>
            <a:ext cx="1172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/>
              </a:rPr>
              <a:t>(</a:t>
            </a:r>
            <a:r>
              <a:rPr lang="en-US" dirty="0" err="1" smtClean="0">
                <a:sym typeface="Wingdings"/>
              </a:rPr>
              <a:t>ρ</a:t>
            </a:r>
            <a:r>
              <a:rPr lang="en-US" baseline="-25000" dirty="0" err="1" smtClean="0">
                <a:sym typeface="Wingdings"/>
              </a:rPr>
              <a:t>s</a:t>
            </a:r>
            <a:r>
              <a:rPr lang="en-US" dirty="0" smtClean="0">
                <a:sym typeface="Wingdings"/>
              </a:rPr>
              <a:t> – </a:t>
            </a:r>
            <a:r>
              <a:rPr lang="en-US" dirty="0" err="1" smtClean="0">
                <a:sym typeface="Wingdings"/>
              </a:rPr>
              <a:t>ρ</a:t>
            </a:r>
            <a:r>
              <a:rPr lang="en-US" dirty="0" smtClean="0">
                <a:sym typeface="Wingdings"/>
              </a:rPr>
              <a:t>)gD</a:t>
            </a:r>
            <a:r>
              <a:rPr lang="en-US" baseline="30000" dirty="0" smtClean="0">
                <a:sym typeface="Wingdings"/>
              </a:rPr>
              <a:t>3</a:t>
            </a:r>
            <a:r>
              <a:rPr lang="en-US" dirty="0" smtClean="0">
                <a:sym typeface="Wingdings"/>
              </a:rPr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1012284" y="4047192"/>
            <a:ext cx="2425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=</a:t>
            </a:r>
            <a:r>
              <a:rPr lang="en-US" dirty="0" smtClean="0"/>
              <a:t> 	       </a:t>
            </a:r>
            <a:r>
              <a:rPr lang="en-US" dirty="0" err="1" smtClean="0"/>
              <a:t>τ</a:t>
            </a:r>
            <a:r>
              <a:rPr lang="en-US" baseline="-25000" dirty="0" err="1" smtClean="0"/>
              <a:t>c</a:t>
            </a:r>
            <a:r>
              <a:rPr lang="en-US" baseline="-25000" dirty="0" smtClean="0"/>
              <a:t>		</a:t>
            </a:r>
            <a:r>
              <a:rPr lang="en-US" dirty="0" smtClean="0"/>
              <a:t>=</a:t>
            </a:r>
            <a:r>
              <a:rPr lang="en-US" baseline="-25000" dirty="0" smtClean="0"/>
              <a:t>    </a:t>
            </a:r>
            <a:r>
              <a:rPr lang="en-US" dirty="0" err="1" smtClean="0"/>
              <a:t>τ</a:t>
            </a:r>
            <a:r>
              <a:rPr lang="en-US" baseline="-25000" dirty="0" smtClean="0"/>
              <a:t>*  </a:t>
            </a:r>
            <a:endParaRPr lang="en-US" baseline="30000" dirty="0"/>
          </a:p>
        </p:txBody>
      </p:sp>
      <p:cxnSp>
        <p:nvCxnSpPr>
          <p:cNvPr id="38" name="Straight Connector 37"/>
          <p:cNvCxnSpPr/>
          <p:nvPr/>
        </p:nvCxnSpPr>
        <p:spPr>
          <a:xfrm flipV="1">
            <a:off x="1461345" y="4454961"/>
            <a:ext cx="1113039" cy="1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461345" y="4454961"/>
            <a:ext cx="1095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/>
              </a:rPr>
              <a:t>(</a:t>
            </a:r>
            <a:r>
              <a:rPr lang="en-US" dirty="0" err="1" smtClean="0">
                <a:sym typeface="Wingdings"/>
              </a:rPr>
              <a:t>ρ</a:t>
            </a:r>
            <a:r>
              <a:rPr lang="en-US" baseline="-25000" dirty="0" err="1" smtClean="0">
                <a:sym typeface="Wingdings"/>
              </a:rPr>
              <a:t>s</a:t>
            </a:r>
            <a:r>
              <a:rPr lang="en-US" dirty="0" smtClean="0">
                <a:sym typeface="Wingdings"/>
              </a:rPr>
              <a:t> – </a:t>
            </a:r>
            <a:r>
              <a:rPr lang="en-US" dirty="0" err="1" smtClean="0">
                <a:sym typeface="Wingdings"/>
              </a:rPr>
              <a:t>ρ</a:t>
            </a:r>
            <a:r>
              <a:rPr lang="en-US" dirty="0" smtClean="0">
                <a:sym typeface="Wingdings"/>
              </a:rPr>
              <a:t>)</a:t>
            </a:r>
            <a:r>
              <a:rPr lang="en-US" dirty="0" err="1" smtClean="0">
                <a:sym typeface="Wingdings"/>
              </a:rPr>
              <a:t>gD</a:t>
            </a:r>
            <a:r>
              <a:rPr lang="en-US" dirty="0" smtClean="0">
                <a:sym typeface="Wingdings"/>
              </a:rPr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1868420" y="4923492"/>
            <a:ext cx="3669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Shields number (“drag/weight ratio”)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2856237" y="5575300"/>
            <a:ext cx="6301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Is there a representative particle size for the </a:t>
            </a:r>
            <a:r>
              <a:rPr lang="en-US" dirty="0" err="1" smtClean="0"/>
              <a:t>bedload</a:t>
            </a:r>
            <a:r>
              <a:rPr lang="en-US" dirty="0" smtClean="0"/>
              <a:t> as a whole?</a:t>
            </a:r>
          </a:p>
          <a:p>
            <a:r>
              <a:rPr lang="en-US" dirty="0" smtClean="0"/>
              <a:t>Yes: it’s D</a:t>
            </a:r>
            <a:r>
              <a:rPr lang="en-US" baseline="-25000" dirty="0" smtClean="0"/>
              <a:t>50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3117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74" y="34687"/>
            <a:ext cx="8229600" cy="715962"/>
          </a:xfrm>
        </p:spPr>
        <p:txBody>
          <a:bodyPr>
            <a:normAutofit/>
          </a:bodyPr>
          <a:lstStyle/>
          <a:p>
            <a:pPr algn="l"/>
            <a:r>
              <a:rPr lang="en-US" sz="3000" dirty="0" smtClean="0"/>
              <a:t>Equal mobility hypothesis</a:t>
            </a:r>
            <a:endParaRPr lang="en-US" sz="3000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838200" y="2768600"/>
            <a:ext cx="20574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990600" y="1143000"/>
            <a:ext cx="0" cy="177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4013200" y="1485900"/>
            <a:ext cx="1854200" cy="16129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867400" y="1689100"/>
            <a:ext cx="1854200" cy="16129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397500" y="757198"/>
            <a:ext cx="1168400" cy="110335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5994400" y="381000"/>
            <a:ext cx="12700" cy="5450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994400" y="926068"/>
            <a:ext cx="9017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896100" y="606504"/>
            <a:ext cx="385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</a:t>
            </a:r>
            <a:r>
              <a:rPr lang="en-US" baseline="-25000" dirty="0" smtClean="0"/>
              <a:t>D</a:t>
            </a:r>
            <a:endParaRPr lang="en-US" baseline="-25000" dirty="0"/>
          </a:p>
        </p:txBody>
      </p:sp>
      <p:sp>
        <p:nvSpPr>
          <p:cNvPr id="14" name="TextBox 13"/>
          <p:cNvSpPr txBox="1"/>
          <p:nvPr/>
        </p:nvSpPr>
        <p:spPr>
          <a:xfrm>
            <a:off x="5960704" y="23336"/>
            <a:ext cx="355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</a:t>
            </a:r>
            <a:r>
              <a:rPr lang="en-US" baseline="-25000" dirty="0" smtClean="0"/>
              <a:t>L</a:t>
            </a:r>
            <a:endParaRPr lang="en-US" baseline="-25000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5960704" y="1307068"/>
            <a:ext cx="0" cy="21473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930723" y="3454400"/>
            <a:ext cx="2345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F’</a:t>
            </a:r>
            <a:r>
              <a:rPr lang="en-US" baseline="-25000" dirty="0" err="1" smtClean="0"/>
              <a:t>g</a:t>
            </a:r>
            <a:r>
              <a:rPr lang="en-US" baseline="-25000" dirty="0" smtClean="0"/>
              <a:t> </a:t>
            </a:r>
            <a:r>
              <a:rPr lang="en-US" dirty="0" smtClean="0"/>
              <a:t>(submerged weight)</a:t>
            </a:r>
            <a:endParaRPr lang="en-US" baseline="-25000" dirty="0"/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5930723" y="1079500"/>
            <a:ext cx="1879777" cy="889000"/>
          </a:xfrm>
          <a:prstGeom prst="line">
            <a:avLst/>
          </a:prstGeom>
          <a:ln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930723" y="1968500"/>
            <a:ext cx="2345151" cy="0"/>
          </a:xfrm>
          <a:prstGeom prst="line">
            <a:avLst/>
          </a:prstGeom>
          <a:ln>
            <a:solidFill>
              <a:srgbClr val="0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87541" y="1345168"/>
            <a:ext cx="416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Φ</a:t>
            </a:r>
            <a:endParaRPr lang="en-US" i="1" dirty="0"/>
          </a:p>
        </p:txBody>
      </p:sp>
      <p:sp>
        <p:nvSpPr>
          <p:cNvPr id="21" name="TextBox 20"/>
          <p:cNvSpPr txBox="1"/>
          <p:nvPr/>
        </p:nvSpPr>
        <p:spPr>
          <a:xfrm>
            <a:off x="520041" y="1689100"/>
            <a:ext cx="416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Φ</a:t>
            </a:r>
            <a:endParaRPr lang="en-US" i="1" dirty="0"/>
          </a:p>
        </p:txBody>
      </p:sp>
      <p:sp>
        <p:nvSpPr>
          <p:cNvPr id="22" name="TextBox 21"/>
          <p:cNvSpPr txBox="1"/>
          <p:nvPr/>
        </p:nvSpPr>
        <p:spPr>
          <a:xfrm>
            <a:off x="2361541" y="2914134"/>
            <a:ext cx="713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D/D</a:t>
            </a:r>
            <a:r>
              <a:rPr lang="en-US" baseline="-25000" dirty="0" smtClean="0"/>
              <a:t>50</a:t>
            </a:r>
            <a:endParaRPr lang="en-US" baseline="-25000" dirty="0"/>
          </a:p>
        </p:txBody>
      </p:sp>
      <p:sp>
        <p:nvSpPr>
          <p:cNvPr id="23" name="Freeform 22"/>
          <p:cNvSpPr/>
          <p:nvPr/>
        </p:nvSpPr>
        <p:spPr>
          <a:xfrm>
            <a:off x="1270000" y="1244600"/>
            <a:ext cx="1358900" cy="1397000"/>
          </a:xfrm>
          <a:custGeom>
            <a:avLst/>
            <a:gdLst>
              <a:gd name="connsiteX0" fmla="*/ 0 w 1358900"/>
              <a:gd name="connsiteY0" fmla="*/ 0 h 1068052"/>
              <a:gd name="connsiteX1" fmla="*/ 50800 w 1358900"/>
              <a:gd name="connsiteY1" fmla="*/ 190500 h 1068052"/>
              <a:gd name="connsiteX2" fmla="*/ 76200 w 1358900"/>
              <a:gd name="connsiteY2" fmla="*/ 266700 h 1068052"/>
              <a:gd name="connsiteX3" fmla="*/ 114300 w 1358900"/>
              <a:gd name="connsiteY3" fmla="*/ 355600 h 1068052"/>
              <a:gd name="connsiteX4" fmla="*/ 165100 w 1358900"/>
              <a:gd name="connsiteY4" fmla="*/ 419100 h 1068052"/>
              <a:gd name="connsiteX5" fmla="*/ 203200 w 1358900"/>
              <a:gd name="connsiteY5" fmla="*/ 482600 h 1068052"/>
              <a:gd name="connsiteX6" fmla="*/ 254000 w 1358900"/>
              <a:gd name="connsiteY6" fmla="*/ 584200 h 1068052"/>
              <a:gd name="connsiteX7" fmla="*/ 317500 w 1358900"/>
              <a:gd name="connsiteY7" fmla="*/ 635000 h 1068052"/>
              <a:gd name="connsiteX8" fmla="*/ 368300 w 1358900"/>
              <a:gd name="connsiteY8" fmla="*/ 698500 h 1068052"/>
              <a:gd name="connsiteX9" fmla="*/ 520700 w 1358900"/>
              <a:gd name="connsiteY9" fmla="*/ 838200 h 1068052"/>
              <a:gd name="connsiteX10" fmla="*/ 622300 w 1358900"/>
              <a:gd name="connsiteY10" fmla="*/ 939800 h 1068052"/>
              <a:gd name="connsiteX11" fmla="*/ 660400 w 1358900"/>
              <a:gd name="connsiteY11" fmla="*/ 977900 h 1068052"/>
              <a:gd name="connsiteX12" fmla="*/ 711200 w 1358900"/>
              <a:gd name="connsiteY12" fmla="*/ 1003300 h 1068052"/>
              <a:gd name="connsiteX13" fmla="*/ 901700 w 1358900"/>
              <a:gd name="connsiteY13" fmla="*/ 1028700 h 1068052"/>
              <a:gd name="connsiteX14" fmla="*/ 977900 w 1358900"/>
              <a:gd name="connsiteY14" fmla="*/ 1041400 h 1068052"/>
              <a:gd name="connsiteX15" fmla="*/ 1130300 w 1358900"/>
              <a:gd name="connsiteY15" fmla="*/ 1054100 h 1068052"/>
              <a:gd name="connsiteX16" fmla="*/ 1206500 w 1358900"/>
              <a:gd name="connsiteY16" fmla="*/ 1066800 h 1068052"/>
              <a:gd name="connsiteX17" fmla="*/ 1358900 w 1358900"/>
              <a:gd name="connsiteY17" fmla="*/ 1066800 h 1068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358900" h="1068052">
                <a:moveTo>
                  <a:pt x="0" y="0"/>
                </a:moveTo>
                <a:cubicBezTo>
                  <a:pt x="19664" y="78654"/>
                  <a:pt x="27473" y="114688"/>
                  <a:pt x="50800" y="190500"/>
                </a:cubicBezTo>
                <a:cubicBezTo>
                  <a:pt x="58674" y="216090"/>
                  <a:pt x="66589" y="241711"/>
                  <a:pt x="76200" y="266700"/>
                </a:cubicBezTo>
                <a:cubicBezTo>
                  <a:pt x="87774" y="296791"/>
                  <a:pt x="98055" y="327752"/>
                  <a:pt x="114300" y="355600"/>
                </a:cubicBezTo>
                <a:cubicBezTo>
                  <a:pt x="127958" y="379014"/>
                  <a:pt x="149555" y="396893"/>
                  <a:pt x="165100" y="419100"/>
                </a:cubicBezTo>
                <a:cubicBezTo>
                  <a:pt x="179256" y="439322"/>
                  <a:pt x="191497" y="460866"/>
                  <a:pt x="203200" y="482600"/>
                </a:cubicBezTo>
                <a:cubicBezTo>
                  <a:pt x="221151" y="515938"/>
                  <a:pt x="231282" y="553909"/>
                  <a:pt x="254000" y="584200"/>
                </a:cubicBezTo>
                <a:cubicBezTo>
                  <a:pt x="270264" y="605885"/>
                  <a:pt x="298333" y="615833"/>
                  <a:pt x="317500" y="635000"/>
                </a:cubicBezTo>
                <a:cubicBezTo>
                  <a:pt x="336667" y="654167"/>
                  <a:pt x="350167" y="678352"/>
                  <a:pt x="368300" y="698500"/>
                </a:cubicBezTo>
                <a:cubicBezTo>
                  <a:pt x="439154" y="777226"/>
                  <a:pt x="435468" y="758650"/>
                  <a:pt x="520700" y="838200"/>
                </a:cubicBezTo>
                <a:cubicBezTo>
                  <a:pt x="555714" y="870879"/>
                  <a:pt x="588433" y="905933"/>
                  <a:pt x="622300" y="939800"/>
                </a:cubicBezTo>
                <a:cubicBezTo>
                  <a:pt x="635000" y="952500"/>
                  <a:pt x="644336" y="969868"/>
                  <a:pt x="660400" y="977900"/>
                </a:cubicBezTo>
                <a:cubicBezTo>
                  <a:pt x="677333" y="986367"/>
                  <a:pt x="693799" y="995842"/>
                  <a:pt x="711200" y="1003300"/>
                </a:cubicBezTo>
                <a:cubicBezTo>
                  <a:pt x="775531" y="1030870"/>
                  <a:pt x="820226" y="1019647"/>
                  <a:pt x="901700" y="1028700"/>
                </a:cubicBezTo>
                <a:cubicBezTo>
                  <a:pt x="927293" y="1031544"/>
                  <a:pt x="952307" y="1038556"/>
                  <a:pt x="977900" y="1041400"/>
                </a:cubicBezTo>
                <a:cubicBezTo>
                  <a:pt x="1028564" y="1047029"/>
                  <a:pt x="1079636" y="1048471"/>
                  <a:pt x="1130300" y="1054100"/>
                </a:cubicBezTo>
                <a:cubicBezTo>
                  <a:pt x="1155893" y="1056944"/>
                  <a:pt x="1180789" y="1065372"/>
                  <a:pt x="1206500" y="1066800"/>
                </a:cubicBezTo>
                <a:cubicBezTo>
                  <a:pt x="1257222" y="1069618"/>
                  <a:pt x="1308100" y="1066800"/>
                  <a:pt x="1358900" y="106680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860951" y="706903"/>
            <a:ext cx="24288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“Hiding” effect 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small particles</a:t>
            </a:r>
            <a:endParaRPr lang="en-US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don’t move significantly</a:t>
            </a:r>
          </a:p>
          <a:p>
            <a:r>
              <a:rPr lang="en-US" dirty="0" smtClean="0">
                <a:sym typeface="Wingdings"/>
              </a:rPr>
              <a:t>before the D</a:t>
            </a:r>
            <a:r>
              <a:rPr lang="en-US" baseline="-25000" dirty="0" smtClean="0">
                <a:sym typeface="Wingdings"/>
              </a:rPr>
              <a:t>50</a:t>
            </a:r>
            <a:r>
              <a:rPr lang="en-US" dirty="0" smtClean="0">
                <a:sym typeface="Wingdings"/>
              </a:rPr>
              <a:t> moves.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7074" y="3861832"/>
            <a:ext cx="88395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Significant controversy over validity of equal mobility hypothesis in the late </a:t>
            </a:r>
            <a:r>
              <a:rPr lang="uk-UA" dirty="0" smtClean="0"/>
              <a:t>’</a:t>
            </a:r>
            <a:r>
              <a:rPr lang="en-US" dirty="0" smtClean="0"/>
              <a:t>80s – early </a:t>
            </a:r>
            <a:r>
              <a:rPr lang="uk-UA" dirty="0" smtClean="0"/>
              <a:t>’</a:t>
            </a:r>
            <a:r>
              <a:rPr lang="en-US" dirty="0" smtClean="0"/>
              <a:t>90s.</a:t>
            </a:r>
          </a:p>
          <a:p>
            <a:r>
              <a:rPr lang="en-US" dirty="0" err="1" smtClean="0"/>
              <a:t>Parameterise</a:t>
            </a:r>
            <a:r>
              <a:rPr lang="en-US" dirty="0" smtClean="0"/>
              <a:t> using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3708400" y="4508163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τ</a:t>
            </a:r>
            <a:r>
              <a:rPr lang="en-US" baseline="-25000" dirty="0" smtClean="0"/>
              <a:t>* </a:t>
            </a:r>
            <a:r>
              <a:rPr lang="en-US" dirty="0" smtClean="0"/>
              <a:t>= B(D/D</a:t>
            </a:r>
            <a:r>
              <a:rPr lang="en-US" baseline="-25000" dirty="0" smtClean="0"/>
              <a:t>50</a:t>
            </a:r>
            <a:r>
              <a:rPr lang="en-US" dirty="0" smtClean="0"/>
              <a:t>)</a:t>
            </a:r>
            <a:r>
              <a:rPr lang="en-US" baseline="30000" dirty="0" smtClean="0"/>
              <a:t>α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0" y="5163234"/>
            <a:ext cx="9105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α = -1 would indicate perfect equal mobility (</a:t>
            </a:r>
            <a:r>
              <a:rPr lang="en-US" b="1" dirty="0" smtClean="0"/>
              <a:t>no</a:t>
            </a:r>
            <a:r>
              <a:rPr lang="en-US" dirty="0" smtClean="0"/>
              <a:t> sorting by grain size with downstream distance)</a:t>
            </a:r>
          </a:p>
          <a:p>
            <a:r>
              <a:rPr lang="en-US" dirty="0"/>
              <a:t>α = </a:t>
            </a:r>
            <a:r>
              <a:rPr lang="en-US" dirty="0" smtClean="0"/>
              <a:t>-0.9 found from flume experiments (permitting long-distance sorting by grain size).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7074" y="3302000"/>
            <a:ext cx="4220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Trade-off between size and </a:t>
            </a:r>
            <a:r>
              <a:rPr lang="en-US" i="1" dirty="0" err="1" smtClean="0"/>
              <a:t>embeddedness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7186099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81400" y="6286500"/>
            <a:ext cx="556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Buffington &amp; Montgomery, Water Resources Research, 1999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9514" y="532187"/>
            <a:ext cx="6474485" cy="25356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2100" y="3683000"/>
            <a:ext cx="6311900" cy="21251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72564" y="1764268"/>
            <a:ext cx="628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sand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908202" y="2133600"/>
            <a:ext cx="3205012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8113214" y="2133600"/>
            <a:ext cx="1208586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271164" y="1764268"/>
            <a:ext cx="756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gravel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0" y="5834"/>
            <a:ext cx="900243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err="1"/>
              <a:t>τ</a:t>
            </a:r>
            <a:r>
              <a:rPr lang="en-US" sz="3000" b="1" baseline="-25000" dirty="0" smtClean="0"/>
              <a:t>*c50 </a:t>
            </a:r>
            <a:r>
              <a:rPr lang="en-US" sz="3000" b="1" dirty="0" smtClean="0"/>
              <a:t>~ 0.04, from experiments </a:t>
            </a:r>
            <a:r>
              <a:rPr lang="en-US" sz="2000" b="1" dirty="0" smtClean="0"/>
              <a:t>(0.045-0.047 for gravel, 0.03 for sand)</a:t>
            </a:r>
            <a:endParaRPr lang="en-US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613212" y="591066"/>
            <a:ext cx="714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1936: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611296" y="3683000"/>
            <a:ext cx="716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1999: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4347508"/>
            <a:ext cx="372064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Theory has approximately</a:t>
            </a:r>
          </a:p>
          <a:p>
            <a:r>
              <a:rPr lang="en-US" dirty="0" smtClean="0"/>
              <a:t>reproduced some parts</a:t>
            </a:r>
          </a:p>
          <a:p>
            <a:r>
              <a:rPr lang="en-US" dirty="0" smtClean="0"/>
              <a:t>of this curve.</a:t>
            </a:r>
          </a:p>
          <a:p>
            <a:endParaRPr lang="en-US" dirty="0"/>
          </a:p>
          <a:p>
            <a:r>
              <a:rPr lang="en-US" dirty="0" smtClean="0"/>
              <a:t>Causes of scatter:</a:t>
            </a:r>
          </a:p>
          <a:p>
            <a:r>
              <a:rPr lang="en-US" dirty="0" smtClean="0"/>
              <a:t>(1) differing definitions of</a:t>
            </a:r>
          </a:p>
          <a:p>
            <a:r>
              <a:rPr lang="en-US" dirty="0" smtClean="0"/>
              <a:t>initiation of motion (most important).</a:t>
            </a:r>
          </a:p>
          <a:p>
            <a:r>
              <a:rPr lang="en-US" dirty="0" smtClean="0"/>
              <a:t>(2) slope-dependence?</a:t>
            </a:r>
          </a:p>
          <a:p>
            <a:r>
              <a:rPr lang="en-US" dirty="0" smtClean="0"/>
              <a:t>(Lamb et al. JGR 2008)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1764268"/>
            <a:ext cx="25556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Hydraulically rough:</a:t>
            </a:r>
          </a:p>
          <a:p>
            <a:r>
              <a:rPr lang="en-US" dirty="0" smtClean="0"/>
              <a:t>viscous </a:t>
            </a:r>
            <a:r>
              <a:rPr lang="en-US" dirty="0" err="1" smtClean="0"/>
              <a:t>sublayer</a:t>
            </a:r>
            <a:r>
              <a:rPr lang="en-US" dirty="0" smtClean="0"/>
              <a:t> is a thin</a:t>
            </a:r>
          </a:p>
          <a:p>
            <a:r>
              <a:rPr lang="en-US" dirty="0" smtClean="0"/>
              <a:t>skin around the particles.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908202" y="3067796"/>
            <a:ext cx="3595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Re* = “Reynolds roughness number”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381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529" y="1339478"/>
            <a:ext cx="9024471" cy="4470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REVIEW OF REQUIRED READING </a:t>
            </a:r>
            <a:r>
              <a:rPr lang="en-US" sz="2400" dirty="0" smtClean="0">
                <a:solidFill>
                  <a:srgbClr val="7F7F7F"/>
                </a:solidFill>
              </a:rPr>
              <a:t>(SCHOOF &amp; HEWITT 2013)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TURBULENT VELOCITY PROFILES, INITIATION OF MOTION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/>
              <a:t>BEDLOAD, RIVER GEOMETRY</a:t>
            </a: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06819" y="0"/>
            <a:ext cx="642285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rgbClr val="7F7F7F"/>
                </a:solidFill>
              </a:rPr>
              <a:t>Fluvial sediment transport: introduction</a:t>
            </a:r>
            <a:endParaRPr lang="en-US" sz="3000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910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6838"/>
            <a:ext cx="8229600" cy="690562"/>
          </a:xfrm>
        </p:spPr>
        <p:txBody>
          <a:bodyPr>
            <a:noAutofit/>
          </a:bodyPr>
          <a:lstStyle/>
          <a:p>
            <a:pPr algn="l"/>
            <a:r>
              <a:rPr lang="en-US" sz="3000" dirty="0" smtClean="0"/>
              <a:t>Consequences of increasing shear stress: gravel-bed vs. sand-bed rivers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83516"/>
            <a:ext cx="4775200" cy="33868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3200" y="3696732"/>
            <a:ext cx="1576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John Southard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5184863" y="1238934"/>
            <a:ext cx="4074102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Suspension: characteristic velocity for</a:t>
            </a:r>
          </a:p>
          <a:p>
            <a:r>
              <a:rPr lang="en-US" dirty="0" smtClean="0"/>
              <a:t>turbulent fluctuations (u*) exceeds</a:t>
            </a:r>
          </a:p>
          <a:p>
            <a:r>
              <a:rPr lang="en-US" dirty="0" smtClean="0"/>
              <a:t>settling velocity (ratio is ~Rouse number).</a:t>
            </a:r>
          </a:p>
          <a:p>
            <a:endParaRPr lang="en-US" dirty="0" smtClean="0"/>
          </a:p>
          <a:p>
            <a:r>
              <a:rPr lang="en-US" dirty="0" smtClean="0"/>
              <a:t>Typical transport distance</a:t>
            </a:r>
          </a:p>
          <a:p>
            <a:r>
              <a:rPr lang="en-US" dirty="0" smtClean="0"/>
              <a:t>100m/</a:t>
            </a:r>
            <a:r>
              <a:rPr lang="en-US" dirty="0" err="1" smtClean="0"/>
              <a:t>yr</a:t>
            </a:r>
            <a:r>
              <a:rPr lang="en-US" dirty="0" smtClean="0"/>
              <a:t> in gravel-bedded </a:t>
            </a:r>
            <a:r>
              <a:rPr lang="en-US" dirty="0" err="1" smtClean="0"/>
              <a:t>bedload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20012" y="2868492"/>
            <a:ext cx="1472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Sand: km/day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5854700"/>
            <a:ext cx="88336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Empirically, rivers are either gravel-bedded or sand-bedded (little in between)</a:t>
            </a:r>
          </a:p>
          <a:p>
            <a:r>
              <a:rPr lang="en-US" dirty="0" smtClean="0"/>
              <a:t>The cause is unsettled: e.g. Jerolmack &amp; </a:t>
            </a:r>
            <a:r>
              <a:rPr lang="en-US" dirty="0" err="1" smtClean="0"/>
              <a:t>Brzinski</a:t>
            </a:r>
            <a:r>
              <a:rPr lang="en-US" dirty="0" smtClean="0"/>
              <a:t> Geology 2010 vs. Lamb &amp; </a:t>
            </a:r>
            <a:r>
              <a:rPr lang="en-US" dirty="0" err="1" smtClean="0"/>
              <a:t>Venditti</a:t>
            </a:r>
            <a:r>
              <a:rPr lang="en-US" dirty="0" smtClean="0"/>
              <a:t> GRL 2016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664200" y="4330700"/>
            <a:ext cx="36022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(Experimentally, u* is approximately</a:t>
            </a:r>
          </a:p>
          <a:p>
            <a:r>
              <a:rPr lang="en-US" dirty="0" smtClean="0"/>
              <a:t>equal to </a:t>
            </a:r>
            <a:r>
              <a:rPr lang="en-US" dirty="0" err="1" smtClean="0"/>
              <a:t>rms</a:t>
            </a:r>
            <a:r>
              <a:rPr lang="en-US" dirty="0" smtClean="0"/>
              <a:t> </a:t>
            </a:r>
          </a:p>
          <a:p>
            <a:r>
              <a:rPr lang="en-US" dirty="0" smtClean="0"/>
              <a:t>fluctuations in vertical</a:t>
            </a:r>
          </a:p>
          <a:p>
            <a:r>
              <a:rPr lang="en-US" dirty="0" smtClean="0"/>
              <a:t>turbulent velocity)</a:t>
            </a:r>
          </a:p>
        </p:txBody>
      </p:sp>
    </p:spTree>
    <p:extLst>
      <p:ext uri="{BB962C8B-B14F-4D97-AF65-F5344CB8AC3E}">
        <p14:creationId xmlns:p14="http://schemas.microsoft.com/office/powerpoint/2010/main" val="37403774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51593"/>
            <a:ext cx="8229600" cy="652462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Bedload</a:t>
            </a:r>
            <a:r>
              <a:rPr lang="en-US" dirty="0" smtClean="0"/>
              <a:t> transport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" y="600869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(Most common</a:t>
            </a:r>
            <a:r>
              <a:rPr lang="en-US" dirty="0" smtClean="0">
                <a:sym typeface="Wingdings"/>
              </a:rPr>
              <a:t>:)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14600" y="1025803"/>
            <a:ext cx="275466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 smtClean="0"/>
              <a:t>q</a:t>
            </a:r>
            <a:r>
              <a:rPr lang="en-US" sz="3000" baseline="-25000" dirty="0" err="1" smtClean="0"/>
              <a:t>bl</a:t>
            </a:r>
            <a:r>
              <a:rPr lang="en-US" sz="3000" dirty="0" smtClean="0"/>
              <a:t> = k</a:t>
            </a:r>
            <a:r>
              <a:rPr lang="en-US" sz="3000" baseline="-25000" dirty="0" smtClean="0"/>
              <a:t>b</a:t>
            </a:r>
            <a:r>
              <a:rPr lang="en-US" sz="3000" dirty="0" smtClean="0"/>
              <a:t>(</a:t>
            </a:r>
            <a:r>
              <a:rPr lang="en-US" sz="3000" dirty="0" err="1" smtClean="0"/>
              <a:t>τ</a:t>
            </a:r>
            <a:r>
              <a:rPr lang="en-US" sz="3000" baseline="-25000" dirty="0" err="1" smtClean="0"/>
              <a:t>b</a:t>
            </a:r>
            <a:r>
              <a:rPr lang="en-US" sz="3000" dirty="0" smtClean="0"/>
              <a:t> – </a:t>
            </a:r>
            <a:r>
              <a:rPr lang="en-US" sz="3000" dirty="0" err="1" smtClean="0"/>
              <a:t>τ</a:t>
            </a:r>
            <a:r>
              <a:rPr lang="en-US" sz="3000" baseline="-25000" dirty="0" err="1" smtClean="0"/>
              <a:t>c</a:t>
            </a:r>
            <a:r>
              <a:rPr lang="en-US" sz="3000" dirty="0" smtClean="0"/>
              <a:t>)</a:t>
            </a:r>
            <a:r>
              <a:rPr lang="en-US" sz="3000" baseline="30000" dirty="0" smtClean="0"/>
              <a:t>3/2</a:t>
            </a:r>
            <a:endParaRPr lang="en-US" sz="3000" baseline="30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0" y="4216400"/>
            <a:ext cx="3297936" cy="12192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457200" y="4114800"/>
            <a:ext cx="685800" cy="279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14300" y="3371472"/>
            <a:ext cx="41925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there is no theory for </a:t>
            </a:r>
            <a:r>
              <a:rPr lang="en-US" i="1" dirty="0" err="1" smtClean="0"/>
              <a:t>washload</a:t>
            </a:r>
            <a:r>
              <a:rPr lang="en-US" i="1" dirty="0" smtClean="0"/>
              <a:t>:</a:t>
            </a:r>
          </a:p>
          <a:p>
            <a:r>
              <a:rPr lang="en-US" i="1" dirty="0" smtClean="0"/>
              <a:t>it is entirely controlled by upstream supply</a:t>
            </a:r>
            <a:endParaRPr lang="en-US" i="1" dirty="0"/>
          </a:p>
        </p:txBody>
      </p:sp>
      <p:sp>
        <p:nvSpPr>
          <p:cNvPr id="10" name="Left Brace 9"/>
          <p:cNvSpPr/>
          <p:nvPr/>
        </p:nvSpPr>
        <p:spPr>
          <a:xfrm>
            <a:off x="5459768" y="810935"/>
            <a:ext cx="560032" cy="92333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108700" y="633135"/>
            <a:ext cx="27180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Many alternatives, e.g.</a:t>
            </a:r>
          </a:p>
          <a:p>
            <a:r>
              <a:rPr lang="en-US" dirty="0" err="1" smtClean="0"/>
              <a:t>Yalin</a:t>
            </a:r>
            <a:endParaRPr lang="en-US" dirty="0" smtClean="0"/>
          </a:p>
          <a:p>
            <a:r>
              <a:rPr lang="en-US" dirty="0" smtClean="0"/>
              <a:t>Einstein</a:t>
            </a:r>
          </a:p>
          <a:p>
            <a:r>
              <a:rPr lang="en-US" dirty="0" smtClean="0"/>
              <a:t>Discrete element modeling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2969" y="3374836"/>
            <a:ext cx="3640836" cy="253701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705600" y="5911849"/>
            <a:ext cx="1534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John Southard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3358701" y="607735"/>
            <a:ext cx="20462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Meyer-Peter Muller</a:t>
            </a:r>
          </a:p>
        </p:txBody>
      </p:sp>
      <p:cxnSp>
        <p:nvCxnSpPr>
          <p:cNvPr id="18" name="Straight Connector 17"/>
          <p:cNvCxnSpPr>
            <a:stCxn id="6" idx="0"/>
          </p:cNvCxnSpPr>
          <p:nvPr/>
        </p:nvCxnSpPr>
        <p:spPr>
          <a:xfrm>
            <a:off x="2385568" y="4216400"/>
            <a:ext cx="129032" cy="1854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87095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700"/>
            <a:ext cx="9144000" cy="5207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River channel morphology and dynamics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08000"/>
            <a:ext cx="8940800" cy="4525963"/>
          </a:xfrm>
        </p:spPr>
        <p:txBody>
          <a:bodyPr>
            <a:normAutofit/>
          </a:bodyPr>
          <a:lstStyle/>
          <a:p>
            <a:r>
              <a:rPr lang="en-US" sz="1700" dirty="0" smtClean="0"/>
              <a:t>“Rivers are the authors of their own geometry” (L. Leopold)</a:t>
            </a:r>
          </a:p>
          <a:p>
            <a:pPr lvl="1"/>
            <a:r>
              <a:rPr lang="en-US" sz="1800" i="1" dirty="0" smtClean="0"/>
              <a:t>And of their own bed grain-size distribution.</a:t>
            </a:r>
          </a:p>
          <a:p>
            <a:r>
              <a:rPr lang="en-US" sz="1700" dirty="0" smtClean="0"/>
              <a:t>Rivers have well-defined banks.</a:t>
            </a:r>
          </a:p>
          <a:p>
            <a:pPr lvl="1"/>
            <a:r>
              <a:rPr lang="en-US" sz="1700" i="1" dirty="0" err="1" smtClean="0"/>
              <a:t>Bankfull</a:t>
            </a:r>
            <a:r>
              <a:rPr lang="en-US" sz="1700" i="1" dirty="0" smtClean="0"/>
              <a:t> discharge 5-7 days per year; floodplains inundated every 1-2 years.</a:t>
            </a:r>
          </a:p>
          <a:p>
            <a:pPr lvl="1"/>
            <a:r>
              <a:rPr lang="en-US" sz="1700" i="1" dirty="0" smtClean="0"/>
              <a:t>Regular geometry also applicable to canyon rivers.</a:t>
            </a:r>
          </a:p>
          <a:p>
            <a:pPr lvl="1"/>
            <a:r>
              <a:rPr lang="en-US" sz="1700" i="1" dirty="0" smtClean="0"/>
              <a:t>Width scales as Q</a:t>
            </a:r>
            <a:r>
              <a:rPr lang="en-US" sz="1700" baseline="30000" dirty="0" smtClean="0"/>
              <a:t>0.5</a:t>
            </a:r>
          </a:p>
          <a:p>
            <a:r>
              <a:rPr lang="en-US" sz="1700" dirty="0" smtClean="0"/>
              <a:t>River beds are (usually) not flat.</a:t>
            </a:r>
          </a:p>
          <a:p>
            <a:pPr lvl="1"/>
            <a:r>
              <a:rPr lang="en-US" sz="1500" i="1" dirty="0" smtClean="0"/>
              <a:t>Plane beds are uncommon. Bars and pools, spacing = 5.4x width.</a:t>
            </a:r>
          </a:p>
          <a:p>
            <a:r>
              <a:rPr lang="en-US" sz="1700" dirty="0" smtClean="0"/>
              <a:t>Rivers meander.</a:t>
            </a:r>
          </a:p>
          <a:p>
            <a:pPr lvl="1"/>
            <a:r>
              <a:rPr lang="en-US" sz="1500" i="1" dirty="0" smtClean="0"/>
              <a:t>Wavelength ~ 11</a:t>
            </a:r>
            <a:r>
              <a:rPr lang="en-US" sz="1500" dirty="0" smtClean="0"/>
              <a:t>x</a:t>
            </a:r>
            <a:r>
              <a:rPr lang="en-US" sz="1500" i="1" dirty="0" smtClean="0"/>
              <a:t> channel width.</a:t>
            </a:r>
          </a:p>
          <a:p>
            <a:r>
              <a:rPr lang="en-US" sz="1700" dirty="0" smtClean="0"/>
              <a:t>River profiles are concave-up.</a:t>
            </a:r>
          </a:p>
          <a:p>
            <a:pPr lvl="1"/>
            <a:r>
              <a:rPr lang="en-US" sz="1500" i="1" dirty="0" smtClean="0"/>
              <a:t>Grainsize also decreases downstream.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566025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0" y="952500"/>
            <a:ext cx="7480300" cy="4648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11978" y="6159500"/>
            <a:ext cx="4632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Andy </a:t>
            </a:r>
            <a:r>
              <a:rPr lang="en-US" dirty="0" err="1" smtClean="0"/>
              <a:t>Anschwanden</a:t>
            </a:r>
            <a:r>
              <a:rPr lang="en-US" dirty="0" smtClean="0"/>
              <a:t>, Glaciology Summer School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4192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596900" y="863600"/>
            <a:ext cx="7988300" cy="3162300"/>
          </a:xfrm>
          <a:custGeom>
            <a:avLst/>
            <a:gdLst>
              <a:gd name="connsiteX0" fmla="*/ 0 w 7988300"/>
              <a:gd name="connsiteY0" fmla="*/ 0 h 2844800"/>
              <a:gd name="connsiteX1" fmla="*/ 584200 w 7988300"/>
              <a:gd name="connsiteY1" fmla="*/ 952500 h 2844800"/>
              <a:gd name="connsiteX2" fmla="*/ 1587500 w 7988300"/>
              <a:gd name="connsiteY2" fmla="*/ 2057400 h 2844800"/>
              <a:gd name="connsiteX3" fmla="*/ 3238500 w 7988300"/>
              <a:gd name="connsiteY3" fmla="*/ 2565400 h 2844800"/>
              <a:gd name="connsiteX4" fmla="*/ 5702300 w 7988300"/>
              <a:gd name="connsiteY4" fmla="*/ 2844800 h 2844800"/>
              <a:gd name="connsiteX5" fmla="*/ 7988300 w 7988300"/>
              <a:gd name="connsiteY5" fmla="*/ 2832100 h 284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88300" h="2844800">
                <a:moveTo>
                  <a:pt x="0" y="0"/>
                </a:moveTo>
                <a:lnTo>
                  <a:pt x="584200" y="952500"/>
                </a:lnTo>
                <a:lnTo>
                  <a:pt x="1587500" y="2057400"/>
                </a:lnTo>
                <a:lnTo>
                  <a:pt x="3238500" y="2565400"/>
                </a:lnTo>
                <a:lnTo>
                  <a:pt x="5702300" y="2844800"/>
                </a:lnTo>
                <a:lnTo>
                  <a:pt x="7988300" y="2832100"/>
                </a:lnTo>
              </a:path>
            </a:pathLst>
          </a:cu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>
            <a:stCxn id="6" idx="1"/>
          </p:cNvCxnSpPr>
          <p:nvPr/>
        </p:nvCxnSpPr>
        <p:spPr>
          <a:xfrm>
            <a:off x="1181100" y="1922406"/>
            <a:ext cx="59372" cy="221332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159000" y="3116206"/>
            <a:ext cx="12700" cy="148119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835400" y="3708400"/>
            <a:ext cx="12700" cy="148119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337300" y="4025900"/>
            <a:ext cx="12700" cy="148119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98500" y="678934"/>
            <a:ext cx="1579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&gt;20%; </a:t>
            </a:r>
            <a:r>
              <a:rPr lang="en-US" dirty="0" err="1" smtClean="0"/>
              <a:t>colluvial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79500" y="0"/>
            <a:ext cx="758227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Slope, grain size, and transport mechanism: strongly correlated</a:t>
            </a:r>
            <a:endParaRPr lang="en-US" sz="2200" b="1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393700" y="774700"/>
            <a:ext cx="76200" cy="37211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8900" y="678934"/>
            <a:ext cx="275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578600" y="4216400"/>
            <a:ext cx="22559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&lt;0.1%</a:t>
            </a:r>
          </a:p>
          <a:p>
            <a:r>
              <a:rPr lang="en-US" dirty="0" smtClean="0"/>
              <a:t>bar-pool</a:t>
            </a:r>
          </a:p>
          <a:p>
            <a:r>
              <a:rPr lang="en-US" dirty="0" smtClean="0"/>
              <a:t>sand</a:t>
            </a:r>
          </a:p>
          <a:p>
            <a:r>
              <a:rPr lang="en-US" dirty="0" err="1" smtClean="0"/>
              <a:t>bedload</a:t>
            </a:r>
            <a:r>
              <a:rPr lang="en-US" dirty="0" smtClean="0"/>
              <a:t> &amp; suspension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33900" y="4135735"/>
            <a:ext cx="9853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0.1-3%</a:t>
            </a:r>
          </a:p>
          <a:p>
            <a:r>
              <a:rPr lang="en-US" dirty="0" smtClean="0"/>
              <a:t>bar-pool</a:t>
            </a:r>
          </a:p>
          <a:p>
            <a:r>
              <a:rPr lang="en-US" dirty="0" smtClean="0"/>
              <a:t>gravel</a:t>
            </a:r>
          </a:p>
          <a:p>
            <a:r>
              <a:rPr lang="en-US" dirty="0" err="1" smtClean="0"/>
              <a:t>bedload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489200" y="3687465"/>
            <a:ext cx="10767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3-8%</a:t>
            </a:r>
          </a:p>
          <a:p>
            <a:r>
              <a:rPr lang="en-US" dirty="0" smtClean="0"/>
              <a:t>step-pool</a:t>
            </a:r>
          </a:p>
          <a:p>
            <a:r>
              <a:rPr lang="en-US" dirty="0" smtClean="0"/>
              <a:t>gravel</a:t>
            </a:r>
          </a:p>
          <a:p>
            <a:r>
              <a:rPr lang="en-US" dirty="0" err="1" smtClean="0"/>
              <a:t>bedload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181100" y="2941935"/>
            <a:ext cx="1018227" cy="14927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/>
              <a:t>8-20%</a:t>
            </a:r>
          </a:p>
          <a:p>
            <a:r>
              <a:rPr lang="en-US" sz="1300" dirty="0" smtClean="0"/>
              <a:t>boulder</a:t>
            </a:r>
          </a:p>
          <a:p>
            <a:r>
              <a:rPr lang="en-US" sz="1300" dirty="0" smtClean="0"/>
              <a:t>cascade</a:t>
            </a:r>
          </a:p>
          <a:p>
            <a:r>
              <a:rPr lang="en-US" sz="1300" dirty="0" smtClean="0"/>
              <a:t>(periodically</a:t>
            </a:r>
          </a:p>
          <a:p>
            <a:r>
              <a:rPr lang="en-US" sz="1300" dirty="0" smtClean="0"/>
              <a:t>swept by</a:t>
            </a:r>
          </a:p>
          <a:p>
            <a:r>
              <a:rPr lang="en-US" sz="1300" dirty="0" smtClean="0"/>
              <a:t>debris</a:t>
            </a:r>
          </a:p>
          <a:p>
            <a:r>
              <a:rPr lang="en-US" sz="1300" dirty="0" smtClean="0"/>
              <a:t>flows)</a:t>
            </a:r>
            <a:endParaRPr lang="en-US" sz="1300" dirty="0"/>
          </a:p>
        </p:txBody>
      </p:sp>
      <p:cxnSp>
        <p:nvCxnSpPr>
          <p:cNvPr id="23" name="Straight Arrow Connector 22"/>
          <p:cNvCxnSpPr>
            <a:endCxn id="20" idx="2"/>
          </p:cNvCxnSpPr>
          <p:nvPr/>
        </p:nvCxnSpPr>
        <p:spPr>
          <a:xfrm flipV="1">
            <a:off x="1240472" y="4434651"/>
            <a:ext cx="449742" cy="144544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850900" y="5880100"/>
            <a:ext cx="32496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rocks may be</a:t>
            </a:r>
          </a:p>
          <a:p>
            <a:r>
              <a:rPr lang="en-US" dirty="0" smtClean="0"/>
              <a:t>abraded in place;</a:t>
            </a:r>
          </a:p>
          <a:p>
            <a:r>
              <a:rPr lang="en-US" dirty="0" smtClean="0"/>
              <a:t>fine sediment bypasses boulders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4399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274638"/>
            <a:ext cx="30353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What sets width?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4443" y="0"/>
            <a:ext cx="4627333" cy="6845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91096" y="6045200"/>
            <a:ext cx="22833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Eaton, Treatise on</a:t>
            </a:r>
          </a:p>
          <a:p>
            <a:pPr algn="r"/>
            <a:r>
              <a:rPr lang="en-US" dirty="0" smtClean="0"/>
              <a:t>Geomorphology, 2013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2000" y="1651000"/>
            <a:ext cx="1197764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 = </a:t>
            </a:r>
            <a:r>
              <a:rPr lang="en-US" dirty="0" err="1" smtClean="0"/>
              <a:t>wd</a:t>
            </a:r>
            <a:r>
              <a:rPr lang="en-US" dirty="0" smtClean="0"/>
              <a:t>&lt;u&gt;</a:t>
            </a:r>
          </a:p>
          <a:p>
            <a:endParaRPr lang="en-US" dirty="0"/>
          </a:p>
          <a:p>
            <a:r>
              <a:rPr lang="en-US" dirty="0" smtClean="0"/>
              <a:t>w = </a:t>
            </a:r>
            <a:r>
              <a:rPr lang="en-US" dirty="0" err="1" smtClean="0"/>
              <a:t>aQ</a:t>
            </a:r>
            <a:r>
              <a:rPr lang="en-US" baseline="30000" dirty="0" err="1" smtClean="0"/>
              <a:t>b</a:t>
            </a:r>
            <a:endParaRPr lang="en-US" baseline="30000" dirty="0" smtClean="0"/>
          </a:p>
          <a:p>
            <a:endParaRPr lang="en-US" baseline="30000" dirty="0"/>
          </a:p>
          <a:p>
            <a:r>
              <a:rPr lang="en-US" dirty="0" smtClean="0"/>
              <a:t>d</a:t>
            </a:r>
            <a:r>
              <a:rPr lang="en-US" dirty="0"/>
              <a:t> </a:t>
            </a:r>
            <a:r>
              <a:rPr lang="en-US" dirty="0" smtClean="0"/>
              <a:t>= </a:t>
            </a:r>
            <a:r>
              <a:rPr lang="en-US" dirty="0" err="1" smtClean="0"/>
              <a:t>cQ</a:t>
            </a:r>
            <a:r>
              <a:rPr lang="en-US" baseline="30000" dirty="0" err="1" smtClean="0"/>
              <a:t>f</a:t>
            </a:r>
            <a:endParaRPr lang="en-US" baseline="30000" dirty="0" smtClean="0"/>
          </a:p>
          <a:p>
            <a:endParaRPr lang="en-US" baseline="30000" dirty="0"/>
          </a:p>
          <a:p>
            <a:r>
              <a:rPr lang="en-US" dirty="0" smtClean="0"/>
              <a:t>&lt;u&gt; = </a:t>
            </a:r>
            <a:r>
              <a:rPr lang="en-US" dirty="0" err="1" smtClean="0"/>
              <a:t>kQ</a:t>
            </a:r>
            <a:r>
              <a:rPr lang="en-US" baseline="30000" dirty="0" err="1" smtClean="0"/>
              <a:t>m</a:t>
            </a:r>
            <a:endParaRPr lang="en-US" baseline="30000" dirty="0"/>
          </a:p>
        </p:txBody>
      </p:sp>
      <p:sp>
        <p:nvSpPr>
          <p:cNvPr id="7" name="TextBox 6"/>
          <p:cNvSpPr txBox="1"/>
          <p:nvPr/>
        </p:nvSpPr>
        <p:spPr>
          <a:xfrm>
            <a:off x="832720" y="3548459"/>
            <a:ext cx="1127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b+f+m</a:t>
            </a:r>
            <a:r>
              <a:rPr lang="en-US" dirty="0" smtClean="0"/>
              <a:t> = 1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046218" y="4377035"/>
            <a:ext cx="8806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 = 0.5</a:t>
            </a:r>
          </a:p>
          <a:p>
            <a:r>
              <a:rPr lang="en-US" dirty="0" smtClean="0"/>
              <a:t>m = 0.1</a:t>
            </a:r>
          </a:p>
          <a:p>
            <a:r>
              <a:rPr lang="en-US" dirty="0" smtClean="0"/>
              <a:t>f = 0.4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959764" y="4377035"/>
            <a:ext cx="0" cy="9233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524000" y="4876800"/>
            <a:ext cx="43576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0" y="4377035"/>
            <a:ext cx="16394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Comparing</a:t>
            </a:r>
          </a:p>
          <a:p>
            <a:r>
              <a:rPr lang="en-US" dirty="0" smtClean="0"/>
              <a:t>different points</a:t>
            </a:r>
          </a:p>
          <a:p>
            <a:r>
              <a:rPr lang="en-US" dirty="0" smtClean="0"/>
              <a:t>downstream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7546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22300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(1) Posit </a:t>
            </a:r>
            <a:r>
              <a:rPr lang="en-US" b="1" dirty="0" smtClean="0"/>
              <a:t>empirical relationships between hydraulics, sediment supply, and form </a:t>
            </a:r>
            <a:r>
              <a:rPr lang="en-US" dirty="0" smtClean="0"/>
              <a:t>(Parker et al. 2008 in suggested reading; Ikeda et al. 1988 Water Resources Research).</a:t>
            </a:r>
          </a:p>
          <a:p>
            <a:pPr marL="0" indent="0">
              <a:buNone/>
            </a:pPr>
            <a:r>
              <a:rPr lang="en-US" dirty="0" smtClean="0"/>
              <a:t>(2) </a:t>
            </a:r>
            <a:r>
              <a:rPr lang="en-US" b="1" dirty="0" smtClean="0"/>
              <a:t>Extremal hypotheses</a:t>
            </a:r>
            <a:r>
              <a:rPr lang="en-US" dirty="0" smtClean="0"/>
              <a:t>; posit an optimum channel, minimizing energy (Examples: minimum </a:t>
            </a:r>
            <a:r>
              <a:rPr lang="en-US" dirty="0" err="1" smtClean="0"/>
              <a:t>streampower</a:t>
            </a:r>
            <a:r>
              <a:rPr lang="en-US" dirty="0" smtClean="0"/>
              <a:t> per unit length; maximum friction; maximum sediment transport rate; minimum total </a:t>
            </a:r>
            <a:r>
              <a:rPr lang="en-US" dirty="0" err="1" smtClean="0"/>
              <a:t>streampower</a:t>
            </a:r>
            <a:r>
              <a:rPr lang="en-US" dirty="0" smtClean="0"/>
              <a:t>; minimize Froude number)</a:t>
            </a:r>
          </a:p>
          <a:p>
            <a:pPr marL="0" indent="0">
              <a:buNone/>
            </a:pPr>
            <a:r>
              <a:rPr lang="en-US" dirty="0" smtClean="0"/>
              <a:t>(3) What is the actual mechanism? What controls what sediment does, how high the bank is, &amp; c.?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622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700" dirty="0" smtClean="0"/>
              <a:t>What sets width? Three approaches to this unsolved question: 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2562212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6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Key points from “Introduction to fluvial sediment transport”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Law of the wall – how to calculate river discharge from elementary measurements (bed grain size and river depth).</a:t>
            </a:r>
          </a:p>
          <a:p>
            <a:r>
              <a:rPr lang="en-US" dirty="0" smtClean="0"/>
              <a:t>Critical Shields stress</a:t>
            </a:r>
          </a:p>
          <a:p>
            <a:r>
              <a:rPr lang="en-US" dirty="0" smtClean="0"/>
              <a:t>Differences between gravel-bed vs. sand-bed rivers</a:t>
            </a:r>
          </a:p>
          <a:p>
            <a:r>
              <a:rPr lang="en-US" dirty="0" smtClean="0"/>
              <a:t>Discharge-width scaling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9468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300" y="2344738"/>
            <a:ext cx="8229600" cy="766762"/>
          </a:xfrm>
        </p:spPr>
        <p:txBody>
          <a:bodyPr>
            <a:noAutofit/>
          </a:bodyPr>
          <a:lstStyle/>
          <a:p>
            <a:r>
              <a:rPr lang="en-US" sz="8000" dirty="0" smtClean="0"/>
              <a:t>Bonus slides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7874208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540000" cy="1003300"/>
          </a:xfrm>
        </p:spPr>
        <p:txBody>
          <a:bodyPr/>
          <a:lstStyle/>
          <a:p>
            <a:r>
              <a:rPr lang="en-US" dirty="0" smtClean="0"/>
              <a:t>Eskers: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0302" y="0"/>
            <a:ext cx="4173698" cy="4635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52598" y="2095500"/>
            <a:ext cx="5334000" cy="4000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42000" y="5111571"/>
            <a:ext cx="28075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Katahdin esker system,</a:t>
            </a:r>
          </a:p>
          <a:p>
            <a:r>
              <a:rPr lang="en-US" dirty="0" smtClean="0"/>
              <a:t>Maine</a:t>
            </a:r>
          </a:p>
          <a:p>
            <a:endParaRPr lang="en-US" dirty="0"/>
          </a:p>
          <a:p>
            <a:r>
              <a:rPr lang="en-US" dirty="0" smtClean="0"/>
              <a:t>Eskers can flow uphill: why?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71500" y="787400"/>
            <a:ext cx="3406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sand+gravel</a:t>
            </a:r>
            <a:r>
              <a:rPr lang="en-US" dirty="0" smtClean="0"/>
              <a:t> ridges deposited from</a:t>
            </a:r>
          </a:p>
          <a:p>
            <a:r>
              <a:rPr lang="en-US" dirty="0" err="1" smtClean="0"/>
              <a:t>subglacial</a:t>
            </a:r>
            <a:r>
              <a:rPr lang="en-US" dirty="0" smtClean="0"/>
              <a:t> water channels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8807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400" y="1200150"/>
            <a:ext cx="7543800" cy="56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0" name="TextBox 1"/>
          <p:cNvSpPr txBox="1">
            <a:spLocks noChangeArrowheads="1"/>
          </p:cNvSpPr>
          <p:nvPr/>
        </p:nvSpPr>
        <p:spPr bwMode="auto">
          <a:xfrm>
            <a:off x="203200" y="3175"/>
            <a:ext cx="8700563" cy="11541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300" b="1" dirty="0" smtClean="0"/>
              <a:t>How are </a:t>
            </a:r>
            <a:r>
              <a:rPr lang="en-US" sz="2300" b="1" dirty="0" err="1" smtClean="0"/>
              <a:t>subglacial</a:t>
            </a:r>
            <a:r>
              <a:rPr lang="en-US" sz="2300" b="1" dirty="0" smtClean="0"/>
              <a:t> conduits kept open? </a:t>
            </a:r>
          </a:p>
          <a:p>
            <a:pPr eaLnBrk="1" hangingPunct="1"/>
            <a:r>
              <a:rPr lang="en-US" sz="2300" b="1" dirty="0" smtClean="0"/>
              <a:t>Viscous </a:t>
            </a:r>
            <a:r>
              <a:rPr lang="en-US" sz="2300" b="1" dirty="0"/>
              <a:t>inflow of warm ice will seal conduits near the ocean interface</a:t>
            </a:r>
          </a:p>
          <a:p>
            <a:pPr eaLnBrk="1" hangingPunct="1"/>
            <a:r>
              <a:rPr lang="en-US" sz="2300" b="1" dirty="0"/>
              <a:t>in decades, unless opposed </a:t>
            </a:r>
            <a:r>
              <a:rPr lang="en-US" sz="1400" b="1" dirty="0"/>
              <a:t>e.g. </a:t>
            </a:r>
            <a:r>
              <a:rPr lang="en-US" sz="1400" b="1" dirty="0" err="1"/>
              <a:t>Rothlisberger</a:t>
            </a:r>
            <a:r>
              <a:rPr lang="en-US" sz="1400" b="1" dirty="0"/>
              <a:t> 1972</a:t>
            </a:r>
          </a:p>
        </p:txBody>
      </p:sp>
    </p:spTree>
    <p:extLst>
      <p:ext uri="{BB962C8B-B14F-4D97-AF65-F5344CB8AC3E}">
        <p14:creationId xmlns:p14="http://schemas.microsoft.com/office/powerpoint/2010/main" val="2802394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" y="79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000" dirty="0" smtClean="0"/>
              <a:t>Nye (1953) / </a:t>
            </a:r>
            <a:r>
              <a:rPr lang="en-US" sz="3000" dirty="0" err="1" smtClean="0"/>
              <a:t>Rothlisberger</a:t>
            </a:r>
            <a:r>
              <a:rPr lang="en-US" sz="3000" dirty="0" smtClean="0"/>
              <a:t> (1972) theory for </a:t>
            </a:r>
            <a:r>
              <a:rPr lang="en-US" sz="3000" dirty="0" err="1" smtClean="0"/>
              <a:t>subglacial</a:t>
            </a:r>
            <a:r>
              <a:rPr lang="en-US" sz="3000" dirty="0" smtClean="0"/>
              <a:t> conduits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1574800"/>
            <a:ext cx="4089400" cy="1104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0200" y="3175000"/>
            <a:ext cx="4165600" cy="2184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00" y="4561364"/>
            <a:ext cx="3302000" cy="76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670" y="3678198"/>
            <a:ext cx="2142126" cy="36933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2694" y="3175000"/>
            <a:ext cx="42896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Energy required to raise water temperature</a:t>
            </a:r>
          </a:p>
          <a:p>
            <a:r>
              <a:rPr lang="en-US" dirty="0" smtClean="0"/>
              <a:t>(</a:t>
            </a:r>
            <a:r>
              <a:rPr lang="en-US" dirty="0"/>
              <a:t>p</a:t>
            </a:r>
            <a:r>
              <a:rPr lang="en-US" dirty="0" smtClean="0"/>
              <a:t>ressure dependence of the melting point</a:t>
            </a:r>
          </a:p>
          <a:p>
            <a:r>
              <a:rPr lang="en-US" dirty="0" smtClean="0"/>
              <a:t>of ice):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42900" y="1390134"/>
            <a:ext cx="4565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Assume: water temperature = ice temperature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1295400"/>
            <a:ext cx="2222500" cy="7493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4762500" y="6070600"/>
            <a:ext cx="34149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Following </a:t>
            </a:r>
            <a:r>
              <a:rPr lang="en-US" dirty="0" err="1" smtClean="0"/>
              <a:t>Cuffey</a:t>
            </a:r>
            <a:r>
              <a:rPr lang="en-US" dirty="0" smtClean="0"/>
              <a:t>, </a:t>
            </a:r>
            <a:r>
              <a:rPr lang="en-US" dirty="0" err="1" smtClean="0"/>
              <a:t>ch.</a:t>
            </a:r>
            <a:r>
              <a:rPr lang="en-US" dirty="0" smtClean="0"/>
              <a:t> 6., p.198-199</a:t>
            </a:r>
          </a:p>
          <a:p>
            <a:r>
              <a:rPr lang="en-US" dirty="0" smtClean="0"/>
              <a:t>(suggested reading)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1993900" y="2489200"/>
            <a:ext cx="292100" cy="342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286000" y="2647434"/>
            <a:ext cx="2919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A,n</a:t>
            </a:r>
            <a:r>
              <a:rPr lang="en-US" dirty="0" smtClean="0"/>
              <a:t>: creep parameters for ice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096000" y="2044700"/>
            <a:ext cx="29803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work done per unit volume of</a:t>
            </a:r>
          </a:p>
          <a:p>
            <a:r>
              <a:rPr lang="en-US" dirty="0" smtClean="0"/>
              <a:t>water</a:t>
            </a:r>
            <a:r>
              <a:rPr lang="en-US" dirty="0"/>
              <a:t> </a:t>
            </a:r>
            <a:r>
              <a:rPr lang="en-US" dirty="0" smtClean="0"/>
              <a:t>per unit distance along</a:t>
            </a:r>
          </a:p>
          <a:p>
            <a:r>
              <a:rPr lang="en-US" dirty="0" smtClean="0"/>
              <a:t>flow</a:t>
            </a:r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3708400" y="2298700"/>
            <a:ext cx="723900" cy="127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550551" y="2324100"/>
            <a:ext cx="2423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pressure driving closure</a:t>
            </a:r>
            <a:endParaRPr lang="en-US" dirty="0"/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622300" y="5194300"/>
            <a:ext cx="622300" cy="127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210980" y="926068"/>
            <a:ext cx="6933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applications: plumbing system of </a:t>
            </a:r>
            <a:r>
              <a:rPr lang="en-US" dirty="0" err="1" smtClean="0"/>
              <a:t>cryovolcanoes</a:t>
            </a:r>
            <a:r>
              <a:rPr lang="en-US" dirty="0" smtClean="0"/>
              <a:t> on </a:t>
            </a:r>
            <a:r>
              <a:rPr lang="en-US" dirty="0" err="1" smtClean="0"/>
              <a:t>Enceladus</a:t>
            </a:r>
            <a:r>
              <a:rPr lang="en-US" dirty="0" smtClean="0"/>
              <a:t> and Ceres 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787400" y="5207000"/>
            <a:ext cx="203200" cy="520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8900" y="5727700"/>
            <a:ext cx="1554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melt-back rate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1993900" y="5099050"/>
            <a:ext cx="292100" cy="7937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795970" y="5892800"/>
            <a:ext cx="17162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heat generated</a:t>
            </a:r>
          </a:p>
          <a:p>
            <a:r>
              <a:rPr lang="en-US" dirty="0" smtClean="0"/>
              <a:t>by flow of water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 flipH="1" flipV="1">
            <a:off x="3366218" y="5099050"/>
            <a:ext cx="456482" cy="6286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550551" y="5727700"/>
            <a:ext cx="1261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warming of</a:t>
            </a:r>
          </a:p>
          <a:p>
            <a:r>
              <a:rPr lang="en-US" dirty="0" smtClean="0"/>
              <a:t>water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4346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" y="274638"/>
            <a:ext cx="8547100" cy="1143000"/>
          </a:xfrm>
        </p:spPr>
        <p:txBody>
          <a:bodyPr>
            <a:noAutofit/>
          </a:bodyPr>
          <a:lstStyle/>
          <a:p>
            <a:r>
              <a:rPr lang="en-US" sz="2600" dirty="0" smtClean="0"/>
              <a:t>Pressure reduction in big </a:t>
            </a:r>
            <a:r>
              <a:rPr lang="en-US" sz="2600" dirty="0" err="1" smtClean="0"/>
              <a:t>Rothlisberger</a:t>
            </a:r>
            <a:r>
              <a:rPr lang="en-US" sz="2600" dirty="0" smtClean="0"/>
              <a:t> channels causes them to parasitize flow from smaller channels</a:t>
            </a:r>
            <a:endParaRPr lang="en-US" sz="2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1473200"/>
            <a:ext cx="8864600" cy="389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0989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95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Example: Mars, Dorsa </a:t>
            </a:r>
            <a:r>
              <a:rPr lang="en-US" dirty="0" err="1" smtClean="0"/>
              <a:t>Argentea</a:t>
            </a:r>
            <a:r>
              <a:rPr lang="en-US" dirty="0" smtClean="0"/>
              <a:t> Formation eskers (~3.5 </a:t>
            </a:r>
            <a:r>
              <a:rPr lang="en-US" dirty="0" err="1" smtClean="0"/>
              <a:t>Ga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6165334"/>
            <a:ext cx="4575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Butcher et al. Icarus 2016 – South Pole of Mars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17638"/>
            <a:ext cx="5300786" cy="4660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616602" y="1565301"/>
            <a:ext cx="2946400" cy="31939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20436" y="4635500"/>
            <a:ext cx="2566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Fastook</a:t>
            </a:r>
            <a:r>
              <a:rPr lang="en-US" dirty="0" smtClean="0"/>
              <a:t> et al. Icarus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0029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2842" y="4025900"/>
            <a:ext cx="5626100" cy="2501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75" y="1371600"/>
            <a:ext cx="6960870" cy="8001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6286500" y="1981200"/>
            <a:ext cx="419100" cy="123190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705600" y="2628900"/>
            <a:ext cx="21133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way to quantify</a:t>
            </a:r>
          </a:p>
          <a:p>
            <a:r>
              <a:rPr lang="en-US" dirty="0" smtClean="0"/>
              <a:t>exceptional late-20</a:t>
            </a:r>
            <a:r>
              <a:rPr lang="en-US" baseline="30000" dirty="0" smtClean="0"/>
              <a:t>th</a:t>
            </a:r>
            <a:endParaRPr lang="en-US" dirty="0" smtClean="0"/>
          </a:p>
          <a:p>
            <a:r>
              <a:rPr lang="en-US" dirty="0" smtClean="0"/>
              <a:t>warmth relative to </a:t>
            </a:r>
          </a:p>
          <a:p>
            <a:r>
              <a:rPr lang="en-US" dirty="0" smtClean="0"/>
              <a:t>earlier centuries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4375" y="144502"/>
            <a:ext cx="757551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/>
              <a:t>Decay of T signal of climate forcing with depth</a:t>
            </a:r>
            <a:endParaRPr lang="en-US" sz="3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34375" y="6343134"/>
            <a:ext cx="4875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Cuffey</a:t>
            </a:r>
            <a:r>
              <a:rPr lang="en-US" dirty="0" smtClean="0"/>
              <a:t> &amp; Patterson, </a:t>
            </a:r>
            <a:r>
              <a:rPr lang="en-US" dirty="0" err="1" smtClean="0"/>
              <a:t>ch.</a:t>
            </a:r>
            <a:r>
              <a:rPr lang="en-US" dirty="0" smtClean="0"/>
              <a:t> </a:t>
            </a:r>
            <a:r>
              <a:rPr lang="en-US" dirty="0"/>
              <a:t>9</a:t>
            </a:r>
            <a:r>
              <a:rPr lang="en-US" dirty="0" smtClean="0"/>
              <a:t> (supplementary reading)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9553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19062"/>
            <a:ext cx="8229600" cy="7032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Review of stress and strain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2465"/>
            <a:ext cx="3937000" cy="314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22473" y="3093134"/>
            <a:ext cx="51215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Rotate coordinate system to maximize normal</a:t>
            </a:r>
          </a:p>
          <a:p>
            <a:r>
              <a:rPr lang="en-US" dirty="0" smtClean="0"/>
              <a:t>stresses (these are then called the principal stresses)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42900" y="818465"/>
            <a:ext cx="3263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Definitions (2D – real case is 3D):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273" y="4591397"/>
            <a:ext cx="5003800" cy="736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81173" y="857934"/>
            <a:ext cx="50371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Assumption: Forces are balanced </a:t>
            </a:r>
          </a:p>
          <a:p>
            <a:r>
              <a:rPr lang="en-US" dirty="0" smtClean="0"/>
              <a:t>(no rotational acceleration nor lateral acceleration)</a:t>
            </a:r>
          </a:p>
          <a:p>
            <a:r>
              <a:rPr lang="en-US" u="sng" dirty="0" smtClean="0"/>
              <a:t>Infinitesimal</a:t>
            </a:r>
            <a:r>
              <a:rPr lang="en-US" dirty="0" smtClean="0"/>
              <a:t> strain (invalid for complexly folded ice)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4222065"/>
            <a:ext cx="2212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Subtract off pressure: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627308" y="2012265"/>
            <a:ext cx="55166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Convention: Extensional stresses defined as +</a:t>
            </a:r>
            <a:r>
              <a:rPr lang="en-US" dirty="0" err="1" smtClean="0"/>
              <a:t>ve</a:t>
            </a:r>
            <a:endParaRPr lang="en-US" dirty="0" smtClean="0"/>
          </a:p>
          <a:p>
            <a:r>
              <a:rPr lang="en-US" dirty="0" smtClean="0"/>
              <a:t>(note: in some engineering contexts, compression is +</a:t>
            </a:r>
            <a:r>
              <a:rPr lang="en-US" dirty="0" err="1" smtClean="0"/>
              <a:t>ve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6242" y="4222065"/>
            <a:ext cx="3667758" cy="30026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255" y="5461000"/>
            <a:ext cx="4394200" cy="6477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753" y="6108700"/>
            <a:ext cx="40767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4505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Ice is incompressible, so only </a:t>
            </a:r>
            <a:r>
              <a:rPr lang="en-US" dirty="0" err="1" smtClean="0"/>
              <a:t>deviatoric</a:t>
            </a:r>
            <a:r>
              <a:rPr lang="en-US" dirty="0" smtClean="0"/>
              <a:t> stresses matter for flow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0" y="4801632"/>
            <a:ext cx="4076700" cy="749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36700" y="4420632"/>
            <a:ext cx="1649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Effective stress: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500" y="1917700"/>
            <a:ext cx="2590800" cy="660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09700" y="1563132"/>
            <a:ext cx="1350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0 - Pressure: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6700" y="2730500"/>
            <a:ext cx="5727700" cy="1168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15000" y="1460500"/>
            <a:ext cx="32509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Ice flow is pressure-independent</a:t>
            </a:r>
          </a:p>
          <a:p>
            <a:r>
              <a:rPr lang="en-US" dirty="0" smtClean="0"/>
              <a:t>for pressure within glaciers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6706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1625600"/>
            <a:ext cx="2743200" cy="16209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4600" y="1417638"/>
            <a:ext cx="4787526" cy="20860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7800" y="691674"/>
            <a:ext cx="2175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non-</a:t>
            </a:r>
            <a:r>
              <a:rPr lang="en-US" i="1" dirty="0" err="1" smtClean="0"/>
              <a:t>dimensionalized</a:t>
            </a:r>
            <a:endParaRPr lang="en-US" i="1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4584700" y="3503706"/>
            <a:ext cx="863600" cy="10428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999461" y="4546600"/>
            <a:ext cx="897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floating</a:t>
            </a:r>
            <a:endParaRPr lang="en-US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0"/>
            <a:ext cx="9144000" cy="4691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smtClean="0"/>
              <a:t>Stress: which components of stress to consider?</a:t>
            </a:r>
            <a:endParaRPr lang="en-US" sz="3000" dirty="0"/>
          </a:p>
        </p:txBody>
      </p:sp>
      <p:sp>
        <p:nvSpPr>
          <p:cNvPr id="11" name="TextBox 10"/>
          <p:cNvSpPr txBox="1"/>
          <p:nvPr/>
        </p:nvSpPr>
        <p:spPr>
          <a:xfrm>
            <a:off x="292100" y="1232972"/>
            <a:ext cx="3150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SHALLOW ICE APPROXIMATION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051300" y="1048306"/>
            <a:ext cx="342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SHALLOW SHELF APPROXIMATION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3581400" y="1048306"/>
            <a:ext cx="25400" cy="492069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07302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Vertically integrated force balance (map-plane models)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447800"/>
            <a:ext cx="5168900" cy="3962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91100" y="6153666"/>
            <a:ext cx="4028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Cuffey</a:t>
            </a:r>
            <a:r>
              <a:rPr lang="en-US" dirty="0" smtClean="0"/>
              <a:t> &amp; Patterson 2010</a:t>
            </a:r>
          </a:p>
          <a:p>
            <a:r>
              <a:rPr lang="en-US" dirty="0" smtClean="0"/>
              <a:t>e.g. </a:t>
            </a:r>
            <a:r>
              <a:rPr lang="en-US" dirty="0" err="1" smtClean="0"/>
              <a:t>Fastook</a:t>
            </a:r>
            <a:r>
              <a:rPr lang="en-US" dirty="0" smtClean="0"/>
              <a:t> &amp; Chapman, J. </a:t>
            </a:r>
            <a:r>
              <a:rPr lang="en-US" dirty="0" err="1" smtClean="0"/>
              <a:t>Glaciol</a:t>
            </a:r>
            <a:r>
              <a:rPr lang="en-US" dirty="0" smtClean="0"/>
              <a:t>., 1989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780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57246"/>
            <a:ext cx="6680200" cy="787936"/>
          </a:xfrm>
        </p:spPr>
        <p:txBody>
          <a:bodyPr>
            <a:noAutofit/>
          </a:bodyPr>
          <a:lstStyle/>
          <a:p>
            <a:pPr algn="l"/>
            <a:r>
              <a:rPr lang="en-US" sz="2200" dirty="0" smtClean="0"/>
              <a:t>For slow-flowing ice sheets (e.g., Mars) </a:t>
            </a:r>
            <a:br>
              <a:rPr lang="en-US" sz="2200" dirty="0" smtClean="0"/>
            </a:br>
            <a:r>
              <a:rPr lang="en-US" sz="2200" dirty="0" smtClean="0">
                <a:sym typeface="Wingdings"/>
              </a:rPr>
              <a:t> shear heating unimportant, temperature set by geothermal heat flow modified by advection of cold ice</a:t>
            </a:r>
            <a:br>
              <a:rPr lang="en-US" sz="2200" dirty="0" smtClean="0">
                <a:sym typeface="Wingdings"/>
              </a:rPr>
            </a:br>
            <a:r>
              <a:rPr lang="en-US" sz="2200" dirty="0" smtClean="0">
                <a:sym typeface="Wingdings"/>
              </a:rPr>
              <a:t>from above</a:t>
            </a:r>
            <a:endParaRPr lang="en-US" sz="2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00" y="1739900"/>
            <a:ext cx="2057400" cy="863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7543" y="1676400"/>
            <a:ext cx="5967372" cy="4762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8086" y="4102100"/>
            <a:ext cx="939800" cy="7366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5500" y="1460500"/>
            <a:ext cx="1054100" cy="787400"/>
          </a:xfrm>
          <a:prstGeom prst="rect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</p:pic>
      <p:cxnSp>
        <p:nvCxnSpPr>
          <p:cNvPr id="10" name="Straight Arrow Connector 9"/>
          <p:cNvCxnSpPr/>
          <p:nvPr/>
        </p:nvCxnSpPr>
        <p:spPr>
          <a:xfrm flipH="1" flipV="1">
            <a:off x="6959600" y="2247900"/>
            <a:ext cx="863600" cy="317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823200" y="1964035"/>
            <a:ext cx="9284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signed</a:t>
            </a:r>
          </a:p>
          <a:p>
            <a:r>
              <a:rPr lang="en-US" dirty="0" err="1" smtClean="0"/>
              <a:t>Peclet</a:t>
            </a:r>
            <a:endParaRPr lang="en-US" dirty="0" smtClean="0"/>
          </a:p>
          <a:p>
            <a:r>
              <a:rPr lang="en-US" dirty="0" smtClean="0"/>
              <a:t>number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6680200" y="812800"/>
            <a:ext cx="762000" cy="63238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442200" y="521852"/>
            <a:ext cx="15724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surface mass</a:t>
            </a:r>
          </a:p>
          <a:p>
            <a:r>
              <a:rPr lang="en-US" dirty="0" smtClean="0"/>
              <a:t>balance:</a:t>
            </a:r>
          </a:p>
          <a:p>
            <a:r>
              <a:rPr lang="en-US" dirty="0" smtClean="0"/>
              <a:t>thickness/time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7478" y="3810000"/>
            <a:ext cx="1727200" cy="7620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241300" y="2565400"/>
            <a:ext cx="294293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Constant heat flow at </a:t>
            </a:r>
            <a:r>
              <a:rPr lang="en-US" i="1" dirty="0" smtClean="0"/>
              <a:t>z</a:t>
            </a:r>
            <a:r>
              <a:rPr lang="en-US" dirty="0" smtClean="0"/>
              <a:t> = 0</a:t>
            </a:r>
          </a:p>
          <a:p>
            <a:r>
              <a:rPr lang="en-US" dirty="0" smtClean="0"/>
              <a:t>(Geothermal + shear heating)</a:t>
            </a:r>
          </a:p>
          <a:p>
            <a:r>
              <a:rPr lang="en-US" dirty="0" smtClean="0"/>
              <a:t>Mass removed at bed </a:t>
            </a:r>
          </a:p>
          <a:p>
            <a:r>
              <a:rPr lang="en-US" dirty="0" smtClean="0"/>
              <a:t>(e.g., rapid lateral flow)</a:t>
            </a:r>
          </a:p>
          <a:p>
            <a:r>
              <a:rPr lang="en-US" dirty="0" smtClean="0"/>
              <a:t>(Ice divide)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-25400"/>
            <a:ext cx="772164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 smtClean="0"/>
              <a:t>Thermal structure of an ice sheet: neglecting horizontal advection </a:t>
            </a:r>
            <a:endParaRPr lang="en-US" sz="21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70290" y="6432034"/>
            <a:ext cx="4875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Cuffey</a:t>
            </a:r>
            <a:r>
              <a:rPr lang="en-US" dirty="0" smtClean="0"/>
              <a:t> &amp; Patterson, </a:t>
            </a:r>
            <a:r>
              <a:rPr lang="en-US" dirty="0" err="1" smtClean="0"/>
              <a:t>ch.</a:t>
            </a:r>
            <a:r>
              <a:rPr lang="en-US" dirty="0" smtClean="0"/>
              <a:t> </a:t>
            </a:r>
            <a:r>
              <a:rPr lang="en-US" dirty="0"/>
              <a:t>9</a:t>
            </a:r>
            <a:r>
              <a:rPr lang="en-US" dirty="0" smtClean="0"/>
              <a:t> (supplementary reading)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511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1500" y="305872"/>
            <a:ext cx="4762499" cy="1421328"/>
          </a:xfrm>
        </p:spPr>
        <p:txBody>
          <a:bodyPr>
            <a:noAutofit/>
          </a:bodyPr>
          <a:lstStyle/>
          <a:p>
            <a:pPr algn="r"/>
            <a:r>
              <a:rPr lang="en-US" sz="2300" dirty="0" smtClean="0"/>
              <a:t>Linking thermal structure and ice flow: </a:t>
            </a:r>
            <a:br>
              <a:rPr lang="en-US" sz="2300" dirty="0" smtClean="0"/>
            </a:br>
            <a:r>
              <a:rPr lang="en-US" sz="2300" dirty="0" smtClean="0"/>
              <a:t>crevasse-closure regulation</a:t>
            </a:r>
            <a:br>
              <a:rPr lang="en-US" sz="2300" dirty="0" smtClean="0"/>
            </a:br>
            <a:r>
              <a:rPr lang="en-US" sz="2300" dirty="0" smtClean="0"/>
              <a:t> of the rate of volcanism on </a:t>
            </a:r>
            <a:r>
              <a:rPr lang="en-US" sz="2300" dirty="0" err="1" smtClean="0"/>
              <a:t>Enceladus</a:t>
            </a:r>
            <a:r>
              <a:rPr lang="en-US" sz="2300" dirty="0" smtClean="0"/>
              <a:t>?</a:t>
            </a:r>
            <a:endParaRPr lang="en-US" sz="2300" dirty="0"/>
          </a:p>
        </p:txBody>
      </p:sp>
      <p:sp>
        <p:nvSpPr>
          <p:cNvPr id="4" name="TextBox 3"/>
          <p:cNvSpPr txBox="1"/>
          <p:nvPr/>
        </p:nvSpPr>
        <p:spPr>
          <a:xfrm>
            <a:off x="7181231" y="6392902"/>
            <a:ext cx="1873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Kite &amp; Rubin 2016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7916" y="1841500"/>
            <a:ext cx="4505581" cy="39107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" y="5307743"/>
            <a:ext cx="4599133" cy="15629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17" y="787400"/>
            <a:ext cx="4601716" cy="33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1886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4826000" cy="6223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Wet-based ice sheets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1599310"/>
            <a:ext cx="6578600" cy="52586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3100" y="712232"/>
            <a:ext cx="79143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Applications: ice streams</a:t>
            </a:r>
          </a:p>
          <a:p>
            <a:r>
              <a:rPr lang="en-US" dirty="0" smtClean="0"/>
              <a:t>will Greenland + Antarctic ice shelf collapse take a few </a:t>
            </a:r>
            <a:r>
              <a:rPr lang="en-US" dirty="0" err="1" smtClean="0"/>
              <a:t>millenia</a:t>
            </a:r>
            <a:r>
              <a:rPr lang="en-US" dirty="0" smtClean="0"/>
              <a:t> or a few centuries? 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283200" y="342900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Basal melt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3050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529" y="1339478"/>
            <a:ext cx="9024471" cy="4470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ICE MOVEMENT – GLEN’S LAW</a:t>
            </a:r>
          </a:p>
          <a:p>
            <a:pPr marL="0" indent="0">
              <a:buNone/>
            </a:pPr>
            <a:endParaRPr lang="en-US" dirty="0" smtClean="0">
              <a:solidFill>
                <a:srgbClr val="7F7F7F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TEMPERATURE STRUCTURE WITHIN ICE SHEETS – ESKERS (Mars examples)</a:t>
            </a:r>
            <a:endParaRPr lang="en-US" dirty="0">
              <a:solidFill>
                <a:srgbClr val="7F7F7F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EFFECT OF GLACIAL EROSION ON TOPOGRAPHY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(Earth examples)</a:t>
            </a: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80019" y="185271"/>
            <a:ext cx="247082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solidFill>
                  <a:schemeClr val="bg1">
                    <a:lumMod val="50000"/>
                  </a:schemeClr>
                </a:solidFill>
              </a:rPr>
              <a:t>The flow of ice</a:t>
            </a:r>
            <a:endParaRPr lang="en-US" sz="3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148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5400"/>
            <a:ext cx="8229600" cy="939800"/>
          </a:xfrm>
        </p:spPr>
        <p:txBody>
          <a:bodyPr>
            <a:noAutofit/>
          </a:bodyPr>
          <a:lstStyle/>
          <a:p>
            <a:r>
              <a:rPr lang="en-US" sz="2800" dirty="0" smtClean="0"/>
              <a:t>Origin of U-shaped glacial valleys: role of water table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914400"/>
            <a:ext cx="5092700" cy="5651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4200" y="6311900"/>
            <a:ext cx="2685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Harbor, 1992, GSA Bulletin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4300" y="768349"/>
            <a:ext cx="3822700" cy="30492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5578" y="3822698"/>
            <a:ext cx="3191222" cy="210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9306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9924</TotalTime>
  <Words>2637</Words>
  <Application>Microsoft Macintosh PowerPoint</Application>
  <PresentationFormat>On-screen Show (4:3)</PresentationFormat>
  <Paragraphs>407</Paragraphs>
  <Slides>43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5" baseType="lpstr">
      <vt:lpstr>Office Theme</vt:lpstr>
      <vt:lpstr>Microsoft Equation</vt:lpstr>
      <vt:lpstr>GEOS 28600</vt:lpstr>
      <vt:lpstr>PowerPoint Presentation</vt:lpstr>
      <vt:lpstr>PowerPoint Presentation</vt:lpstr>
      <vt:lpstr>PowerPoint Presentation</vt:lpstr>
      <vt:lpstr>For slow-flowing ice sheets (e.g., Mars)   shear heating unimportant, temperature set by geothermal heat flow modified by advection of cold ice from above</vt:lpstr>
      <vt:lpstr>Linking thermal structure and ice flow:  crevasse-closure regulation  of the rate of volcanism on Enceladus?</vt:lpstr>
      <vt:lpstr>Wet-based ice sheets</vt:lpstr>
      <vt:lpstr>PowerPoint Presentation</vt:lpstr>
      <vt:lpstr>Origin of U-shaped glacial valleys: role of water table</vt:lpstr>
      <vt:lpstr>Glacial abrasion and plucking scales as (sliding velocity)2</vt:lpstr>
      <vt:lpstr>Global increase in erosion rate in the last 2 Myr – possibly due to increase in glaciation</vt:lpstr>
      <vt:lpstr>Key points from today’s lecture</vt:lpstr>
      <vt:lpstr>Key points from “Introduction to fluvial sediment transport”:</vt:lpstr>
      <vt:lpstr>Prospectus: fluvial processes</vt:lpstr>
      <vt:lpstr>Hydraulics and sediment transport in rivers:</vt:lpstr>
      <vt:lpstr>The assumption of no acceleration requires that gravity (resolved downslope) balances bed friction.</vt:lpstr>
      <vt:lpstr>PowerPoint Presentation</vt:lpstr>
      <vt:lpstr>PowerPoint Presentation</vt:lpstr>
      <vt:lpstr>PowerPoint Presentation</vt:lpstr>
      <vt:lpstr>PowerPoint Presentation</vt:lpstr>
      <vt:lpstr>Getting from water flow to sediment flux</vt:lpstr>
      <vt:lpstr>PowerPoint Presentation</vt:lpstr>
      <vt:lpstr>PowerPoint Presentation</vt:lpstr>
      <vt:lpstr>Equal mobility hypothesis</vt:lpstr>
      <vt:lpstr>PowerPoint Presentation</vt:lpstr>
      <vt:lpstr>PowerPoint Presentation</vt:lpstr>
      <vt:lpstr>Consequences of increasing shear stress: gravel-bed vs. sand-bed rivers</vt:lpstr>
      <vt:lpstr>Bedload transport</vt:lpstr>
      <vt:lpstr>River channel morphology and dynamics</vt:lpstr>
      <vt:lpstr>PowerPoint Presentation</vt:lpstr>
      <vt:lpstr>What sets width?</vt:lpstr>
      <vt:lpstr>PowerPoint Presentation</vt:lpstr>
      <vt:lpstr>Key points from “Introduction to fluvial sediment transport”</vt:lpstr>
      <vt:lpstr>Bonus slides</vt:lpstr>
      <vt:lpstr>Eskers:</vt:lpstr>
      <vt:lpstr>PowerPoint Presentation</vt:lpstr>
      <vt:lpstr>Nye (1953) / Rothlisberger (1972) theory for subglacial conduits</vt:lpstr>
      <vt:lpstr>Pressure reduction in big Rothlisberger channels causes them to parasitize flow from smaller channels</vt:lpstr>
      <vt:lpstr>Example: Mars, Dorsa Argentea Formation eskers (~3.5 Ga)</vt:lpstr>
      <vt:lpstr>Review of stress and strain</vt:lpstr>
      <vt:lpstr>Ice is incompressible, so only deviatoric stresses matter for flow</vt:lpstr>
      <vt:lpstr>PowerPoint Presentation</vt:lpstr>
      <vt:lpstr>Vertically integrated force balance (map-plane models)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Edwin Kite</dc:creator>
  <cp:lastModifiedBy>Edwin Kite</cp:lastModifiedBy>
  <cp:revision>1121</cp:revision>
  <dcterms:created xsi:type="dcterms:W3CDTF">2016-01-07T03:39:51Z</dcterms:created>
  <dcterms:modified xsi:type="dcterms:W3CDTF">2020-02-05T05:21:33Z</dcterms:modified>
</cp:coreProperties>
</file>