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9" r:id="rId2"/>
    <p:sldId id="706" r:id="rId3"/>
    <p:sldId id="707" r:id="rId4"/>
    <p:sldId id="708" r:id="rId5"/>
    <p:sldId id="709" r:id="rId6"/>
    <p:sldId id="710" r:id="rId7"/>
    <p:sldId id="740" r:id="rId8"/>
    <p:sldId id="746" r:id="rId9"/>
    <p:sldId id="745" r:id="rId10"/>
    <p:sldId id="747" r:id="rId11"/>
    <p:sldId id="714" r:id="rId12"/>
    <p:sldId id="715" r:id="rId13"/>
    <p:sldId id="750" r:id="rId14"/>
    <p:sldId id="716" r:id="rId15"/>
    <p:sldId id="717" r:id="rId16"/>
    <p:sldId id="720" r:id="rId17"/>
    <p:sldId id="721" r:id="rId18"/>
    <p:sldId id="722" r:id="rId19"/>
    <p:sldId id="723" r:id="rId20"/>
    <p:sldId id="724" r:id="rId21"/>
    <p:sldId id="725" r:id="rId22"/>
    <p:sldId id="726" r:id="rId23"/>
    <p:sldId id="727" r:id="rId24"/>
    <p:sldId id="733" r:id="rId25"/>
    <p:sldId id="735" r:id="rId26"/>
    <p:sldId id="736" r:id="rId27"/>
    <p:sldId id="737" r:id="rId28"/>
    <p:sldId id="739" r:id="rId29"/>
    <p:sldId id="738" r:id="rId30"/>
    <p:sldId id="741" r:id="rId31"/>
    <p:sldId id="742" r:id="rId32"/>
    <p:sldId id="743" r:id="rId33"/>
    <p:sldId id="744" r:id="rId34"/>
    <p:sldId id="753" r:id="rId35"/>
    <p:sldId id="748" r:id="rId36"/>
    <p:sldId id="749" r:id="rId37"/>
    <p:sldId id="751" r:id="rId38"/>
    <p:sldId id="752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07" autoAdjust="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968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2/3/20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47701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46035"/>
            <a:ext cx="9144000" cy="2852419"/>
          </a:xfrm>
        </p:spPr>
        <p:txBody>
          <a:bodyPr>
            <a:normAutofit/>
          </a:bodyPr>
          <a:lstStyle/>
          <a:p>
            <a:r>
              <a:rPr lang="en-US" dirty="0" smtClean="0"/>
              <a:t>Lecture 8</a:t>
            </a:r>
          </a:p>
          <a:p>
            <a:r>
              <a:rPr lang="en-US" dirty="0"/>
              <a:t>Monday 3 Feb </a:t>
            </a:r>
            <a:r>
              <a:rPr lang="en-US" dirty="0" smtClean="0"/>
              <a:t>2020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076" y="800101"/>
            <a:ext cx="8814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i="1" dirty="0" smtClean="0"/>
              <a:t>The science of landscapes:</a:t>
            </a:r>
          </a:p>
          <a:p>
            <a:pPr algn="ctr"/>
            <a:r>
              <a:rPr lang="en-US" sz="4500" b="1" dirty="0" smtClean="0"/>
              <a:t>Earth &amp; Planetary Surface Processes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746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1344" y="39132"/>
            <a:ext cx="277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Anderson &amp; Anderson 2010</a:t>
            </a:r>
          </a:p>
        </p:txBody>
      </p:sp>
    </p:spTree>
    <p:extLst>
      <p:ext uri="{BB962C8B-B14F-4D97-AF65-F5344CB8AC3E}">
        <p14:creationId xmlns:p14="http://schemas.microsoft.com/office/powerpoint/2010/main" val="3372912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78" y="1144032"/>
            <a:ext cx="4673600" cy="961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3200400"/>
            <a:ext cx="12954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8400" y="3693636"/>
            <a:ext cx="2047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approximately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130" y="4204732"/>
            <a:ext cx="2298700" cy="55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4100" y="4763532"/>
            <a:ext cx="147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~ 60 kJ/</a:t>
            </a:r>
            <a:r>
              <a:rPr lang="en-US" dirty="0" err="1" smtClean="0"/>
              <a:t>mol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051559"/>
            <a:ext cx="7643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Effects of grain orientation and grain size can be important (but less so than the </a:t>
            </a:r>
          </a:p>
          <a:p>
            <a:r>
              <a:rPr lang="en-US" dirty="0" smtClean="0"/>
              <a:t>stress and temperature effects)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4978" y="774700"/>
            <a:ext cx="1867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Dislocation creep: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650" y="1790700"/>
            <a:ext cx="3689449" cy="307340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4437135" y="3504852"/>
            <a:ext cx="744265" cy="2203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699" y="4763532"/>
            <a:ext cx="3327400" cy="7838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803900" y="5547391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Semicircular channel, radius R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324100" y="2870200"/>
            <a:ext cx="495300" cy="33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38400" y="2500868"/>
            <a:ext cx="245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practice “regularized”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65310" y="2831068"/>
            <a:ext cx="1726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Glen’s Flow Law</a:t>
            </a:r>
            <a:endParaRPr lang="en-US" b="1" u="sng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803900" y="2349500"/>
            <a:ext cx="88900" cy="850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600700" y="1694934"/>
            <a:ext cx="2371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“toothpaste tube” limit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199" y="5041899"/>
            <a:ext cx="2338469" cy="8748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55130" y="5650130"/>
            <a:ext cx="447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Nye-Glen law for incompressible, isotropic ice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773" y="300990"/>
            <a:ext cx="2224378" cy="139394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469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Stress </a:t>
            </a:r>
            <a:r>
              <a:rPr lang="en-US" sz="3000" dirty="0" smtClean="0">
                <a:sym typeface="Wingdings"/>
              </a:rPr>
              <a:t> strain: rheology of water ice near 273K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214667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Strong temperature dependence and strong shear-stress dependence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717" y="1447800"/>
            <a:ext cx="4533900" cy="3848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9183" y="3644900"/>
            <a:ext cx="999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14</a:t>
            </a:r>
            <a:r>
              <a:rPr lang="en-US" dirty="0" smtClean="0"/>
              <a:t> Pa 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953883" y="3644900"/>
            <a:ext cx="495300" cy="139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0" y="5614432"/>
            <a:ext cx="2032000" cy="774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441434"/>
            <a:ext cx="516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Effective viscosity decreases as shear stress increases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37514" y="5270500"/>
            <a:ext cx="2469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Cuffey</a:t>
            </a:r>
            <a:r>
              <a:rPr lang="en-US" dirty="0" smtClean="0"/>
              <a:t> &amp; Patterson 2010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962" y="1143000"/>
            <a:ext cx="2307952" cy="4127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5194128" y="3455000"/>
            <a:ext cx="2818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Error relative to ice-sheet data: factor of 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6277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Pure shear vs. simple shear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790700"/>
            <a:ext cx="6565900" cy="208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127500"/>
            <a:ext cx="1206500" cy="38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4673600"/>
            <a:ext cx="622300" cy="393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100" y="4673600"/>
            <a:ext cx="825500" cy="393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800" y="4102100"/>
            <a:ext cx="1358900" cy="40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3800" y="4673600"/>
            <a:ext cx="13589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47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9157"/>
          </a:xfrm>
        </p:spPr>
        <p:txBody>
          <a:bodyPr>
            <a:noAutofit/>
          </a:bodyPr>
          <a:lstStyle/>
          <a:p>
            <a:r>
              <a:rPr lang="en-US" sz="3000" dirty="0" smtClean="0"/>
              <a:t>Stress: which components of stress to consider?</a:t>
            </a:r>
            <a:endParaRPr lang="en-US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469157"/>
            <a:ext cx="8534400" cy="57425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540000"/>
            <a:ext cx="1625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neglects</a:t>
            </a:r>
          </a:p>
          <a:p>
            <a:r>
              <a:rPr lang="en-US" i="1" dirty="0" smtClean="0"/>
              <a:t>longitudinal</a:t>
            </a:r>
          </a:p>
          <a:p>
            <a:r>
              <a:rPr lang="en-US" i="1" dirty="0" smtClean="0"/>
              <a:t>and transverse</a:t>
            </a:r>
          </a:p>
          <a:p>
            <a:r>
              <a:rPr lang="en-US" i="1" dirty="0" smtClean="0"/>
              <a:t>stresses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785388" y="6211669"/>
            <a:ext cx="3358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Kirchner et al.,</a:t>
            </a:r>
          </a:p>
          <a:p>
            <a:r>
              <a:rPr lang="en-US" dirty="0" smtClean="0"/>
              <a:t>Quaternary Science Reviews 2011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4000" y="6211669"/>
            <a:ext cx="3342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SIA: Shallow Ice Approximation</a:t>
            </a:r>
          </a:p>
          <a:p>
            <a:r>
              <a:rPr lang="en-US" dirty="0" smtClean="0"/>
              <a:t>SSA: Shallow Shelf Approximation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36449" y="1320800"/>
            <a:ext cx="368451" cy="1092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092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635000"/>
            <a:ext cx="5479955" cy="622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2800" y="5575300"/>
            <a:ext cx="2018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Kirchner et al. 2011</a:t>
            </a:r>
          </a:p>
          <a:p>
            <a:r>
              <a:rPr lang="en-US" dirty="0" smtClean="0"/>
              <a:t>Quaternary Science</a:t>
            </a:r>
          </a:p>
          <a:p>
            <a:r>
              <a:rPr lang="en-US" dirty="0" smtClean="0"/>
              <a:t>Reviews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9157"/>
          </a:xfrm>
        </p:spPr>
        <p:txBody>
          <a:bodyPr>
            <a:noAutofit/>
          </a:bodyPr>
          <a:lstStyle/>
          <a:p>
            <a:r>
              <a:rPr lang="en-US" sz="3000" dirty="0" smtClean="0"/>
              <a:t>Stress: which components of stress to consider?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49260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1" y="519118"/>
            <a:ext cx="6921500" cy="6338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00" y="24368"/>
            <a:ext cx="6063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Plastic-flow approximation to ice sheet profiles (steady state) 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940300" y="4660900"/>
            <a:ext cx="330200" cy="546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13200" y="5207000"/>
            <a:ext cx="1054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parabolic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42356" y="3534370"/>
            <a:ext cx="2601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circles: East Antarctic</a:t>
            </a:r>
          </a:p>
          <a:p>
            <a:r>
              <a:rPr lang="en-US" dirty="0" smtClean="0"/>
              <a:t>ice sheet between </a:t>
            </a:r>
            <a:r>
              <a:rPr lang="en-US" dirty="0" err="1" smtClean="0"/>
              <a:t>Vostok</a:t>
            </a:r>
            <a:endParaRPr lang="en-US" dirty="0" smtClean="0"/>
          </a:p>
          <a:p>
            <a:r>
              <a:rPr lang="en-US" dirty="0" smtClean="0"/>
              <a:t>and </a:t>
            </a:r>
            <a:r>
              <a:rPr lang="en-US" dirty="0" err="1" smtClean="0"/>
              <a:t>Mirny</a:t>
            </a:r>
            <a:r>
              <a:rPr lang="en-US" dirty="0" smtClean="0"/>
              <a:t> stations 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>
            <a:off x="5626100" y="3996035"/>
            <a:ext cx="916256" cy="5759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1" y="1854200"/>
            <a:ext cx="1612900" cy="1130300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15" name="TextBox 14"/>
          <p:cNvSpPr txBox="1"/>
          <p:nvPr/>
        </p:nvSpPr>
        <p:spPr>
          <a:xfrm>
            <a:off x="127000" y="405850"/>
            <a:ext cx="372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 Y = 10</a:t>
            </a:r>
            <a:r>
              <a:rPr lang="en-US" baseline="30000" dirty="0" smtClean="0"/>
              <a:t>5</a:t>
            </a:r>
            <a:r>
              <a:rPr lang="en-US" dirty="0" smtClean="0"/>
              <a:t> Pa (larger for cold ice)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67590" y="6432034"/>
            <a:ext cx="207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Melosh</a:t>
            </a:r>
            <a:r>
              <a:rPr lang="en-US" dirty="0" smtClean="0"/>
              <a:t> 2011, </a:t>
            </a:r>
            <a:r>
              <a:rPr lang="en-US" dirty="0" err="1" smtClean="0"/>
              <a:t>ch.</a:t>
            </a:r>
            <a:r>
              <a:rPr lang="en-US" dirty="0" smtClean="0"/>
              <a:t> 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415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6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Example: how long to seal a system of crevasses?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5100" y="1438276"/>
            <a:ext cx="193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 Glen’s law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956832"/>
            <a:ext cx="5270500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5511800"/>
            <a:ext cx="87122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16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ICE MOVEMENT – GLEN’S LAW</a:t>
            </a: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TEMPERATURE STRUCTURE WITHIN ICE SHEETS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EFFECT OF GLACIAL EROSION ON TOPOGRAPHY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(Earth examples)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0019" y="185271"/>
            <a:ext cx="2470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The flow of ice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29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952500"/>
            <a:ext cx="7480300" cy="464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1978" y="6159500"/>
            <a:ext cx="463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Andy </a:t>
            </a:r>
            <a:r>
              <a:rPr lang="en-US" dirty="0" err="1" smtClean="0"/>
              <a:t>Anschwanden</a:t>
            </a:r>
            <a:r>
              <a:rPr lang="en-US" dirty="0" smtClean="0"/>
              <a:t>, Glaciology Summer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419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517597"/>
            <a:ext cx="7073901" cy="46217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1128" y="6310829"/>
            <a:ext cx="5732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Archer &amp; Kite, “The ultimate social cost of carbon”, in prep.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616700" y="2927350"/>
            <a:ext cx="0" cy="647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768058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Ice flow physics will determine how fast Antarctica melts</a:t>
            </a:r>
            <a:endParaRPr lang="en-US" sz="2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95587"/>
            <a:ext cx="6378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Lifetime of anthropogenic CO2 in atmosphere: 10s of </a:t>
            </a:r>
            <a:r>
              <a:rPr lang="en-US" dirty="0" err="1" smtClean="0"/>
              <a:t>Kyr</a:t>
            </a:r>
            <a:endParaRPr lang="en-US" dirty="0" smtClean="0"/>
          </a:p>
          <a:p>
            <a:r>
              <a:rPr lang="en-US" b="1" u="sng" dirty="0" smtClean="0"/>
              <a:t>Worst case</a:t>
            </a:r>
            <a:r>
              <a:rPr lang="en-US" u="sng" dirty="0" smtClean="0"/>
              <a:t> </a:t>
            </a:r>
            <a:r>
              <a:rPr lang="en-US" dirty="0" smtClean="0"/>
              <a:t>for Antarctic melting (no </a:t>
            </a:r>
            <a:r>
              <a:rPr lang="en-US" dirty="0" err="1" smtClean="0"/>
              <a:t>geoengineering</a:t>
            </a:r>
            <a:r>
              <a:rPr lang="en-US" dirty="0" smtClean="0"/>
              <a:t>): centuries</a:t>
            </a:r>
          </a:p>
          <a:p>
            <a:r>
              <a:rPr lang="en-US" dirty="0" smtClean="0"/>
              <a:t>Reasonable central guess: a few thousand years.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23900" y="1418917"/>
            <a:ext cx="4378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Schoof</a:t>
            </a:r>
            <a:r>
              <a:rPr lang="en-US" dirty="0" smtClean="0"/>
              <a:t> &amp; Hewitt 2013 (required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007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842" y="4025900"/>
            <a:ext cx="5626100" cy="250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75" y="1371600"/>
            <a:ext cx="6960870" cy="8001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6286500" y="1981200"/>
            <a:ext cx="419100" cy="12319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05600" y="2628900"/>
            <a:ext cx="2113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way to quantify</a:t>
            </a:r>
          </a:p>
          <a:p>
            <a:r>
              <a:rPr lang="en-US" dirty="0" smtClean="0"/>
              <a:t>exceptional late-20</a:t>
            </a:r>
            <a:r>
              <a:rPr lang="en-US" baseline="30000" dirty="0" smtClean="0"/>
              <a:t>th</a:t>
            </a:r>
            <a:endParaRPr lang="en-US" dirty="0" smtClean="0"/>
          </a:p>
          <a:p>
            <a:r>
              <a:rPr lang="en-US" dirty="0" smtClean="0"/>
              <a:t>warmth relative to </a:t>
            </a:r>
          </a:p>
          <a:p>
            <a:r>
              <a:rPr lang="en-US" dirty="0" smtClean="0"/>
              <a:t>earlier centuries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4375" y="144502"/>
            <a:ext cx="75755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Decay of T signal of climate forcing with depth</a:t>
            </a:r>
            <a:endParaRPr lang="en-US" sz="3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4375" y="6343134"/>
            <a:ext cx="487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Cuffey</a:t>
            </a:r>
            <a:r>
              <a:rPr lang="en-US" dirty="0" smtClean="0"/>
              <a:t> &amp; Patterson, </a:t>
            </a:r>
            <a:r>
              <a:rPr lang="en-US" dirty="0" err="1" smtClean="0"/>
              <a:t>ch.</a:t>
            </a:r>
            <a:r>
              <a:rPr lang="en-US" dirty="0" smtClean="0"/>
              <a:t> </a:t>
            </a:r>
            <a:r>
              <a:rPr lang="en-US" dirty="0"/>
              <a:t>9</a:t>
            </a:r>
            <a:r>
              <a:rPr lang="en-US" dirty="0" smtClean="0"/>
              <a:t> (supplementary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955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7246"/>
            <a:ext cx="6680200" cy="787936"/>
          </a:xfrm>
        </p:spPr>
        <p:txBody>
          <a:bodyPr>
            <a:noAutofit/>
          </a:bodyPr>
          <a:lstStyle/>
          <a:p>
            <a:pPr algn="l"/>
            <a:r>
              <a:rPr lang="en-US" sz="2200" dirty="0" smtClean="0"/>
              <a:t>For slow-flowing ice sheets (e.g., Mars) </a:t>
            </a:r>
            <a:br>
              <a:rPr lang="en-US" sz="2200" dirty="0" smtClean="0"/>
            </a:br>
            <a:r>
              <a:rPr lang="en-US" sz="2200" dirty="0" smtClean="0">
                <a:sym typeface="Wingdings"/>
              </a:rPr>
              <a:t> shear heating unimportant, temperature set by geothermal heat flow modified by advection of cold ice</a:t>
            </a:r>
            <a:br>
              <a:rPr lang="en-US" sz="2200" dirty="0" smtClean="0">
                <a:sym typeface="Wingdings"/>
              </a:rPr>
            </a:br>
            <a:r>
              <a:rPr lang="en-US" sz="2200" dirty="0" smtClean="0">
                <a:sym typeface="Wingdings"/>
              </a:rPr>
              <a:t>from above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739900"/>
            <a:ext cx="2057400" cy="86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543" y="1676400"/>
            <a:ext cx="5967372" cy="476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086" y="4102100"/>
            <a:ext cx="939800" cy="7366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00" y="1460500"/>
            <a:ext cx="1054100" cy="787400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6959600" y="2247900"/>
            <a:ext cx="863600" cy="317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23200" y="1964035"/>
            <a:ext cx="928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signed</a:t>
            </a:r>
          </a:p>
          <a:p>
            <a:r>
              <a:rPr lang="en-US" dirty="0" err="1" smtClean="0"/>
              <a:t>Peclet</a:t>
            </a:r>
            <a:endParaRPr lang="en-US" dirty="0" smtClean="0"/>
          </a:p>
          <a:p>
            <a:r>
              <a:rPr lang="en-US" dirty="0" smtClean="0"/>
              <a:t>number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680200" y="812800"/>
            <a:ext cx="762000" cy="6323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442200" y="521852"/>
            <a:ext cx="15724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mass</a:t>
            </a:r>
          </a:p>
          <a:p>
            <a:r>
              <a:rPr lang="en-US" dirty="0" smtClean="0"/>
              <a:t>balance:</a:t>
            </a:r>
          </a:p>
          <a:p>
            <a:r>
              <a:rPr lang="en-US" dirty="0" smtClean="0"/>
              <a:t>thickness/time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7478" y="3810000"/>
            <a:ext cx="1727200" cy="762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41300" y="2565400"/>
            <a:ext cx="29429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Constant heat flow at </a:t>
            </a:r>
            <a:r>
              <a:rPr lang="en-US" i="1" dirty="0" smtClean="0"/>
              <a:t>z</a:t>
            </a:r>
            <a:r>
              <a:rPr lang="en-US" dirty="0" smtClean="0"/>
              <a:t> = 0</a:t>
            </a:r>
          </a:p>
          <a:p>
            <a:r>
              <a:rPr lang="en-US" dirty="0" smtClean="0"/>
              <a:t>(Geothermal + shear heating)</a:t>
            </a:r>
          </a:p>
          <a:p>
            <a:r>
              <a:rPr lang="en-US" dirty="0" smtClean="0"/>
              <a:t>Mass removed at bed </a:t>
            </a:r>
          </a:p>
          <a:p>
            <a:r>
              <a:rPr lang="en-US" dirty="0" smtClean="0"/>
              <a:t>(e.g., rapid lateral flow)</a:t>
            </a:r>
          </a:p>
          <a:p>
            <a:r>
              <a:rPr lang="en-US" dirty="0" smtClean="0"/>
              <a:t>(Ice divide)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-25400"/>
            <a:ext cx="772164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Thermal structure of an ice sheet: neglecting horizontal advection </a:t>
            </a:r>
            <a:endParaRPr lang="en-US" sz="2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0290" y="6432034"/>
            <a:ext cx="487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Cuffey</a:t>
            </a:r>
            <a:r>
              <a:rPr lang="en-US" dirty="0" smtClean="0"/>
              <a:t> &amp; Patterson, </a:t>
            </a:r>
            <a:r>
              <a:rPr lang="en-US" dirty="0" err="1" smtClean="0"/>
              <a:t>ch.</a:t>
            </a:r>
            <a:r>
              <a:rPr lang="en-US" dirty="0" smtClean="0"/>
              <a:t> </a:t>
            </a:r>
            <a:r>
              <a:rPr lang="en-US" dirty="0"/>
              <a:t>9</a:t>
            </a:r>
            <a:r>
              <a:rPr lang="en-US" dirty="0" smtClean="0"/>
              <a:t> (supplementary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11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0" y="305872"/>
            <a:ext cx="4762499" cy="1421328"/>
          </a:xfrm>
        </p:spPr>
        <p:txBody>
          <a:bodyPr>
            <a:noAutofit/>
          </a:bodyPr>
          <a:lstStyle/>
          <a:p>
            <a:pPr algn="r"/>
            <a:r>
              <a:rPr lang="en-US" sz="2300" dirty="0" smtClean="0"/>
              <a:t>Linking thermal structure and ice flow: </a:t>
            </a:r>
            <a:br>
              <a:rPr lang="en-US" sz="2300" dirty="0" smtClean="0"/>
            </a:br>
            <a:r>
              <a:rPr lang="en-US" sz="2300" dirty="0" smtClean="0"/>
              <a:t>crevasse-closure regulation</a:t>
            </a:r>
            <a:br>
              <a:rPr lang="en-US" sz="2300" dirty="0" smtClean="0"/>
            </a:br>
            <a:r>
              <a:rPr lang="en-US" sz="2300" dirty="0" smtClean="0"/>
              <a:t> of the rate of volcanism on </a:t>
            </a:r>
            <a:r>
              <a:rPr lang="en-US" sz="2300" dirty="0" err="1" smtClean="0"/>
              <a:t>Enceladus</a:t>
            </a:r>
            <a:r>
              <a:rPr lang="en-US" sz="2300" dirty="0" smtClean="0"/>
              <a:t>?</a:t>
            </a:r>
            <a:endParaRPr lang="en-US" sz="2300" dirty="0"/>
          </a:p>
        </p:txBody>
      </p:sp>
      <p:sp>
        <p:nvSpPr>
          <p:cNvPr id="4" name="TextBox 3"/>
          <p:cNvSpPr txBox="1"/>
          <p:nvPr/>
        </p:nvSpPr>
        <p:spPr>
          <a:xfrm>
            <a:off x="7181231" y="6392902"/>
            <a:ext cx="1873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Kite &amp; Rubin 2016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916" y="1841500"/>
            <a:ext cx="4505581" cy="3910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5307743"/>
            <a:ext cx="4599133" cy="15629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17" y="787400"/>
            <a:ext cx="4601716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88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826000" cy="6223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Wet-based ice sheets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599310"/>
            <a:ext cx="6578600" cy="5258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100" y="712232"/>
            <a:ext cx="7914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Applications: ice streams</a:t>
            </a:r>
          </a:p>
          <a:p>
            <a:r>
              <a:rPr lang="en-US" dirty="0" smtClean="0"/>
              <a:t>will Greenland + Antarctic ice shelf collapse take a few </a:t>
            </a:r>
            <a:r>
              <a:rPr lang="en-US" dirty="0" err="1" smtClean="0"/>
              <a:t>millenia</a:t>
            </a:r>
            <a:r>
              <a:rPr lang="en-US" dirty="0" smtClean="0"/>
              <a:t> or a few centuries?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83200" y="3429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Basal melt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05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ICE MOVEMENT – GLEN’S LAW</a:t>
            </a: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TEMPERATURE STRUCTURE WITHIN ICE SHEETS – ESKERS (Mars examples)</a:t>
            </a: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EFFECT OF GLACIAL EROSION ON TOPOGRAPHY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(Earth examples)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0019" y="185271"/>
            <a:ext cx="2470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The flow of ice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48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400"/>
            <a:ext cx="8229600" cy="939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Origin of U-shaped glacial valleys: role of water table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914400"/>
            <a:ext cx="5092700" cy="5651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200" y="6311900"/>
            <a:ext cx="268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Harbor, 1992, GSA Bulletin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300" y="768349"/>
            <a:ext cx="3822700" cy="3049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578" y="3822698"/>
            <a:ext cx="3191222" cy="210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30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4603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Glacial abrasion and plucking scales as (sliding velocity)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6141305" y="1714500"/>
            <a:ext cx="2735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Herman et al. Science 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0" y="2705100"/>
            <a:ext cx="5435600" cy="415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1100" y="2310368"/>
            <a:ext cx="2028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Abrasion, quarrying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9800"/>
            <a:ext cx="3955171" cy="571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4961" y="1622167"/>
            <a:ext cx="2694267" cy="9233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using metamorphic grade</a:t>
            </a:r>
          </a:p>
          <a:p>
            <a:r>
              <a:rPr lang="en-US" i="1" dirty="0" smtClean="0"/>
              <a:t>of eroded rocks as a proxy</a:t>
            </a:r>
          </a:p>
          <a:p>
            <a:r>
              <a:rPr lang="en-US" i="1" dirty="0" smtClean="0"/>
              <a:t>for distance upstream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59716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9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Global increase in erosion rate in the last 2 Myr – possibly due to increase in glaciation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569426"/>
            <a:ext cx="3860800" cy="48567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1400" y="6012934"/>
            <a:ext cx="3241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Herman et al. Science 2013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thermochronology</a:t>
            </a:r>
            <a:r>
              <a:rPr lang="en-US" dirty="0" smtClean="0"/>
              <a:t> compilation)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446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/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Mass balance of a glacier or ice sheet</a:t>
            </a:r>
          </a:p>
          <a:p>
            <a:r>
              <a:rPr lang="en-US" dirty="0" smtClean="0"/>
              <a:t>Glen’s Law </a:t>
            </a:r>
          </a:p>
          <a:p>
            <a:r>
              <a:rPr lang="en-US" dirty="0" err="1" smtClean="0"/>
              <a:t>Nondimensional</a:t>
            </a:r>
            <a:r>
              <a:rPr lang="en-US" dirty="0" smtClean="0"/>
              <a:t> T-</a:t>
            </a:r>
            <a:r>
              <a:rPr lang="en-US" dirty="0" err="1" smtClean="0"/>
              <a:t>vs</a:t>
            </a:r>
            <a:r>
              <a:rPr lang="en-US" dirty="0" smtClean="0"/>
              <a:t>-depth as a function of accumulation rate for fixed basal heat flow</a:t>
            </a:r>
          </a:p>
          <a:p>
            <a:pPr marL="0" indent="0">
              <a:buNone/>
            </a:pPr>
            <a:r>
              <a:rPr lang="en-US" b="1" dirty="0" smtClean="0"/>
              <a:t>Other points:</a:t>
            </a:r>
          </a:p>
          <a:p>
            <a:r>
              <a:rPr lang="en-US" dirty="0"/>
              <a:t>Approximations to the full Stokes equation: locations where they are and are not acceptable</a:t>
            </a:r>
          </a:p>
          <a:p>
            <a:r>
              <a:rPr lang="en-US" dirty="0"/>
              <a:t>Glacial erosion parameterization</a:t>
            </a:r>
          </a:p>
          <a:p>
            <a:pPr marL="0" indent="0">
              <a:buNone/>
            </a:pP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377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2344738"/>
            <a:ext cx="8229600" cy="766762"/>
          </a:xfrm>
        </p:spPr>
        <p:txBody>
          <a:bodyPr>
            <a:noAutofit/>
          </a:bodyPr>
          <a:lstStyle/>
          <a:p>
            <a:r>
              <a:rPr lang="en-US" sz="8000" dirty="0" smtClean="0"/>
              <a:t>Bonus slides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787420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/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Mass balance of a glacier or ice sheet</a:t>
            </a:r>
          </a:p>
          <a:p>
            <a:r>
              <a:rPr lang="en-US" dirty="0" smtClean="0"/>
              <a:t>Glen’s Law </a:t>
            </a:r>
          </a:p>
          <a:p>
            <a:r>
              <a:rPr lang="en-US" dirty="0" err="1" smtClean="0"/>
              <a:t>Nondimensional</a:t>
            </a:r>
            <a:r>
              <a:rPr lang="en-US" dirty="0" smtClean="0"/>
              <a:t> T-</a:t>
            </a:r>
            <a:r>
              <a:rPr lang="en-US" dirty="0" err="1" smtClean="0"/>
              <a:t>vs</a:t>
            </a:r>
            <a:r>
              <a:rPr lang="en-US" dirty="0" smtClean="0"/>
              <a:t>-depth as a function of accumulation rate for fixed basal heat flow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370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40000" cy="1003300"/>
          </a:xfrm>
        </p:spPr>
        <p:txBody>
          <a:bodyPr/>
          <a:lstStyle/>
          <a:p>
            <a:r>
              <a:rPr lang="en-US" dirty="0" smtClean="0"/>
              <a:t>Eskers: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302" y="0"/>
            <a:ext cx="4173698" cy="463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2598" y="2095500"/>
            <a:ext cx="5334000" cy="4000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2000" y="5111571"/>
            <a:ext cx="28075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Katahdin esker system,</a:t>
            </a:r>
          </a:p>
          <a:p>
            <a:r>
              <a:rPr lang="en-US" dirty="0" smtClean="0"/>
              <a:t>Maine</a:t>
            </a:r>
          </a:p>
          <a:p>
            <a:endParaRPr lang="en-US" dirty="0"/>
          </a:p>
          <a:p>
            <a:r>
              <a:rPr lang="en-US" dirty="0" smtClean="0"/>
              <a:t>Eskers can flow uphill: why?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500" y="787400"/>
            <a:ext cx="3406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sand+gravel</a:t>
            </a:r>
            <a:r>
              <a:rPr lang="en-US" dirty="0" smtClean="0"/>
              <a:t> ridges deposited from</a:t>
            </a:r>
          </a:p>
          <a:p>
            <a:r>
              <a:rPr lang="en-US" dirty="0" err="1" smtClean="0"/>
              <a:t>subglacial</a:t>
            </a:r>
            <a:r>
              <a:rPr lang="en-US" dirty="0" smtClean="0"/>
              <a:t> water channels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880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" y="1200150"/>
            <a:ext cx="75438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Box 1"/>
          <p:cNvSpPr txBox="1">
            <a:spLocks noChangeArrowheads="1"/>
          </p:cNvSpPr>
          <p:nvPr/>
        </p:nvSpPr>
        <p:spPr bwMode="auto">
          <a:xfrm>
            <a:off x="203200" y="3175"/>
            <a:ext cx="8700563" cy="1154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 dirty="0" smtClean="0"/>
              <a:t>How are </a:t>
            </a:r>
            <a:r>
              <a:rPr lang="en-US" sz="2300" b="1" dirty="0" err="1" smtClean="0"/>
              <a:t>subglacial</a:t>
            </a:r>
            <a:r>
              <a:rPr lang="en-US" sz="2300" b="1" dirty="0" smtClean="0"/>
              <a:t> conduits kept open? </a:t>
            </a:r>
          </a:p>
          <a:p>
            <a:pPr eaLnBrk="1" hangingPunct="1"/>
            <a:r>
              <a:rPr lang="en-US" sz="2300" b="1" dirty="0" smtClean="0"/>
              <a:t>Viscous </a:t>
            </a:r>
            <a:r>
              <a:rPr lang="en-US" sz="2300" b="1" dirty="0"/>
              <a:t>inflow of warm ice will seal conduits near the ocean interface</a:t>
            </a:r>
          </a:p>
          <a:p>
            <a:pPr eaLnBrk="1" hangingPunct="1"/>
            <a:r>
              <a:rPr lang="en-US" sz="2300" b="1" dirty="0"/>
              <a:t>in decades, unless opposed </a:t>
            </a:r>
            <a:r>
              <a:rPr lang="en-US" sz="1400" b="1" dirty="0"/>
              <a:t>e.g. </a:t>
            </a:r>
            <a:r>
              <a:rPr lang="en-US" sz="1400" b="1" dirty="0" err="1"/>
              <a:t>Rothlisberger</a:t>
            </a:r>
            <a:r>
              <a:rPr lang="en-US" sz="1400" b="1" dirty="0"/>
              <a:t> 1972</a:t>
            </a:r>
          </a:p>
        </p:txBody>
      </p:sp>
    </p:spTree>
    <p:extLst>
      <p:ext uri="{BB962C8B-B14F-4D97-AF65-F5344CB8AC3E}">
        <p14:creationId xmlns:p14="http://schemas.microsoft.com/office/powerpoint/2010/main" val="2802394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79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Nye (1953) / </a:t>
            </a:r>
            <a:r>
              <a:rPr lang="en-US" sz="3000" dirty="0" err="1" smtClean="0"/>
              <a:t>Rothlisberger</a:t>
            </a:r>
            <a:r>
              <a:rPr lang="en-US" sz="3000" dirty="0" smtClean="0"/>
              <a:t> (1972) theory for </a:t>
            </a:r>
            <a:r>
              <a:rPr lang="en-US" sz="3000" dirty="0" err="1" smtClean="0"/>
              <a:t>subglacial</a:t>
            </a:r>
            <a:r>
              <a:rPr lang="en-US" sz="3000" dirty="0" smtClean="0"/>
              <a:t> conduits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574800"/>
            <a:ext cx="4089400" cy="110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200" y="3175000"/>
            <a:ext cx="4165600" cy="218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" y="4561364"/>
            <a:ext cx="3302000" cy="7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670" y="3678198"/>
            <a:ext cx="2142126" cy="3693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2694" y="3175000"/>
            <a:ext cx="4289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required to raise water temperature</a:t>
            </a:r>
          </a:p>
          <a:p>
            <a:r>
              <a:rPr lang="en-US" dirty="0" smtClean="0"/>
              <a:t>(</a:t>
            </a:r>
            <a:r>
              <a:rPr lang="en-US" dirty="0"/>
              <a:t>p</a:t>
            </a:r>
            <a:r>
              <a:rPr lang="en-US" dirty="0" smtClean="0"/>
              <a:t>ressure dependence of the melting point</a:t>
            </a:r>
          </a:p>
          <a:p>
            <a:r>
              <a:rPr lang="en-US" dirty="0" smtClean="0"/>
              <a:t>of ice):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2900" y="1390134"/>
            <a:ext cx="456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Assume: water temperature = ice temperature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295400"/>
            <a:ext cx="2222500" cy="7493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762500" y="6070600"/>
            <a:ext cx="3414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</a:t>
            </a:r>
            <a:r>
              <a:rPr lang="en-US" dirty="0" err="1" smtClean="0"/>
              <a:t>Cuffey</a:t>
            </a:r>
            <a:r>
              <a:rPr lang="en-US" dirty="0" smtClean="0"/>
              <a:t>, </a:t>
            </a:r>
            <a:r>
              <a:rPr lang="en-US" dirty="0" err="1" smtClean="0"/>
              <a:t>ch.</a:t>
            </a:r>
            <a:r>
              <a:rPr lang="en-US" dirty="0" smtClean="0"/>
              <a:t> 6., p.198-199</a:t>
            </a:r>
          </a:p>
          <a:p>
            <a:r>
              <a:rPr lang="en-US" dirty="0" smtClean="0"/>
              <a:t>(suggested reading)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993900" y="2489200"/>
            <a:ext cx="29210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86000" y="2647434"/>
            <a:ext cx="2919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A,n</a:t>
            </a:r>
            <a:r>
              <a:rPr lang="en-US" dirty="0" smtClean="0"/>
              <a:t>: creep parameters for ice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2044700"/>
            <a:ext cx="2980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done per unit volume of</a:t>
            </a:r>
          </a:p>
          <a:p>
            <a:r>
              <a:rPr lang="en-US" dirty="0" smtClean="0"/>
              <a:t>water</a:t>
            </a:r>
            <a:r>
              <a:rPr lang="en-US" dirty="0"/>
              <a:t> </a:t>
            </a:r>
            <a:r>
              <a:rPr lang="en-US" dirty="0" smtClean="0"/>
              <a:t>per unit distance along</a:t>
            </a:r>
          </a:p>
          <a:p>
            <a:r>
              <a:rPr lang="en-US" dirty="0" smtClean="0"/>
              <a:t>flow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08400" y="2298700"/>
            <a:ext cx="7239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50551" y="2324100"/>
            <a:ext cx="242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driving closure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22300" y="5194300"/>
            <a:ext cx="6223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10980" y="926068"/>
            <a:ext cx="6933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applications: plumbing system of </a:t>
            </a:r>
            <a:r>
              <a:rPr lang="en-US" dirty="0" err="1" smtClean="0"/>
              <a:t>cryovolcanoes</a:t>
            </a:r>
            <a:r>
              <a:rPr lang="en-US" dirty="0" smtClean="0"/>
              <a:t> on </a:t>
            </a:r>
            <a:r>
              <a:rPr lang="en-US" dirty="0" err="1" smtClean="0"/>
              <a:t>Enceladus</a:t>
            </a:r>
            <a:r>
              <a:rPr lang="en-US" dirty="0" smtClean="0"/>
              <a:t> and Ceres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87400" y="5207000"/>
            <a:ext cx="203200" cy="520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8900" y="5727700"/>
            <a:ext cx="155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melt-back rate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1993900" y="5099050"/>
            <a:ext cx="292100" cy="793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95970" y="5892800"/>
            <a:ext cx="171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 generated</a:t>
            </a:r>
          </a:p>
          <a:p>
            <a:r>
              <a:rPr lang="en-US" dirty="0" smtClean="0"/>
              <a:t>by flow of water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3366218" y="5099050"/>
            <a:ext cx="456482" cy="628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50551" y="5727700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warming of</a:t>
            </a:r>
          </a:p>
          <a:p>
            <a:r>
              <a:rPr lang="en-US" dirty="0" smtClean="0"/>
              <a:t>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434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74638"/>
            <a:ext cx="8547100" cy="1143000"/>
          </a:xfrm>
        </p:spPr>
        <p:txBody>
          <a:bodyPr>
            <a:noAutofit/>
          </a:bodyPr>
          <a:lstStyle/>
          <a:p>
            <a:r>
              <a:rPr lang="en-US" sz="2600" dirty="0" smtClean="0"/>
              <a:t>Pressure reduction in big </a:t>
            </a:r>
            <a:r>
              <a:rPr lang="en-US" sz="2600" dirty="0" err="1" smtClean="0"/>
              <a:t>Rothlisberger</a:t>
            </a:r>
            <a:r>
              <a:rPr lang="en-US" sz="2600" dirty="0" smtClean="0"/>
              <a:t> channels causes them to parasitize flow from smaller channels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473200"/>
            <a:ext cx="88646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989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5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Mars, Dorsa </a:t>
            </a:r>
            <a:r>
              <a:rPr lang="en-US" dirty="0" err="1" smtClean="0"/>
              <a:t>Argentea</a:t>
            </a:r>
            <a:r>
              <a:rPr lang="en-US" dirty="0" smtClean="0"/>
              <a:t> Formation eskers (~3.5 </a:t>
            </a:r>
            <a:r>
              <a:rPr lang="en-US" dirty="0" err="1" smtClean="0"/>
              <a:t>Ga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165334"/>
            <a:ext cx="4575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Butcher et al. Icarus 2016 – South Pole of Mars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7638"/>
            <a:ext cx="5300786" cy="466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16602" y="1565301"/>
            <a:ext cx="2946400" cy="3193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20436" y="4635500"/>
            <a:ext cx="2566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Fastook</a:t>
            </a:r>
            <a:r>
              <a:rPr lang="en-US" dirty="0" smtClean="0"/>
              <a:t> et al. Icarus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002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9062"/>
            <a:ext cx="8229600" cy="703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Review of stress and strain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2465"/>
            <a:ext cx="3937000" cy="314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2473" y="3093134"/>
            <a:ext cx="5121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Rotate coordinate system to maximize normal</a:t>
            </a:r>
          </a:p>
          <a:p>
            <a:r>
              <a:rPr lang="en-US" dirty="0" smtClean="0"/>
              <a:t>stresses (these are then called the principal stresses)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2900" y="818465"/>
            <a:ext cx="3263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Definitions (2D – real case is 3D):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73" y="4591397"/>
            <a:ext cx="5003800" cy="736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1173" y="857934"/>
            <a:ext cx="5037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Assumption: Forces are balanced </a:t>
            </a:r>
          </a:p>
          <a:p>
            <a:r>
              <a:rPr lang="en-US" dirty="0" smtClean="0"/>
              <a:t>(no rotational acceleration nor lateral acceleration)</a:t>
            </a:r>
          </a:p>
          <a:p>
            <a:r>
              <a:rPr lang="en-US" u="sng" dirty="0" smtClean="0"/>
              <a:t>Infinitesimal</a:t>
            </a:r>
            <a:r>
              <a:rPr lang="en-US" dirty="0" smtClean="0"/>
              <a:t> strain (invalid for complexly folded ice)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222065"/>
            <a:ext cx="2212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Subtract off pressure: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27308" y="2012265"/>
            <a:ext cx="5516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Convention: Extensional stresses defined as +</a:t>
            </a:r>
            <a:r>
              <a:rPr lang="en-US" dirty="0" err="1" smtClean="0"/>
              <a:t>ve</a:t>
            </a:r>
            <a:endParaRPr lang="en-US" dirty="0" smtClean="0"/>
          </a:p>
          <a:p>
            <a:r>
              <a:rPr lang="en-US" dirty="0" smtClean="0"/>
              <a:t>(note: in some engineering contexts, compression is +</a:t>
            </a:r>
            <a:r>
              <a:rPr lang="en-US" dirty="0" err="1" smtClean="0"/>
              <a:t>ve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242" y="4222065"/>
            <a:ext cx="3667758" cy="3002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55" y="5461000"/>
            <a:ext cx="4394200" cy="647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753" y="6108700"/>
            <a:ext cx="40767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50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Ice is incompressible, so only </a:t>
            </a:r>
            <a:r>
              <a:rPr lang="en-US" dirty="0" err="1" smtClean="0"/>
              <a:t>deviatoric</a:t>
            </a:r>
            <a:r>
              <a:rPr lang="en-US" dirty="0" smtClean="0"/>
              <a:t> stresses matter for flow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4801632"/>
            <a:ext cx="4076700" cy="74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6700" y="4420632"/>
            <a:ext cx="1649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Effective stress: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1917700"/>
            <a:ext cx="2590800" cy="66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9700" y="1563132"/>
            <a:ext cx="135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0 - Pressure: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700" y="2730500"/>
            <a:ext cx="5727700" cy="116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5000" y="1460500"/>
            <a:ext cx="3250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 flow is pressure-independent</a:t>
            </a:r>
          </a:p>
          <a:p>
            <a:r>
              <a:rPr lang="en-US" dirty="0" smtClean="0"/>
              <a:t>for pressure within glaciers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6706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625600"/>
            <a:ext cx="2743200" cy="1620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600" y="1417638"/>
            <a:ext cx="4787526" cy="2086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800" y="691674"/>
            <a:ext cx="2175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non-</a:t>
            </a:r>
            <a:r>
              <a:rPr lang="en-US" i="1" dirty="0" err="1" smtClean="0"/>
              <a:t>dimensionalized</a:t>
            </a:r>
            <a:endParaRPr lang="en-US" i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584700" y="3503706"/>
            <a:ext cx="863600" cy="1042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99461" y="4546600"/>
            <a:ext cx="897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floating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469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smtClean="0"/>
              <a:t>Stress: which components of stress to consider?</a:t>
            </a:r>
            <a:endParaRPr lang="en-US" sz="3000" dirty="0"/>
          </a:p>
        </p:txBody>
      </p:sp>
      <p:sp>
        <p:nvSpPr>
          <p:cNvPr id="11" name="TextBox 10"/>
          <p:cNvSpPr txBox="1"/>
          <p:nvPr/>
        </p:nvSpPr>
        <p:spPr>
          <a:xfrm>
            <a:off x="292100" y="1232972"/>
            <a:ext cx="315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SHALLOW ICE APPROXIMATION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51300" y="1048306"/>
            <a:ext cx="342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SHALLOW SHELF APPROXIMATION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581400" y="1048306"/>
            <a:ext cx="25400" cy="492069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7302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Vertically integrated force balance (map-plane models)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447800"/>
            <a:ext cx="5168900" cy="396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1100" y="6153666"/>
            <a:ext cx="4028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Cuffey</a:t>
            </a:r>
            <a:r>
              <a:rPr lang="en-US" dirty="0" smtClean="0"/>
              <a:t> &amp; Patterson 2010</a:t>
            </a:r>
          </a:p>
          <a:p>
            <a:r>
              <a:rPr lang="en-US" dirty="0" smtClean="0"/>
              <a:t>e.g. </a:t>
            </a:r>
            <a:r>
              <a:rPr lang="en-US" dirty="0" err="1" smtClean="0"/>
              <a:t>Fastook</a:t>
            </a:r>
            <a:r>
              <a:rPr lang="en-US" dirty="0" smtClean="0"/>
              <a:t> &amp; Chapman, J. </a:t>
            </a:r>
            <a:r>
              <a:rPr lang="en-US" dirty="0" err="1" smtClean="0"/>
              <a:t>Glaciol</a:t>
            </a:r>
            <a:r>
              <a:rPr lang="en-US" dirty="0" smtClean="0"/>
              <a:t>., 1989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780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ICE MOVEMENT – GLEN’S LAW</a:t>
            </a: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TEMPERATURE STRUCTURE WITHIN ICE SHEETS – ESKERS (Mars examples)</a:t>
            </a: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EFFECT OF GLACIAL EROSION ON TOPOGRAPHY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(Earth examples)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0019" y="185271"/>
            <a:ext cx="2470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The flow of ice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44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1949450"/>
            <a:ext cx="7750309" cy="2851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400" y="342900"/>
            <a:ext cx="6850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Climate</a:t>
            </a:r>
            <a:r>
              <a:rPr lang="en-US" dirty="0" smtClean="0"/>
              <a:t> drives </a:t>
            </a:r>
            <a:r>
              <a:rPr lang="en-US" dirty="0" err="1" smtClean="0"/>
              <a:t>accumulation+ablation</a:t>
            </a:r>
            <a:r>
              <a:rPr lang="en-US" dirty="0" smtClean="0"/>
              <a:t> patterns, which drive glacial flow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9400" y="900668"/>
            <a:ext cx="8395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Therefore</a:t>
            </a:r>
            <a:r>
              <a:rPr lang="en-US" b="1" dirty="0" smtClean="0"/>
              <a:t>, changes in glacier length </a:t>
            </a:r>
            <a:r>
              <a:rPr lang="en-US" dirty="0" smtClean="0"/>
              <a:t>(recorded by e.g. moraines, historical photographs)</a:t>
            </a:r>
          </a:p>
          <a:p>
            <a:r>
              <a:rPr lang="en-US" dirty="0" smtClean="0"/>
              <a:t>can be a proxy for </a:t>
            </a:r>
            <a:r>
              <a:rPr lang="en-US" b="1" dirty="0" smtClean="0"/>
              <a:t>changes in climate.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4254500"/>
            <a:ext cx="3530600" cy="167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700" y="5930900"/>
            <a:ext cx="277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Anderson &amp; Anderson 2010</a:t>
            </a:r>
          </a:p>
        </p:txBody>
      </p:sp>
    </p:spTree>
    <p:extLst>
      <p:ext uri="{BB962C8B-B14F-4D97-AF65-F5344CB8AC3E}">
        <p14:creationId xmlns:p14="http://schemas.microsoft.com/office/powerpoint/2010/main" val="2813322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2319"/>
            <a:ext cx="8458200" cy="7159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dirty="0" smtClean="0"/>
              <a:t>Mass balance on Earth favors ice accumulation at high elevations. </a:t>
            </a:r>
            <a:br>
              <a:rPr lang="en-US" sz="3300" dirty="0" smtClean="0"/>
            </a:br>
            <a:r>
              <a:rPr lang="en-US" sz="3300" dirty="0"/>
              <a:t/>
            </a:r>
            <a:br>
              <a:rPr lang="en-US" sz="3300" dirty="0"/>
            </a:br>
            <a:r>
              <a:rPr lang="en-US" sz="3300" dirty="0" smtClean="0"/>
              <a:t>Mass balance on Mars </a:t>
            </a:r>
            <a:r>
              <a:rPr lang="en-US" sz="3300" i="1" dirty="0" smtClean="0"/>
              <a:t>may </a:t>
            </a:r>
            <a:r>
              <a:rPr lang="en-US" sz="3300" dirty="0" smtClean="0"/>
              <a:t>favor ice accumulation at low elevations.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8800" y="6394966"/>
            <a:ext cx="2623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Fastook</a:t>
            </a:r>
            <a:r>
              <a:rPr lang="en-US" dirty="0" smtClean="0"/>
              <a:t> et al., Icarus 2008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595" y="920234"/>
            <a:ext cx="7171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Orographic precipitation; low temperatures disfavor melting + sublimation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89128" y="2258980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Sublimation rate increases as pressure decreases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794" y="1869967"/>
            <a:ext cx="3060234" cy="77802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806386"/>
            <a:ext cx="4407042" cy="30864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241" y="2966482"/>
            <a:ext cx="4513687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2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2400"/>
            <a:ext cx="6845300" cy="6540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061201" y="4673601"/>
            <a:ext cx="277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Anderson &amp; Anderson 2010</a:t>
            </a:r>
          </a:p>
        </p:txBody>
      </p:sp>
    </p:spTree>
    <p:extLst>
      <p:ext uri="{BB962C8B-B14F-4D97-AF65-F5344CB8AC3E}">
        <p14:creationId xmlns:p14="http://schemas.microsoft.com/office/powerpoint/2010/main" val="1652720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/>
              <a:t>Develop an expression for the patten of shear stress within the material.</a:t>
            </a:r>
          </a:p>
          <a:p>
            <a:pPr marL="514350" indent="-514350">
              <a:buAutoNum type="arabicPeriod"/>
            </a:pPr>
            <a:r>
              <a:rPr lang="en-US"/>
              <a:t>Develop an expression to describe the rheology of the material.</a:t>
            </a:r>
          </a:p>
          <a:p>
            <a:pPr marL="514350" indent="-514350">
              <a:buAutoNum type="arabicPeriod"/>
            </a:pPr>
            <a:r>
              <a:rPr lang="en-US"/>
              <a:t>Combine these expressions to get a relationship between the rate of strain and the position within the material.</a:t>
            </a:r>
          </a:p>
          <a:p>
            <a:pPr marL="514350" indent="-514350">
              <a:buAutoNum type="arabicPeriod"/>
            </a:pPr>
            <a:r>
              <a:rPr lang="en-US"/>
              <a:t>Integrate the strain rate to obtain the velocity profile.</a:t>
            </a:r>
          </a:p>
        </p:txBody>
      </p:sp>
    </p:spTree>
    <p:extLst>
      <p:ext uri="{BB962C8B-B14F-4D97-AF65-F5344CB8AC3E}">
        <p14:creationId xmlns:p14="http://schemas.microsoft.com/office/powerpoint/2010/main" val="1177066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0"/>
            <a:ext cx="7745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66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9857</TotalTime>
  <Words>1175</Words>
  <Application>Microsoft Macintosh PowerPoint</Application>
  <PresentationFormat>On-screen Show (4:3)</PresentationFormat>
  <Paragraphs>193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GEOS 28600</vt:lpstr>
      <vt:lpstr>PowerPoint Presentation</vt:lpstr>
      <vt:lpstr>Key points from today’s lecture</vt:lpstr>
      <vt:lpstr>PowerPoint Presentation</vt:lpstr>
      <vt:lpstr>PowerPoint Presentation</vt:lpstr>
      <vt:lpstr>Mass balance on Earth favors ice accumulation at high elevations.   Mass balance on Mars may favor ice accumulation at low elevations.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Strong temperature dependence and strong shear-stress dependence</vt:lpstr>
      <vt:lpstr>Pure shear vs. simple shear</vt:lpstr>
      <vt:lpstr>Stress: which components of stress to consider?</vt:lpstr>
      <vt:lpstr>Stress: which components of stress to consider?</vt:lpstr>
      <vt:lpstr>PowerPoint Presentation</vt:lpstr>
      <vt:lpstr>Example: how long to seal a system of crevasses?</vt:lpstr>
      <vt:lpstr>PowerPoint Presentation</vt:lpstr>
      <vt:lpstr>PowerPoint Presentation</vt:lpstr>
      <vt:lpstr>PowerPoint Presentation</vt:lpstr>
      <vt:lpstr>For slow-flowing ice sheets (e.g., Mars)   shear heating unimportant, temperature set by geothermal heat flow modified by advection of cold ice from above</vt:lpstr>
      <vt:lpstr>Linking thermal structure and ice flow:  crevasse-closure regulation  of the rate of volcanism on Enceladus?</vt:lpstr>
      <vt:lpstr>Wet-based ice sheets</vt:lpstr>
      <vt:lpstr>PowerPoint Presentation</vt:lpstr>
      <vt:lpstr>Origin of U-shaped glacial valleys: role of water table</vt:lpstr>
      <vt:lpstr>Glacial abrasion and plucking scales as (sliding velocity)2</vt:lpstr>
      <vt:lpstr>Global increase in erosion rate in the last 2 Myr – possibly due to increase in glaciation</vt:lpstr>
      <vt:lpstr>Key points from today’s lecture</vt:lpstr>
      <vt:lpstr>Bonus slides</vt:lpstr>
      <vt:lpstr>Eskers:</vt:lpstr>
      <vt:lpstr>PowerPoint Presentation</vt:lpstr>
      <vt:lpstr>Nye (1953) / Rothlisberger (1972) theory for subglacial conduits</vt:lpstr>
      <vt:lpstr>Pressure reduction in big Rothlisberger channels causes them to parasitize flow from smaller channels</vt:lpstr>
      <vt:lpstr>Example: Mars, Dorsa Argentea Formation eskers (~3.5 Ga)</vt:lpstr>
      <vt:lpstr>Review of stress and strain</vt:lpstr>
      <vt:lpstr>Ice is incompressible, so only deviatoric stresses matter for flow</vt:lpstr>
      <vt:lpstr>PowerPoint Presentation</vt:lpstr>
      <vt:lpstr>Vertically integrated force balance (map-plane models)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1118</cp:revision>
  <dcterms:created xsi:type="dcterms:W3CDTF">2016-01-07T03:39:51Z</dcterms:created>
  <dcterms:modified xsi:type="dcterms:W3CDTF">2020-02-03T15:09:05Z</dcterms:modified>
</cp:coreProperties>
</file>