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9" r:id="rId2"/>
    <p:sldId id="655" r:id="rId3"/>
    <p:sldId id="656" r:id="rId4"/>
    <p:sldId id="657" r:id="rId5"/>
    <p:sldId id="658" r:id="rId6"/>
    <p:sldId id="659" r:id="rId7"/>
    <p:sldId id="660" r:id="rId8"/>
    <p:sldId id="661" r:id="rId9"/>
    <p:sldId id="662" r:id="rId10"/>
    <p:sldId id="663" r:id="rId11"/>
    <p:sldId id="664" r:id="rId12"/>
    <p:sldId id="665" r:id="rId13"/>
    <p:sldId id="666" r:id="rId14"/>
    <p:sldId id="667" r:id="rId15"/>
    <p:sldId id="668" r:id="rId16"/>
    <p:sldId id="669" r:id="rId17"/>
    <p:sldId id="671" r:id="rId18"/>
    <p:sldId id="672" r:id="rId19"/>
    <p:sldId id="673" r:id="rId20"/>
    <p:sldId id="674" r:id="rId21"/>
    <p:sldId id="675" r:id="rId22"/>
    <p:sldId id="676" r:id="rId23"/>
    <p:sldId id="677" r:id="rId24"/>
    <p:sldId id="678" r:id="rId25"/>
    <p:sldId id="679" r:id="rId26"/>
    <p:sldId id="680" r:id="rId27"/>
    <p:sldId id="681" r:id="rId28"/>
    <p:sldId id="682" r:id="rId29"/>
    <p:sldId id="683" r:id="rId30"/>
    <p:sldId id="684" r:id="rId31"/>
    <p:sldId id="685" r:id="rId32"/>
    <p:sldId id="686" r:id="rId33"/>
    <p:sldId id="687" r:id="rId34"/>
    <p:sldId id="688" r:id="rId35"/>
    <p:sldId id="689" r:id="rId36"/>
    <p:sldId id="690" r:id="rId37"/>
    <p:sldId id="691" r:id="rId38"/>
    <p:sldId id="692" r:id="rId39"/>
    <p:sldId id="693" r:id="rId40"/>
    <p:sldId id="694" r:id="rId41"/>
    <p:sldId id="695" r:id="rId42"/>
    <p:sldId id="696" r:id="rId43"/>
    <p:sldId id="697" r:id="rId44"/>
    <p:sldId id="698" r:id="rId45"/>
    <p:sldId id="699" r:id="rId46"/>
    <p:sldId id="700" r:id="rId47"/>
    <p:sldId id="701" r:id="rId48"/>
    <p:sldId id="702" r:id="rId49"/>
    <p:sldId id="703" r:id="rId50"/>
    <p:sldId id="704" r:id="rId51"/>
    <p:sldId id="705" r:id="rId52"/>
    <p:sldId id="706" r:id="rId53"/>
    <p:sldId id="707" r:id="rId54"/>
    <p:sldId id="708" r:id="rId55"/>
    <p:sldId id="709" r:id="rId56"/>
    <p:sldId id="710" r:id="rId57"/>
    <p:sldId id="711" r:id="rId58"/>
    <p:sldId id="712" r:id="rId59"/>
    <p:sldId id="713" r:id="rId60"/>
    <p:sldId id="714" r:id="rId61"/>
    <p:sldId id="715" r:id="rId62"/>
    <p:sldId id="716" r:id="rId63"/>
    <p:sldId id="717" r:id="rId64"/>
    <p:sldId id="718" r:id="rId65"/>
    <p:sldId id="719" r:id="rId66"/>
    <p:sldId id="720" r:id="rId67"/>
    <p:sldId id="721" r:id="rId68"/>
    <p:sldId id="722" r:id="rId69"/>
    <p:sldId id="723" r:id="rId70"/>
    <p:sldId id="724" r:id="rId71"/>
    <p:sldId id="725" r:id="rId72"/>
    <p:sldId id="726" r:id="rId73"/>
    <p:sldId id="727" r:id="rId74"/>
    <p:sldId id="728" r:id="rId75"/>
    <p:sldId id="729" r:id="rId76"/>
    <p:sldId id="730" r:id="rId77"/>
    <p:sldId id="731" r:id="rId78"/>
    <p:sldId id="732" r:id="rId79"/>
    <p:sldId id="733" r:id="rId80"/>
    <p:sldId id="734" r:id="rId81"/>
    <p:sldId id="735" r:id="rId82"/>
    <p:sldId id="736" r:id="rId83"/>
    <p:sldId id="737" r:id="rId84"/>
    <p:sldId id="738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64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6</a:t>
            </a:r>
          </a:p>
          <a:p>
            <a:r>
              <a:rPr lang="en-US" dirty="0" smtClean="0"/>
              <a:t>Monday 27 January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8118"/>
          </a:xfrm>
        </p:spPr>
        <p:txBody>
          <a:bodyPr>
            <a:normAutofit/>
          </a:bodyPr>
          <a:lstStyle/>
          <a:p>
            <a:r>
              <a:rPr lang="en-US" sz="2300" dirty="0" smtClean="0"/>
              <a:t>Can volcanic eruptions launch ash to escape velocity on KIC 1255758b?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800" y="5558118"/>
            <a:ext cx="2642850" cy="775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4494305"/>
            <a:ext cx="2684251" cy="72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29" y="2585569"/>
            <a:ext cx="6934200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29" y="620059"/>
            <a:ext cx="5059829" cy="1833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528" y="4706470"/>
            <a:ext cx="1747371" cy="735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871" y="4494305"/>
            <a:ext cx="1761192" cy="122517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911412" y="5442205"/>
            <a:ext cx="657412" cy="891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4860" y="636344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 enthalpy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3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WRAP-UP: RIDGE PUSH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MAKING MAGMA: ADIABATIC DECOMPRESSION MELTING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EXPLOSIVE ERUPTIONS: SPEED LIMIT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LAVA FLOW RULES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763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Magma and lava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1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824"/>
            <a:ext cx="3762433" cy="6305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2188" y="6413962"/>
            <a:ext cx="516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“Basaltic Volcanism on the Terrestrial Planets,” p.703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247" y="552824"/>
            <a:ext cx="4221133" cy="3930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3704" y="4462675"/>
            <a:ext cx="325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Wallace &amp; Anderson, in </a:t>
            </a:r>
          </a:p>
          <a:p>
            <a:pPr algn="r"/>
            <a:r>
              <a:rPr lang="en-US" dirty="0" smtClean="0"/>
              <a:t>Encyclopedia of Volcanoes, 1999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Data: Viscosity of magma decreases with increasing T, decreasing SiO</a:t>
            </a:r>
            <a:r>
              <a:rPr lang="en-US" b="1" baseline="-25000" dirty="0" smtClean="0"/>
              <a:t>2</a:t>
            </a:r>
            <a:r>
              <a:rPr lang="en-US" b="1" dirty="0" smtClean="0"/>
              <a:t>, and increasing 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75165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617"/>
            <a:ext cx="9144000" cy="747059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Bingham rheology is a very simple and widely used description of lava flow rheology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171" y="1322295"/>
            <a:ext cx="5626100" cy="139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171" y="2942880"/>
            <a:ext cx="5447553" cy="391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48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Bingham rheology can be applied to steady state flow geometry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94547"/>
            <a:ext cx="25781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68" y="4294243"/>
            <a:ext cx="2527300" cy="140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665" y="986118"/>
            <a:ext cx="5058335" cy="2392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294" y="3589393"/>
            <a:ext cx="5916706" cy="334293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480235" y="2570631"/>
            <a:ext cx="680945" cy="47736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5679" y="3012104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 of shield volcano?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7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5412" y="6185647"/>
            <a:ext cx="257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Pancake domes on Venus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5947"/>
            <a:ext cx="2527300" cy="140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1059" y="4945529"/>
            <a:ext cx="238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“less than 1 km”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12000" y="5438588"/>
            <a:ext cx="21071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Bingham model is</a:t>
            </a:r>
          </a:p>
          <a:p>
            <a:r>
              <a:rPr lang="en-US" dirty="0" smtClean="0"/>
              <a:t>approximate and</a:t>
            </a:r>
          </a:p>
          <a:p>
            <a:r>
              <a:rPr lang="en-US" dirty="0" smtClean="0"/>
              <a:t>does not include</a:t>
            </a:r>
          </a:p>
          <a:p>
            <a:r>
              <a:rPr lang="en-US" dirty="0" smtClean="0"/>
              <a:t>effect of strength on</a:t>
            </a:r>
          </a:p>
          <a:p>
            <a:r>
              <a:rPr lang="en-US" dirty="0" smtClean="0"/>
              <a:t>cooling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11480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Example: pancake domes on Venus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77174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magma and lava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Diagram and explain the process of magma production by partial melting</a:t>
            </a:r>
          </a:p>
          <a:p>
            <a:r>
              <a:rPr lang="en-US" dirty="0" smtClean="0"/>
              <a:t>Understand the energetic limits on explosive volcanic eruptions </a:t>
            </a:r>
          </a:p>
          <a:p>
            <a:r>
              <a:rPr lang="en-US" dirty="0" smtClean="0"/>
              <a:t>Controls on lava flow rheology and how to infer rheology from flow measurements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118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DIAGNOSING VOLCANISM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PYROCLASTIC FLOWS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VOLCANIC HOT SPRING DEPOSITS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3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volcanism,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Know three ways of distinguishing cooled lava flows from frozen water deposits from orbit.</a:t>
            </a:r>
          </a:p>
          <a:p>
            <a:r>
              <a:rPr lang="en-US" dirty="0" smtClean="0"/>
              <a:t>Explain long pyroclastic flow </a:t>
            </a:r>
            <a:r>
              <a:rPr lang="en-US" dirty="0" err="1" smtClean="0"/>
              <a:t>runout</a:t>
            </a:r>
            <a:r>
              <a:rPr lang="en-US" dirty="0" smtClean="0"/>
              <a:t> distances.</a:t>
            </a:r>
          </a:p>
          <a:p>
            <a:r>
              <a:rPr lang="en-US" dirty="0" smtClean="0"/>
              <a:t>Explain volcanic hot spring terraces.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100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4247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S. Elysium, Mars: lava lake or frozen water ocean?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4152"/>
            <a:ext cx="9144000" cy="646331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lava origin of S. Elysium was never seriously in doubt. Nevertheless, the long-running controversy that resulted usefully highlights some pitfalls to be avoided in geomorphology work.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8530"/>
            <a:ext cx="4045857" cy="2676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780142"/>
            <a:ext cx="4719728" cy="3836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1228" y="4650975"/>
            <a:ext cx="262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Murray et al. Nature 2005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616824"/>
            <a:ext cx="5416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Significance: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Youngest plains on Mars (and among the smoothest)</a:t>
            </a:r>
          </a:p>
          <a:p>
            <a:r>
              <a:rPr lang="en-US" dirty="0" smtClean="0"/>
              <a:t>Why not use spectroscopy to get composition?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S. </a:t>
            </a:r>
            <a:r>
              <a:rPr lang="en-US" dirty="0"/>
              <a:t>Elysium is covered by a thin layer of dust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5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MAKING MAGMA: ADIABATIC DECOMPRESSION MELTING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EXPLOSIVE ERUPTIONS: SPEED LIMIT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LAVA FLOW RULES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763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Magma and lava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0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93" y="1018988"/>
            <a:ext cx="5733106" cy="541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4" y="4416505"/>
            <a:ext cx="5232400" cy="158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06" y="834322"/>
            <a:ext cx="258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Jaeger et al. Science 2007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06" y="2573743"/>
            <a:ext cx="3390900" cy="44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506" y="1604246"/>
            <a:ext cx="2963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Lava velocity for Newtonian</a:t>
            </a:r>
          </a:p>
          <a:p>
            <a:r>
              <a:rPr lang="en-US" dirty="0" smtClean="0"/>
              <a:t>rheology – (i) square channel,</a:t>
            </a:r>
          </a:p>
          <a:p>
            <a:r>
              <a:rPr lang="en-US" dirty="0" smtClean="0"/>
              <a:t>(ii) very wide channel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26894" y="0"/>
            <a:ext cx="8820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Hydrovolcanic</a:t>
            </a:r>
            <a:r>
              <a:rPr lang="en-US" sz="2200" b="1" dirty="0" smtClean="0"/>
              <a:t> cones are diagnostic for lava-water (or lava-ice) interaction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062509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343420"/>
            <a:ext cx="5440806" cy="4797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996862"/>
            <a:ext cx="225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Diamond Head, Oahu: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806" y="4109811"/>
            <a:ext cx="3248212" cy="2763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806" y="1"/>
            <a:ext cx="3449194" cy="4109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1"/>
            <a:ext cx="5434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Phreatomagmatic</a:t>
            </a:r>
            <a:r>
              <a:rPr lang="en-US" b="1" dirty="0" smtClean="0"/>
              <a:t> eruptions occur when ascending</a:t>
            </a:r>
          </a:p>
          <a:p>
            <a:r>
              <a:rPr lang="en-US" b="1" dirty="0" smtClean="0"/>
              <a:t>batches of magma rapidly </a:t>
            </a:r>
            <a:r>
              <a:rPr lang="en-US" b="1" dirty="0" err="1" smtClean="0"/>
              <a:t>vaporise</a:t>
            </a:r>
            <a:r>
              <a:rPr lang="en-US" b="1" dirty="0" smtClean="0"/>
              <a:t> shallow-subsurface</a:t>
            </a:r>
          </a:p>
          <a:p>
            <a:r>
              <a:rPr lang="en-US" b="1" dirty="0" smtClean="0"/>
              <a:t>groundwater or ice.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46651" y="3925145"/>
            <a:ext cx="1865076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Home Plate, Mars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33882" y="5567687"/>
            <a:ext cx="635849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 cm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45412" y="996862"/>
            <a:ext cx="1509059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33882" y="996862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80 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99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21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err="1" smtClean="0"/>
              <a:t>Thermohydraulic</a:t>
            </a:r>
            <a:r>
              <a:rPr lang="en-US" sz="3000" dirty="0" smtClean="0"/>
              <a:t> explosions are triggered when insulating vapor films separating magma and water break down.  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2" y="1143000"/>
            <a:ext cx="6328335" cy="530022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6458165"/>
            <a:ext cx="31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magma jet entering 275K water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2609" y="6460533"/>
            <a:ext cx="31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magma jet entering 370K water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84941" y="4362824"/>
            <a:ext cx="776941" cy="28388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312" y="4185041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efficient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cooling due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to thin vapor films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449294" y="2181412"/>
            <a:ext cx="762000" cy="2988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354" y="185656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cm-wide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magma jet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9647" y="2749176"/>
            <a:ext cx="28013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Optimum (most explosive)</a:t>
            </a:r>
          </a:p>
          <a:p>
            <a:r>
              <a:rPr lang="en-US" dirty="0" smtClean="0"/>
              <a:t>magma-water mingling </a:t>
            </a:r>
          </a:p>
          <a:p>
            <a:r>
              <a:rPr lang="en-US" dirty="0" smtClean="0"/>
              <a:t>scale is (0.01 – 0.1) m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Zimanowski</a:t>
            </a:r>
            <a:r>
              <a:rPr lang="en-US" dirty="0" smtClean="0"/>
              <a:t> et al., 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Encylopedia</a:t>
            </a:r>
            <a:r>
              <a:rPr lang="en-US" dirty="0" smtClean="0"/>
              <a:t> of Volcanoes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edition,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63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459"/>
            <a:ext cx="91440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352" y="123727"/>
            <a:ext cx="550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Bubble expansion can produce highly </a:t>
            </a:r>
            <a:r>
              <a:rPr lang="en-US" b="1" dirty="0" err="1" smtClean="0"/>
              <a:t>veiscular</a:t>
            </a:r>
            <a:r>
              <a:rPr lang="en-US" b="1" dirty="0" smtClean="0"/>
              <a:t> textures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152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Rheology indicator: lava coils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96" y="962212"/>
            <a:ext cx="6350000" cy="471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3429" y="6495143"/>
            <a:ext cx="340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&amp; Christensen, Science,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34235" y="6021294"/>
            <a:ext cx="279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Approximately 50 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85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44000" cy="441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053" y="6002048"/>
            <a:ext cx="579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 can be in the form of water, or hydrated minerals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03143" y="1219200"/>
            <a:ext cx="1306286" cy="2463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002" y="849868"/>
            <a:ext cx="112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Elysium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7171"/>
            <a:ext cx="9234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Neutron spectroscopy shows minimal hydrogen in topmost meter of S. Elysium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58063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0979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341"/>
            <a:ext cx="9144000" cy="602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1113474"/>
            <a:ext cx="4477657" cy="265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96334"/>
            <a:ext cx="823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 lava flow (Jaeger et al. Icarus 2010) permits thermal and mechanical erosion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51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22" y="0"/>
            <a:ext cx="9032578" cy="11430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 smtClean="0"/>
              <a:t>For laminar lava flows (all flows witnessed by humans), a stable chilled boundary layer armors the substrate from thermal and mechanical erosion. For turbulent lava flows (Early Earth, Io, Mars, ?Moon), mixing prevents the armoring stable boundary layer from developing.</a:t>
            </a:r>
            <a:endParaRPr lang="en-US" sz="21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577" y="2186641"/>
            <a:ext cx="3759200" cy="453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0706" y="6351209"/>
            <a:ext cx="134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Tritton</a:t>
            </a:r>
            <a:r>
              <a:rPr lang="en-US" dirty="0" smtClean="0"/>
              <a:t> 1988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18" y="1927269"/>
            <a:ext cx="3497539" cy="343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188" y="1249084"/>
            <a:ext cx="4013200" cy="71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422" y="1329765"/>
            <a:ext cx="199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Reynolds number =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0" y="1329765"/>
            <a:ext cx="263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(&gt;2000 for turbulent flow)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88941" y="2525059"/>
            <a:ext cx="373530" cy="40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48875" y="2186641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74060" y="3789687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9" idx="1"/>
          </p:cNvCxnSpPr>
          <p:nvPr/>
        </p:nvCxnSpPr>
        <p:spPr>
          <a:xfrm flipH="1" flipV="1">
            <a:off x="6454588" y="5289176"/>
            <a:ext cx="361636" cy="76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16224" y="5181456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4" idx="1"/>
          </p:cNvCxnSpPr>
          <p:nvPr/>
        </p:nvCxnSpPr>
        <p:spPr>
          <a:xfrm flipH="1" flipV="1">
            <a:off x="7279341" y="3514166"/>
            <a:ext cx="594719" cy="460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874060" y="4804794"/>
            <a:ext cx="373530" cy="40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01275" y="4628312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444602" y="3605021"/>
            <a:ext cx="352574" cy="1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36138" y="2887845"/>
            <a:ext cx="0" cy="732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36138" y="3605021"/>
            <a:ext cx="3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33362" y="3010363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86554" y="5947653"/>
            <a:ext cx="643211" cy="1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78090" y="5230477"/>
            <a:ext cx="0" cy="732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8090" y="5947653"/>
            <a:ext cx="34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endParaRPr lang="en-US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75314" y="5352995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58047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6350000" cy="4106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336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Calderas: diagnostic for volcanism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2515" y="4619005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1980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12" y="3025618"/>
            <a:ext cx="4409888" cy="2725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460" y="5751605"/>
            <a:ext cx="3580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Karlstrom</a:t>
            </a:r>
            <a:r>
              <a:rPr lang="en-US" dirty="0" smtClean="0"/>
              <a:t> et al. Nature </a:t>
            </a:r>
            <a:r>
              <a:rPr lang="en-US" dirty="0" err="1" smtClean="0"/>
              <a:t>Geosci</a:t>
            </a:r>
            <a:r>
              <a:rPr lang="en-US" dirty="0" smtClean="0"/>
              <a:t>. 2012</a:t>
            </a:r>
          </a:p>
          <a:p>
            <a:r>
              <a:rPr lang="en-US" dirty="0" smtClean="0"/>
              <a:t>(von </a:t>
            </a:r>
            <a:r>
              <a:rPr lang="en-US" dirty="0" err="1" smtClean="0"/>
              <a:t>Mises</a:t>
            </a:r>
            <a:r>
              <a:rPr lang="en-US" dirty="0" smtClean="0"/>
              <a:t> stress ~ elastic energy</a:t>
            </a:r>
          </a:p>
          <a:p>
            <a:r>
              <a:rPr lang="en-US" dirty="0" smtClean="0"/>
              <a:t>of distortion)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9055"/>
            <a:ext cx="2158998" cy="1768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764" y="3494442"/>
            <a:ext cx="4004236" cy="3363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235" y="0"/>
            <a:ext cx="3791403" cy="3050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1481" y="413333"/>
            <a:ext cx="554971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Basalt</a:t>
            </a:r>
            <a:r>
              <a:rPr lang="en-US" dirty="0" smtClean="0"/>
              <a:t> is a dark, igneous rock characterized by small</a:t>
            </a:r>
          </a:p>
          <a:p>
            <a:r>
              <a:rPr lang="en-US" dirty="0" smtClean="0"/>
              <a:t>grain sizes (less than about 1 mm) and containing</a:t>
            </a:r>
          </a:p>
          <a:p>
            <a:r>
              <a:rPr lang="en-US" dirty="0" smtClean="0"/>
              <a:t>roughly equal proportions of plagioclase feldspar</a:t>
            </a:r>
          </a:p>
          <a:p>
            <a:r>
              <a:rPr lang="en-US" dirty="0" smtClean="0"/>
              <a:t>and calcium-rich pyroxene, with less than 20% of other </a:t>
            </a:r>
          </a:p>
          <a:p>
            <a:r>
              <a:rPr lang="en-US" dirty="0" smtClean="0"/>
              <a:t>minerals</a:t>
            </a:r>
            <a:r>
              <a:rPr lang="en-US" dirty="0"/>
              <a:t> </a:t>
            </a:r>
            <a:r>
              <a:rPr lang="en-US" dirty="0" smtClean="0"/>
              <a:t>(e.g. olivine, Fe-Ti oxides).</a:t>
            </a:r>
          </a:p>
          <a:p>
            <a:r>
              <a:rPr lang="en-US" dirty="0" smtClean="0"/>
              <a:t>	- Basaltic Volcanism on the Terrestrial Planets,  1981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71059" y="3184875"/>
            <a:ext cx="3033059" cy="18804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37351" y="4419033"/>
            <a:ext cx="245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Bulk Silicate Earth (BSE)</a:t>
            </a:r>
          </a:p>
          <a:p>
            <a:r>
              <a:rPr lang="en-US" dirty="0" smtClean="0"/>
              <a:t>(&lt;45 </a:t>
            </a:r>
            <a:r>
              <a:rPr lang="en-US" dirty="0" err="1" smtClean="0"/>
              <a:t>wt</a:t>
            </a:r>
            <a:r>
              <a:rPr lang="en-US" dirty="0" smtClean="0"/>
              <a:t>% SiO2)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04118" y="3125110"/>
            <a:ext cx="234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basalt: 45-55 </a:t>
            </a:r>
            <a:r>
              <a:rPr lang="en-US" dirty="0" err="1" smtClean="0"/>
              <a:t>wt</a:t>
            </a:r>
            <a:r>
              <a:rPr lang="en-US" dirty="0" smtClean="0"/>
              <a:t>% SiO2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28235" y="41333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volatiles prefer the melt phase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(H2O, CO2 </a:t>
            </a:r>
            <a:r>
              <a:rPr lang="is-IS" dirty="0" smtClean="0">
                <a:solidFill>
                  <a:srgbClr val="FFFFFF"/>
                </a:solidFill>
              </a:rPr>
              <a:t>…) leading to bubbles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608412">
            <a:off x="2467805" y="4465199"/>
            <a:ext cx="2537736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olivine-dominated rock</a:t>
            </a:r>
          </a:p>
          <a:p>
            <a:pPr algn="ctr"/>
            <a:r>
              <a:rPr lang="en-US" dirty="0" smtClean="0"/>
              <a:t>yields a melt that</a:t>
            </a:r>
          </a:p>
          <a:p>
            <a:pPr algn="ctr"/>
            <a:r>
              <a:rPr lang="en-US" dirty="0" smtClean="0"/>
              <a:t>upon </a:t>
            </a:r>
            <a:r>
              <a:rPr lang="en-US" dirty="0" err="1" smtClean="0"/>
              <a:t>crystallisation</a:t>
            </a:r>
            <a:r>
              <a:rPr lang="en-US" dirty="0" smtClean="0"/>
              <a:t> gives </a:t>
            </a:r>
          </a:p>
          <a:p>
            <a:pPr algn="ctr"/>
            <a:r>
              <a:rPr lang="en-US" dirty="0" smtClean="0"/>
              <a:t>olivine-poor rock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7691"/>
            <a:ext cx="3384174" cy="21138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-37350" y="0"/>
            <a:ext cx="58100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Magmas are produced by partial melting</a:t>
            </a:r>
            <a:endParaRPr lang="en-US" sz="2500" b="1" dirty="0"/>
          </a:p>
        </p:txBody>
      </p:sp>
      <p:sp>
        <p:nvSpPr>
          <p:cNvPr id="21" name="Rectangle 20"/>
          <p:cNvSpPr/>
          <p:nvPr/>
        </p:nvSpPr>
        <p:spPr>
          <a:xfrm>
            <a:off x="1075765" y="2510118"/>
            <a:ext cx="762000" cy="1791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23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290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4570" y="6347450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1980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0"/>
            <a:ext cx="377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Cinder cones: diagnostic for volcanism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37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476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Smooth-topped </a:t>
            </a:r>
            <a:r>
              <a:rPr lang="en-US" dirty="0" err="1"/>
              <a:t>p</a:t>
            </a:r>
            <a:r>
              <a:rPr lang="en-US" dirty="0" err="1" smtClean="0"/>
              <a:t>ahoehoe</a:t>
            </a:r>
            <a:r>
              <a:rPr lang="en-US" dirty="0" smtClean="0"/>
              <a:t> flows extend rapidly by lobe breakout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lava flow in the foreground of this picture is moving from L to R. Rate-of-advance was ~20 m in 1 hour's observation. Jun 2009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428"/>
            <a:ext cx="8860118" cy="4707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9665" y="5848891"/>
            <a:ext cx="77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Kite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06" y="509642"/>
            <a:ext cx="2689412" cy="1980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6706" y="527138"/>
            <a:ext cx="201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glassy, ropy texture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11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714" y="667228"/>
            <a:ext cx="7194286" cy="5973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5" y="36286"/>
            <a:ext cx="85893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Rough topped </a:t>
            </a:r>
            <a:r>
              <a:rPr lang="en-US" sz="2700" dirty="0" err="1" smtClean="0"/>
              <a:t>A’a</a:t>
            </a:r>
            <a:r>
              <a:rPr lang="en-US" sz="2700" dirty="0" smtClean="0"/>
              <a:t> flows extend steadily and (usually) slowly </a:t>
            </a:r>
            <a:endParaRPr lang="en-US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5" y="667228"/>
            <a:ext cx="3049814" cy="24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43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LAB 1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DIAGNOSING VOLCANISM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PYROCLASTIC FLOWS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VOLCANIC HOT SPRING DEPOSITS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78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 </a:t>
            </a:r>
            <a:r>
              <a:rPr lang="en-US" dirty="0" err="1" smtClean="0"/>
              <a:t>runout</a:t>
            </a:r>
            <a:r>
              <a:rPr lang="en-US" dirty="0" smtClean="0"/>
              <a:t> distances of pyroclastic flows are permitted by gas entrainment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" y="2268819"/>
            <a:ext cx="8101870" cy="334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5455" y="6188364"/>
            <a:ext cx="290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Dufek</a:t>
            </a:r>
            <a:r>
              <a:rPr lang="en-US" dirty="0" smtClean="0"/>
              <a:t>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61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051"/>
            <a:ext cx="8083176" cy="54712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Vent exit velocity controls pyroclastic flows versus regional ash dispersal.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724"/>
            <a:ext cx="9144000" cy="5403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9882" y="3884706"/>
            <a:ext cx="351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entrainment and heating of cold air</a:t>
            </a:r>
          </a:p>
          <a:p>
            <a:r>
              <a:rPr lang="en-US" dirty="0" smtClean="0"/>
              <a:t>leads to </a:t>
            </a:r>
            <a:r>
              <a:rPr lang="en-US" dirty="0" err="1" smtClean="0"/>
              <a:t>bouyant</a:t>
            </a:r>
            <a:r>
              <a:rPr lang="en-US" dirty="0" smtClean="0"/>
              <a:t> plume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63059" y="4781176"/>
            <a:ext cx="448235" cy="5976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56235" y="4458010"/>
            <a:ext cx="293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will become a pyroclastic 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65543" y="1465678"/>
            <a:ext cx="456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levelling</a:t>
            </a:r>
            <a:r>
              <a:rPr lang="en-US" dirty="0" smtClean="0"/>
              <a:t>-off corresponds to “</a:t>
            </a:r>
            <a:r>
              <a:rPr lang="en-US" dirty="0" err="1" smtClean="0"/>
              <a:t>umberella</a:t>
            </a:r>
            <a:r>
              <a:rPr lang="en-US" dirty="0" smtClean="0"/>
              <a:t> phase”</a:t>
            </a:r>
          </a:p>
          <a:p>
            <a:r>
              <a:rPr lang="en-US" dirty="0" smtClean="0"/>
              <a:t>of eruption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stratospheric dispersal of ash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92471" y="6424706"/>
            <a:ext cx="150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Woods (2013)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99765" y="6202943"/>
            <a:ext cx="11791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Vertical</a:t>
            </a:r>
            <a:endParaRPr lang="en-US" sz="2500" dirty="0"/>
          </a:p>
        </p:txBody>
      </p:sp>
      <p:sp>
        <p:nvSpPr>
          <p:cNvPr id="13" name="TextBox 12"/>
          <p:cNvSpPr txBox="1"/>
          <p:nvPr/>
        </p:nvSpPr>
        <p:spPr>
          <a:xfrm>
            <a:off x="2032320" y="1050517"/>
            <a:ext cx="711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How will changing atmospheric pressure (e.g., Mars) affect ash dispersal?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15292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883"/>
            <a:ext cx="83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Pyroclastic flows can be distinguished from ash falls by how they modify the landscape.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4166"/>
            <a:ext cx="4855882" cy="3113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5882" y="6211669"/>
            <a:ext cx="4115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Degassing of Katmai 1912 pyroclastic flow </a:t>
            </a:r>
          </a:p>
          <a:p>
            <a:r>
              <a:rPr lang="en-US" dirty="0" smtClean="0"/>
              <a:t>(Valley of Ten Thousand Smokes)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018" y="399215"/>
            <a:ext cx="6562444" cy="337350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409018" y="2375647"/>
            <a:ext cx="997570" cy="149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00554" y="1658471"/>
            <a:ext cx="0" cy="7799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7882" y="2375647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97778" y="1780989"/>
            <a:ext cx="33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4588" y="3772721"/>
            <a:ext cx="38441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Pyroclastic flows can overtop obstacles</a:t>
            </a:r>
          </a:p>
          <a:p>
            <a:r>
              <a:rPr lang="en-US" dirty="0" smtClean="0"/>
              <a:t>but generally head downslope.</a:t>
            </a:r>
          </a:p>
          <a:p>
            <a:endParaRPr lang="en-US" dirty="0" smtClean="0"/>
          </a:p>
          <a:p>
            <a:r>
              <a:rPr lang="en-US" dirty="0" smtClean="0"/>
              <a:t>Ash falls blanket the landscape.</a:t>
            </a:r>
          </a:p>
          <a:p>
            <a:endParaRPr lang="en-US" dirty="0" smtClean="0"/>
          </a:p>
          <a:p>
            <a:r>
              <a:rPr lang="en-US" dirty="0" smtClean="0"/>
              <a:t>Degassing of pyroclastic materials</a:t>
            </a:r>
          </a:p>
          <a:p>
            <a:r>
              <a:rPr lang="en-US" dirty="0" smtClean="0"/>
              <a:t>after flow stop can leave diagnostic</a:t>
            </a:r>
          </a:p>
          <a:p>
            <a:r>
              <a:rPr lang="en-US" dirty="0" smtClean="0"/>
              <a:t>“pitted terrain.”</a:t>
            </a:r>
          </a:p>
        </p:txBody>
      </p:sp>
    </p:spTree>
    <p:extLst>
      <p:ext uri="{BB962C8B-B14F-4D97-AF65-F5344CB8AC3E}">
        <p14:creationId xmlns:p14="http://schemas.microsoft.com/office/powerpoint/2010/main" val="1945730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Ash dispersal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2537"/>
            <a:ext cx="3481328" cy="2327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28" y="2450352"/>
            <a:ext cx="5662672" cy="4407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5130" y="1587961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Mastin</a:t>
            </a:r>
            <a:r>
              <a:rPr lang="en-US" dirty="0" smtClean="0"/>
              <a:t> et al. G^3  2014</a:t>
            </a:r>
          </a:p>
          <a:p>
            <a:pPr algn="r"/>
            <a:r>
              <a:rPr lang="en-US" dirty="0" smtClean="0"/>
              <a:t>Colors: predictions; </a:t>
            </a:r>
          </a:p>
          <a:p>
            <a:pPr algn="r"/>
            <a:r>
              <a:rPr lang="en-US" dirty="0" smtClean="0"/>
              <a:t>solid lines: past ash falls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92824" y="5393765"/>
            <a:ext cx="2779058" cy="358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84942" y="5137247"/>
            <a:ext cx="2069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North-Central Texas</a:t>
            </a:r>
          </a:p>
          <a:p>
            <a:r>
              <a:rPr lang="en-US" dirty="0" smtClean="0"/>
              <a:t>3m of ash</a:t>
            </a:r>
          </a:p>
          <a:p>
            <a:r>
              <a:rPr lang="en-US" dirty="0" smtClean="0"/>
              <a:t>from LCB</a:t>
            </a:r>
          </a:p>
          <a:p>
            <a:r>
              <a:rPr lang="en-US" dirty="0" smtClean="0"/>
              <a:t>eruption 640 </a:t>
            </a:r>
            <a:r>
              <a:rPr lang="en-US" dirty="0" err="1" smtClean="0"/>
              <a:t>Kya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15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310"/>
            <a:ext cx="8229600" cy="6367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Ash </a:t>
            </a:r>
            <a:r>
              <a:rPr lang="en-US" i="1" dirty="0" smtClean="0"/>
              <a:t>may </a:t>
            </a:r>
            <a:r>
              <a:rPr lang="en-US" dirty="0" smtClean="0"/>
              <a:t>be an important part of Mars’ sedimentary record. </a:t>
            </a:r>
            <a:br>
              <a:rPr lang="en-US" dirty="0" smtClean="0"/>
            </a:br>
            <a:r>
              <a:rPr lang="en-US" dirty="0" smtClean="0"/>
              <a:t>Ash dispersal calculations for Mars: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9969"/>
            <a:ext cx="9144000" cy="2148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1166"/>
            <a:ext cx="9144000" cy="379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0781" y="2291834"/>
            <a:ext cx="716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output – assumes large total erupted volume –  </a:t>
            </a:r>
            <a:r>
              <a:rPr lang="en-US" dirty="0" err="1" smtClean="0"/>
              <a:t>Kerber</a:t>
            </a:r>
            <a:r>
              <a:rPr lang="en-US" dirty="0" smtClean="0"/>
              <a:t> et al.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34061" y="609041"/>
            <a:ext cx="295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</a:t>
            </a:r>
            <a:r>
              <a:rPr lang="en-US" dirty="0" err="1" smtClean="0"/>
              <a:t>Crumpler</a:t>
            </a:r>
            <a:r>
              <a:rPr lang="en-US" dirty="0" smtClean="0"/>
              <a:t> et al. JGR 2011;</a:t>
            </a:r>
          </a:p>
          <a:p>
            <a:r>
              <a:rPr lang="en-US" dirty="0" err="1" smtClean="0"/>
              <a:t>Bandfield</a:t>
            </a:r>
            <a:r>
              <a:rPr lang="en-US" dirty="0" smtClean="0"/>
              <a:t> et al. JGR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9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Melting mixtures: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34" y="1268440"/>
            <a:ext cx="4677645" cy="372191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212352" y="1852706"/>
            <a:ext cx="0" cy="20917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12352" y="1852706"/>
            <a:ext cx="71717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763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LAB 1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DIAGNOSING VOLCANISM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PYROCLASTIC FLOWS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VOLCANIC HOT SPRING DEPOSITS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1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69627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6105" y="4364397"/>
            <a:ext cx="132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</a:t>
            </a:r>
          </a:p>
          <a:p>
            <a:r>
              <a:rPr lang="en-US" dirty="0" smtClean="0"/>
              <a:t>of Wyoming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6287" y="5856070"/>
            <a:ext cx="137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also</a:t>
            </a:r>
          </a:p>
          <a:p>
            <a:r>
              <a:rPr lang="en-US" dirty="0" smtClean="0"/>
              <a:t>form in silica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21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6823" y="247830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 smtClean="0"/>
              <a:t>https://</a:t>
            </a:r>
            <a:r>
              <a:rPr lang="en-US" sz="2500" dirty="0" err="1" smtClean="0"/>
              <a:t>www.youtube.com</a:t>
            </a:r>
            <a:r>
              <a:rPr lang="en-US" sz="2500" dirty="0" smtClean="0"/>
              <a:t>/</a:t>
            </a:r>
            <a:r>
              <a:rPr lang="en-US" sz="2500" dirty="0" err="1" smtClean="0"/>
              <a:t>watch?v</a:t>
            </a:r>
            <a:r>
              <a:rPr lang="en-US" sz="2500" dirty="0" smtClean="0"/>
              <a:t>=3cys_mQ5sro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66644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3" y="495300"/>
            <a:ext cx="6057900" cy="4838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590143" y="4227286"/>
            <a:ext cx="1542143" cy="1306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13286" y="4989286"/>
            <a:ext cx="1278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covered in </a:t>
            </a:r>
          </a:p>
          <a:p>
            <a:r>
              <a:rPr lang="en-US" dirty="0" smtClean="0"/>
              <a:t>subsequent</a:t>
            </a:r>
          </a:p>
          <a:p>
            <a:r>
              <a:rPr lang="en-US" dirty="0" smtClean="0"/>
              <a:t>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97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9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7460" y="6350000"/>
            <a:ext cx="258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Hammer et al., EPSL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77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Hot spring deposits on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000"/>
            <a:ext cx="8058441" cy="3602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12010"/>
            <a:ext cx="441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1cm scale bars</a:t>
            </a:r>
          </a:p>
          <a:p>
            <a:r>
              <a:rPr lang="en-US" dirty="0" smtClean="0"/>
              <a:t>Ruff &amp; Farmer, Nature Communications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83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volcanism,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Know three ways of distinguishing cooled lava flows from frozen water deposits from orbit.</a:t>
            </a:r>
          </a:p>
          <a:p>
            <a:r>
              <a:rPr lang="en-US" dirty="0" smtClean="0"/>
              <a:t>Explain long pyroclastic flow </a:t>
            </a:r>
            <a:r>
              <a:rPr lang="en-US" dirty="0" err="1" smtClean="0"/>
              <a:t>runout</a:t>
            </a:r>
            <a:r>
              <a:rPr lang="en-US" dirty="0" smtClean="0"/>
              <a:t> distances.</a:t>
            </a:r>
          </a:p>
          <a:p>
            <a:r>
              <a:rPr lang="en-US" dirty="0" smtClean="0"/>
              <a:t>Explain volcanic hot spring terraces.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239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 – ESKERS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4271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The flow of ice: why, how, </a:t>
            </a:r>
          </a:p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and what are the effects?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7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dome of </a:t>
            </a:r>
            <a:r>
              <a:rPr lang="en-US" dirty="0" err="1" smtClean="0"/>
              <a:t>cryo</a:t>
            </a:r>
            <a:r>
              <a:rPr lang="en-US" dirty="0" smtClean="0"/>
              <a:t>-lava on dwarf planet Ceres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1" y="2312522"/>
            <a:ext cx="7049941" cy="3135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6100"/>
            <a:ext cx="9144000" cy="1019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6663" y="4584701"/>
            <a:ext cx="265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Ruesch</a:t>
            </a:r>
            <a:r>
              <a:rPr lang="de-DE" dirty="0" smtClean="0"/>
              <a:t> et al. Science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06" y="647700"/>
            <a:ext cx="4759994" cy="267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5986" y="3327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176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7626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0"/>
            <a:ext cx="453271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311256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Glaciers on Mars: debris covers</a:t>
            </a:r>
          </a:p>
          <a:p>
            <a:r>
              <a:rPr lang="en-US" dirty="0" smtClean="0"/>
              <a:t>protect 10</a:t>
            </a:r>
            <a:r>
              <a:rPr lang="en-US" baseline="30000" dirty="0" smtClean="0"/>
              <a:t>8</a:t>
            </a:r>
            <a:r>
              <a:rPr lang="en-US" dirty="0" smtClean="0"/>
              <a:t>-10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old 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9361" y="6019800"/>
            <a:ext cx="19331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thickness of debris</a:t>
            </a:r>
          </a:p>
          <a:p>
            <a:r>
              <a:rPr lang="en-US" dirty="0" smtClean="0"/>
              <a:t>cover &lt;10 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48500" y="3251200"/>
            <a:ext cx="1347732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deflation:</a:t>
            </a:r>
          </a:p>
          <a:p>
            <a:r>
              <a:rPr lang="en-US" dirty="0" smtClean="0"/>
              <a:t>loss of most</a:t>
            </a:r>
          </a:p>
          <a:p>
            <a:r>
              <a:rPr lang="en-US" dirty="0" smtClean="0"/>
              <a:t>ice through</a:t>
            </a:r>
          </a:p>
          <a:p>
            <a:r>
              <a:rPr lang="en-US" dirty="0" smtClean="0"/>
              <a:t>debris cover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502400" y="3492500"/>
            <a:ext cx="546100" cy="63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95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040"/>
            <a:ext cx="9144000" cy="711480"/>
          </a:xfrm>
        </p:spPr>
        <p:txBody>
          <a:bodyPr>
            <a:noAutofit/>
          </a:bodyPr>
          <a:lstStyle/>
          <a:p>
            <a:r>
              <a:rPr lang="en-US" sz="3000" dirty="0" smtClean="0"/>
              <a:t>Magma production rate increases with upwelling velocity, partial melt fraction, and the width of the melt zone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46" y="1014514"/>
            <a:ext cx="5618630" cy="5194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www.people.fas.harvard.edu</a:t>
            </a:r>
            <a:r>
              <a:rPr lang="en-US" dirty="0"/>
              <a:t>/~</a:t>
            </a:r>
            <a:r>
              <a:rPr lang="en-US" dirty="0" err="1"/>
              <a:t>langmuir</a:t>
            </a:r>
            <a:r>
              <a:rPr lang="en-US" dirty="0"/>
              <a:t>/Papers/</a:t>
            </a:r>
            <a:r>
              <a:rPr lang="en-US" dirty="0" err="1"/>
              <a:t>Oceanography_langmuir_forsyth.pdf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365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273" y="38100"/>
            <a:ext cx="92329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Nitrogen glaciers of Sputnik Planum (Pluto)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56588" y="6335158"/>
            <a:ext cx="538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see </a:t>
            </a:r>
            <a:r>
              <a:rPr lang="en-US" dirty="0" err="1" smtClean="0"/>
              <a:t>Umurhan</a:t>
            </a:r>
            <a:r>
              <a:rPr lang="en-US" dirty="0" smtClean="0"/>
              <a:t> et al. Icarus 2017 (suggested reading)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2044700"/>
            <a:ext cx="4102100" cy="307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1" y="995363"/>
            <a:ext cx="4541176" cy="490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927100" y="5283200"/>
            <a:ext cx="2400300" cy="127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27200" y="5410200"/>
            <a:ext cx="76016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 km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118100" y="5372100"/>
            <a:ext cx="2400300" cy="127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5528231"/>
            <a:ext cx="8249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1" y="5910263"/>
            <a:ext cx="348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Water-ice mountains are 3 km high</a:t>
            </a:r>
          </a:p>
          <a:p>
            <a:r>
              <a:rPr lang="en-US" dirty="0" smtClean="0"/>
              <a:t>Pluto surface temperature ~40 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141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443"/>
            <a:ext cx="2108200" cy="2886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213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The topographic signature of glacial erosion of rock on Earth: “glacial </a:t>
            </a:r>
            <a:r>
              <a:rPr lang="en-US" sz="2200" dirty="0" err="1" smtClean="0"/>
              <a:t>buzzsaw</a:t>
            </a:r>
            <a:r>
              <a:rPr lang="en-US" sz="2200" dirty="0" smtClean="0"/>
              <a:t>”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960" y="469900"/>
            <a:ext cx="6811040" cy="2530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23344"/>
            <a:ext cx="9421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Gamburtsev</a:t>
            </a:r>
            <a:r>
              <a:rPr lang="en-US" sz="1600" dirty="0" smtClean="0"/>
              <a:t> mountains: today 3 km under Antarctic ice (nucleus for the Antarctic ice sheet, buried 33.7 Ma 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539195" y="4305300"/>
            <a:ext cx="2527705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Positive feedbacks on ice</a:t>
            </a:r>
          </a:p>
          <a:p>
            <a:r>
              <a:rPr lang="en-US" dirty="0" smtClean="0"/>
              <a:t>sheet growth: albedo,</a:t>
            </a:r>
          </a:p>
          <a:p>
            <a:r>
              <a:rPr lang="en-US" dirty="0" smtClean="0"/>
              <a:t>elevation </a:t>
            </a:r>
            <a:r>
              <a:rPr lang="en-US" dirty="0" smtClean="0">
                <a:sym typeface="Wingdings"/>
              </a:rPr>
              <a:t> adiabatic </a:t>
            </a:r>
          </a:p>
          <a:p>
            <a:r>
              <a:rPr lang="en-US" dirty="0" smtClean="0">
                <a:sym typeface="Wingdings"/>
              </a:rPr>
              <a:t>lapse rate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4466"/>
            <a:ext cx="2294937" cy="2094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937" y="3741499"/>
            <a:ext cx="2844800" cy="27194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737" y="3741499"/>
            <a:ext cx="1241836" cy="290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45077" y="3138634"/>
            <a:ext cx="181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Egholm</a:t>
            </a:r>
            <a:r>
              <a:rPr lang="en-US" sz="1200" dirty="0" smtClean="0"/>
              <a:t> et al. Nature 2009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39195" y="6295678"/>
            <a:ext cx="216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Rose et al. EPSL 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60977"/>
            <a:ext cx="429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Ancient cirques preserved by </a:t>
            </a:r>
            <a:r>
              <a:rPr lang="en-US" u="sng" dirty="0" smtClean="0"/>
              <a:t>cold-based</a:t>
            </a:r>
            <a:r>
              <a:rPr lang="en-US" dirty="0"/>
              <a:t> </a:t>
            </a:r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58325" y="2902670"/>
            <a:ext cx="296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Hypsometric maxima for 60km x 60km areas 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3415633"/>
            <a:ext cx="9728200" cy="771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07" y="5953482"/>
            <a:ext cx="1867093" cy="49244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Radar mapping of buried</a:t>
            </a:r>
          </a:p>
          <a:p>
            <a:r>
              <a:rPr lang="en-US" sz="1300" dirty="0" smtClean="0"/>
              <a:t>paleo-topography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43173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517597"/>
            <a:ext cx="7073901" cy="4621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1128" y="6310829"/>
            <a:ext cx="573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Archer &amp; Kite, “The ultimate social cost of carbon”, in prep.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616700" y="2927350"/>
            <a:ext cx="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6805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Ice flow physics will determine how fast Antarctica melts</a:t>
            </a:r>
            <a:endParaRPr 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5587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Lifetime of anthropogenic CO2 in atmosphere: 10s of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b="1" u="sng" dirty="0" smtClean="0"/>
              <a:t>Worst case</a:t>
            </a:r>
            <a:r>
              <a:rPr lang="en-US" u="sng" dirty="0" smtClean="0"/>
              <a:t> </a:t>
            </a:r>
            <a:r>
              <a:rPr lang="en-US" dirty="0" smtClean="0"/>
              <a:t>for Antarctic melting (no </a:t>
            </a:r>
            <a:r>
              <a:rPr lang="en-US" dirty="0" err="1" smtClean="0"/>
              <a:t>geoengineering</a:t>
            </a:r>
            <a:r>
              <a:rPr lang="en-US" dirty="0" smtClean="0"/>
              <a:t>): centuries</a:t>
            </a:r>
          </a:p>
          <a:p>
            <a:r>
              <a:rPr lang="en-US" dirty="0" smtClean="0"/>
              <a:t>Reasonable central guess: a few thousand years.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3900" y="1418917"/>
            <a:ext cx="437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Schoof</a:t>
            </a:r>
            <a:r>
              <a:rPr lang="en-US" dirty="0" smtClean="0"/>
              <a:t> &amp; Hewitt 2013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072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Glen’s Law </a:t>
            </a:r>
          </a:p>
          <a:p>
            <a:r>
              <a:rPr lang="en-US" dirty="0" smtClean="0"/>
              <a:t>Approximations to the full Stokes equation: locations where they are and are not acceptable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r>
              <a:rPr lang="en-US" dirty="0" smtClean="0"/>
              <a:t>Glacial erosion parameterization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701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4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949450"/>
            <a:ext cx="7750309" cy="285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342900"/>
            <a:ext cx="685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</a:t>
            </a:r>
            <a:r>
              <a:rPr lang="en-US" dirty="0" smtClean="0"/>
              <a:t> drives </a:t>
            </a:r>
            <a:r>
              <a:rPr lang="en-US" dirty="0" err="1" smtClean="0"/>
              <a:t>accumulation+ablation</a:t>
            </a:r>
            <a:r>
              <a:rPr lang="en-US" dirty="0" smtClean="0"/>
              <a:t> patterns, which drive glacial flow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9400" y="900668"/>
            <a:ext cx="839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Therefore</a:t>
            </a:r>
            <a:r>
              <a:rPr lang="en-US" b="1" dirty="0" smtClean="0"/>
              <a:t>, changes in glacier length </a:t>
            </a:r>
            <a:r>
              <a:rPr lang="en-US" dirty="0" smtClean="0"/>
              <a:t>(recorded by e.g. moraines, historical photographs)</a:t>
            </a:r>
          </a:p>
          <a:p>
            <a:r>
              <a:rPr lang="en-US" dirty="0" smtClean="0"/>
              <a:t>can be a proxy for </a:t>
            </a:r>
            <a:r>
              <a:rPr lang="en-US" b="1" dirty="0" smtClean="0"/>
              <a:t>changes in climate.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33229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2319"/>
            <a:ext cx="84582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Mass balance on Earth favors ice accumulation at high elevations. </a:t>
            </a:r>
            <a:br>
              <a:rPr lang="en-US" sz="3300" dirty="0" smtClean="0"/>
            </a:br>
            <a:r>
              <a:rPr lang="en-US" sz="3300" dirty="0"/>
              <a:t/>
            </a:r>
            <a:br>
              <a:rPr lang="en-US" sz="3300" dirty="0"/>
            </a:br>
            <a:r>
              <a:rPr lang="en-US" sz="3300" dirty="0" smtClean="0"/>
              <a:t>Mass balance on Mars </a:t>
            </a:r>
            <a:r>
              <a:rPr lang="en-US" sz="3300" i="1" dirty="0" smtClean="0"/>
              <a:t>may </a:t>
            </a:r>
            <a:r>
              <a:rPr lang="en-US" sz="3300" dirty="0" smtClean="0"/>
              <a:t>favor ice accumulation at low elevations.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6394966"/>
            <a:ext cx="26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al., Icarus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595" y="920234"/>
            <a:ext cx="71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Orographic precipitation; low temperatures disfavor melting + sublimation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9128" y="225898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Sublimation rate increases as pressure decreases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94" y="1869967"/>
            <a:ext cx="3060234" cy="7780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06386"/>
            <a:ext cx="4407042" cy="3086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241" y="2966482"/>
            <a:ext cx="4513687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26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of stress and strain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465"/>
            <a:ext cx="39370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473" y="3093134"/>
            <a:ext cx="512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Rotate coordinate system to maximize normal</a:t>
            </a:r>
          </a:p>
          <a:p>
            <a:r>
              <a:rPr lang="en-US" dirty="0" smtClean="0"/>
              <a:t>stresses (these are then called the principal stresses)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818465"/>
            <a:ext cx="326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Definitions (2D – real case is 3D):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3" y="4591397"/>
            <a:ext cx="5003800" cy="73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1173" y="857934"/>
            <a:ext cx="5037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Assumption: Forces are balanced </a:t>
            </a:r>
          </a:p>
          <a:p>
            <a:r>
              <a:rPr lang="en-US" dirty="0" smtClean="0"/>
              <a:t>(no rotational acceleration nor lateral acceleration)</a:t>
            </a:r>
          </a:p>
          <a:p>
            <a:r>
              <a:rPr lang="en-US" u="sng" dirty="0" smtClean="0"/>
              <a:t>Infinitesimal</a:t>
            </a:r>
            <a:r>
              <a:rPr lang="en-US" dirty="0" smtClean="0"/>
              <a:t> strain (invalid for complexly folded ice)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22065"/>
            <a:ext cx="221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Subtract off pressure: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7308" y="2012265"/>
            <a:ext cx="551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Convention: Extensional stresses defined as +</a:t>
            </a:r>
            <a:r>
              <a:rPr lang="en-US" dirty="0" err="1" smtClean="0"/>
              <a:t>ve</a:t>
            </a:r>
            <a:endParaRPr lang="en-US" dirty="0" smtClean="0"/>
          </a:p>
          <a:p>
            <a:r>
              <a:rPr lang="en-US" dirty="0" smtClean="0"/>
              <a:t>(note: in some engineering contexts, compression is +</a:t>
            </a:r>
            <a:r>
              <a:rPr lang="en-US" dirty="0" err="1" smtClean="0"/>
              <a:t>ve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242" y="4222065"/>
            <a:ext cx="3667758" cy="3002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55" y="5461000"/>
            <a:ext cx="4394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02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Ice is incompressible, so only </a:t>
            </a:r>
            <a:r>
              <a:rPr lang="en-US" dirty="0" err="1" smtClean="0"/>
              <a:t>deviatoric</a:t>
            </a:r>
            <a:r>
              <a:rPr lang="en-US" dirty="0" smtClean="0"/>
              <a:t> stresses matter for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801632"/>
            <a:ext cx="40767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6700" y="4420632"/>
            <a:ext cx="164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stress: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917700"/>
            <a:ext cx="2590800" cy="66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9700" y="1563132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0 - Pressure: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730500"/>
            <a:ext cx="5727700" cy="116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1460500"/>
            <a:ext cx="325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flow is pressure-independent</a:t>
            </a:r>
          </a:p>
          <a:p>
            <a:r>
              <a:rPr lang="en-US" dirty="0" smtClean="0"/>
              <a:t>for pressure within glaciers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56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shear vs. simple shear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790700"/>
            <a:ext cx="6565900" cy="208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127500"/>
            <a:ext cx="1206500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673600"/>
            <a:ext cx="622300" cy="3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00" y="4673600"/>
            <a:ext cx="825500" cy="39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4102100"/>
            <a:ext cx="1358900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800" y="4673600"/>
            <a:ext cx="1358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9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WRAP-UP: RIDGE PUSH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MAKING MAGMA: ADIABATIC DECOMPRESSION MELTING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EXPLOSIVE ERUPTIONS: SPEED LIMIT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LAVA FLOW RULES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763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Magma and lava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6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8" y="1144032"/>
            <a:ext cx="4673600" cy="961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200400"/>
            <a:ext cx="12954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3693636"/>
            <a:ext cx="204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approximately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30" y="4204732"/>
            <a:ext cx="2298700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763532"/>
            <a:ext cx="147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~ 60 kJ/</a:t>
            </a:r>
            <a:r>
              <a:rPr lang="en-US" dirty="0" err="1" smtClean="0"/>
              <a:t>mol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051559"/>
            <a:ext cx="764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Effects of grain orientation and grain size can be important (but less so than the </a:t>
            </a:r>
          </a:p>
          <a:p>
            <a:r>
              <a:rPr lang="en-US" dirty="0" smtClean="0"/>
              <a:t>stress and temperature effects)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978" y="774700"/>
            <a:ext cx="186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Dislocation creep: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650" y="1790700"/>
            <a:ext cx="3689449" cy="30734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437135" y="3504852"/>
            <a:ext cx="744265" cy="220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699" y="4763532"/>
            <a:ext cx="3327400" cy="7838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03900" y="554739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Semicircular channel, radius 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24100" y="2870200"/>
            <a:ext cx="495300" cy="33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8400" y="2500868"/>
            <a:ext cx="245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practice “regularized”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5310" y="2831068"/>
            <a:ext cx="172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Glen’s Flow Law</a:t>
            </a:r>
            <a:endParaRPr lang="en-US" b="1" u="sng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803900" y="2349500"/>
            <a:ext cx="88900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0700" y="1694934"/>
            <a:ext cx="237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“toothpaste tube” limit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5041899"/>
            <a:ext cx="2338469" cy="8748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5130" y="5650130"/>
            <a:ext cx="447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Nye-Glen law for incompressible, isotropic ice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773" y="300990"/>
            <a:ext cx="2224378" cy="13939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Stress </a:t>
            </a:r>
            <a:r>
              <a:rPr lang="en-US" sz="3000" dirty="0" smtClean="0">
                <a:sym typeface="Wingdings"/>
              </a:rPr>
              <a:t> strain: rheology of water ice near 273K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14667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Strong temperature dependence and strong shear-stress dependence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498600"/>
            <a:ext cx="45339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2600" y="3695700"/>
            <a:ext cx="99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14</a:t>
            </a:r>
            <a:r>
              <a:rPr lang="en-US" dirty="0" smtClean="0"/>
              <a:t> Pa 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337300" y="3695700"/>
            <a:ext cx="495300" cy="13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5232400"/>
            <a:ext cx="2032000" cy="77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00" y="5441434"/>
            <a:ext cx="51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viscosity decreases as shear stress increases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77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1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Stress: which components of stress to consider?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69157"/>
            <a:ext cx="8534400" cy="5742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540000"/>
            <a:ext cx="1625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neglects</a:t>
            </a:r>
          </a:p>
          <a:p>
            <a:r>
              <a:rPr lang="en-US" i="1" dirty="0" smtClean="0"/>
              <a:t>longitudinal</a:t>
            </a:r>
          </a:p>
          <a:p>
            <a:r>
              <a:rPr lang="en-US" i="1" dirty="0" smtClean="0"/>
              <a:t>and transverse</a:t>
            </a:r>
          </a:p>
          <a:p>
            <a:r>
              <a:rPr lang="en-US" i="1" dirty="0" smtClean="0"/>
              <a:t>stresses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785388" y="6211669"/>
            <a:ext cx="335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Kirchner et al.,</a:t>
            </a:r>
          </a:p>
          <a:p>
            <a:r>
              <a:rPr lang="en-US" dirty="0" smtClean="0"/>
              <a:t>Quaternary Science Reviews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4000" y="6211669"/>
            <a:ext cx="3342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SIA: Shallow Ice Approximation</a:t>
            </a:r>
          </a:p>
          <a:p>
            <a:r>
              <a:rPr lang="en-US" dirty="0" smtClean="0"/>
              <a:t>SSA: Shallow Shelf Approximation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36449" y="1320800"/>
            <a:ext cx="368451" cy="109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092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635000"/>
            <a:ext cx="5479955" cy="622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0" y="5575300"/>
            <a:ext cx="2018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Kirchner et al. 2011</a:t>
            </a:r>
          </a:p>
          <a:p>
            <a:r>
              <a:rPr lang="en-US" dirty="0" smtClean="0"/>
              <a:t>Quaternary Science</a:t>
            </a:r>
          </a:p>
          <a:p>
            <a:r>
              <a:rPr lang="en-US" dirty="0" smtClean="0"/>
              <a:t>Reviews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1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Stress: which components of stress to consider?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92609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625600"/>
            <a:ext cx="2743200" cy="1620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0" y="1417638"/>
            <a:ext cx="4787526" cy="2086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" y="691674"/>
            <a:ext cx="21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non-</a:t>
            </a:r>
            <a:r>
              <a:rPr lang="en-US" i="1" dirty="0" err="1" smtClean="0"/>
              <a:t>dimensionalized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84700" y="3503706"/>
            <a:ext cx="863600" cy="1042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99461" y="4546600"/>
            <a:ext cx="89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Stress: which components of stress to consider?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100" y="1232972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ICE APPROXIMATION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51300" y="1048306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ICE APPROXIMATION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81400" y="1048306"/>
            <a:ext cx="25400" cy="49206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292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Vertically integrated force balance (map-plane models)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1689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1100" y="6153666"/>
            <a:ext cx="4028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</a:p>
          <a:p>
            <a:r>
              <a:rPr lang="en-US" dirty="0" smtClean="0"/>
              <a:t>e.g. </a:t>
            </a:r>
            <a:r>
              <a:rPr lang="en-US" dirty="0" err="1" smtClean="0"/>
              <a:t>Fastook</a:t>
            </a:r>
            <a:r>
              <a:rPr lang="en-US" dirty="0" smtClean="0"/>
              <a:t> &amp; Chapman, J. </a:t>
            </a:r>
            <a:r>
              <a:rPr lang="en-US" dirty="0" err="1" smtClean="0"/>
              <a:t>Glaciol</a:t>
            </a:r>
            <a:r>
              <a:rPr lang="en-US" dirty="0" smtClean="0"/>
              <a:t>., 1989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524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519118"/>
            <a:ext cx="6921500" cy="6338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24368"/>
            <a:ext cx="606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Plastic-flow approximation to ice sheet profiles (steady state) 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40300" y="4660900"/>
            <a:ext cx="330200" cy="546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13200" y="5207000"/>
            <a:ext cx="105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parabolic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2356" y="3534370"/>
            <a:ext cx="2601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circles: East Antarctic</a:t>
            </a:r>
          </a:p>
          <a:p>
            <a:r>
              <a:rPr lang="en-US" dirty="0" smtClean="0"/>
              <a:t>ice sheet between </a:t>
            </a:r>
            <a:r>
              <a:rPr lang="en-US" dirty="0" err="1" smtClean="0"/>
              <a:t>Vostok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 err="1" smtClean="0"/>
              <a:t>Mirny</a:t>
            </a:r>
            <a:r>
              <a:rPr lang="en-US" dirty="0" smtClean="0"/>
              <a:t> stations 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5626100" y="3996035"/>
            <a:ext cx="916256" cy="575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1" y="1854200"/>
            <a:ext cx="1612900" cy="11303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15" name="TextBox 14"/>
          <p:cNvSpPr txBox="1"/>
          <p:nvPr/>
        </p:nvSpPr>
        <p:spPr>
          <a:xfrm>
            <a:off x="127000" y="40585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Y = 10</a:t>
            </a:r>
            <a:r>
              <a:rPr lang="en-US" baseline="30000" dirty="0" smtClean="0"/>
              <a:t>5</a:t>
            </a:r>
            <a:r>
              <a:rPr lang="en-US" dirty="0" smtClean="0"/>
              <a:t> Pa (larger for cold ice)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67590" y="6432034"/>
            <a:ext cx="20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Melosh</a:t>
            </a:r>
            <a:r>
              <a:rPr lang="en-US" dirty="0" smtClean="0"/>
              <a:t> 2011, </a:t>
            </a:r>
            <a:r>
              <a:rPr lang="en-US" dirty="0" err="1" smtClean="0"/>
              <a:t>ch.</a:t>
            </a:r>
            <a:r>
              <a:rPr lang="en-US" dirty="0" smtClean="0"/>
              <a:t>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159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Example: how long to seal a system of crevasses?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100" y="1438276"/>
            <a:ext cx="193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Glen’s law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956832"/>
            <a:ext cx="52705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511800"/>
            <a:ext cx="8712200" cy="124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4900" y="5092700"/>
            <a:ext cx="246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48" y="965200"/>
            <a:ext cx="2307952" cy="412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5041514" y="3277200"/>
            <a:ext cx="2818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Error relative to ice-sheet data: factor of 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92162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 + ESKERS (Mars examples)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2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952500"/>
            <a:ext cx="7480300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1978" y="6159500"/>
            <a:ext cx="463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</a:t>
            </a:r>
            <a:r>
              <a:rPr lang="en-US" dirty="0" err="1" smtClean="0"/>
              <a:t>Anschwanden</a:t>
            </a:r>
            <a:r>
              <a:rPr lang="en-US" dirty="0" smtClean="0"/>
              <a:t>, Glaciology Summer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11" y="1081974"/>
            <a:ext cx="5445313" cy="4747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9" y="52881"/>
            <a:ext cx="906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Explosive eruptions are driven by the </a:t>
            </a:r>
            <a:r>
              <a:rPr lang="en-US" sz="2400" b="1" dirty="0" err="1" smtClean="0"/>
              <a:t>exsolution</a:t>
            </a:r>
            <a:r>
              <a:rPr lang="en-US" sz="2400" b="1" dirty="0" smtClean="0"/>
              <a:t> of dissolved volatiles</a:t>
            </a:r>
            <a:endParaRPr lang="en-US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71059" y="3839882"/>
            <a:ext cx="194235" cy="40962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52611" y="3326174"/>
            <a:ext cx="946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Earth’s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seafloor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8680" y="2495177"/>
            <a:ext cx="24341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 water content</a:t>
            </a:r>
          </a:p>
          <a:p>
            <a:r>
              <a:rPr lang="en-US" dirty="0" smtClean="0"/>
              <a:t>today is estimated at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ppmw</a:t>
            </a:r>
            <a:r>
              <a:rPr lang="en-US" dirty="0" smtClean="0"/>
              <a:t>.</a:t>
            </a:r>
          </a:p>
          <a:p>
            <a:r>
              <a:rPr lang="en-US" i="1" dirty="0" smtClean="0"/>
              <a:t>What would be the</a:t>
            </a:r>
          </a:p>
          <a:p>
            <a:r>
              <a:rPr lang="en-US" i="1" dirty="0" smtClean="0"/>
              <a:t>percentage of</a:t>
            </a:r>
          </a:p>
          <a:p>
            <a:r>
              <a:rPr lang="en-US" i="1" dirty="0" smtClean="0"/>
              <a:t>water in Earth’s mantle</a:t>
            </a:r>
          </a:p>
          <a:p>
            <a:r>
              <a:rPr lang="en-US" i="1" dirty="0" smtClean="0"/>
              <a:t>if the Earth’s ocean</a:t>
            </a:r>
          </a:p>
          <a:p>
            <a:r>
              <a:rPr lang="en-US" i="1" dirty="0" smtClean="0"/>
              <a:t>were dissolved in</a:t>
            </a:r>
          </a:p>
          <a:p>
            <a:r>
              <a:rPr lang="en-US" i="1" dirty="0" smtClean="0"/>
              <a:t>mantle melt?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9754" y="5976471"/>
            <a:ext cx="2096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Wallace &amp; Anderson</a:t>
            </a:r>
          </a:p>
          <a:p>
            <a:r>
              <a:rPr lang="en-US" dirty="0" smtClean="0"/>
              <a:t>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91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42" y="4025900"/>
            <a:ext cx="562610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5" y="1371600"/>
            <a:ext cx="6960870" cy="80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286500" y="1981200"/>
            <a:ext cx="419100" cy="12319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2628900"/>
            <a:ext cx="2113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way to quantify</a:t>
            </a:r>
          </a:p>
          <a:p>
            <a:r>
              <a:rPr lang="en-US" dirty="0" smtClean="0"/>
              <a:t>exceptional late-20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warmth relative to </a:t>
            </a:r>
          </a:p>
          <a:p>
            <a:r>
              <a:rPr lang="en-US" dirty="0" smtClean="0"/>
              <a:t>earlier centuries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75" y="144502"/>
            <a:ext cx="7575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Decay of T signal of climate forcing with depth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4375" y="63431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53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7246"/>
            <a:ext cx="6680200" cy="787936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/>
              <a:t>For slow-flowing ice sheets (e.g., Mars)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shear heating unimportant, temperature set by geothermal heat flow modified by advection of cold ice</a:t>
            </a:r>
            <a:br>
              <a:rPr lang="en-US" sz="2200" dirty="0" smtClean="0">
                <a:sym typeface="Wingdings"/>
              </a:rPr>
            </a:br>
            <a:r>
              <a:rPr lang="en-US" sz="2200" dirty="0" smtClean="0">
                <a:sym typeface="Wingdings"/>
              </a:rPr>
              <a:t>from above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739900"/>
            <a:ext cx="2057400" cy="86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543" y="1676400"/>
            <a:ext cx="5967372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086" y="4102100"/>
            <a:ext cx="939800" cy="736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1460500"/>
            <a:ext cx="1054100" cy="787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959600" y="2247900"/>
            <a:ext cx="8636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23200" y="1964035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signed</a:t>
            </a:r>
          </a:p>
          <a:p>
            <a:r>
              <a:rPr lang="en-US" dirty="0" err="1" smtClean="0"/>
              <a:t>Peclet</a:t>
            </a:r>
            <a:endParaRPr lang="en-US" dirty="0" smtClean="0"/>
          </a:p>
          <a:p>
            <a:r>
              <a:rPr lang="en-US" dirty="0" smtClean="0"/>
              <a:t>number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80200" y="812800"/>
            <a:ext cx="762000" cy="632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42200" y="521852"/>
            <a:ext cx="1572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mass</a:t>
            </a:r>
          </a:p>
          <a:p>
            <a:r>
              <a:rPr lang="en-US" dirty="0" smtClean="0"/>
              <a:t>balance:</a:t>
            </a:r>
          </a:p>
          <a:p>
            <a:r>
              <a:rPr lang="en-US" dirty="0" smtClean="0"/>
              <a:t>thickness/time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478" y="3810000"/>
            <a:ext cx="1727200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41300" y="2565400"/>
            <a:ext cx="2942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heat flow at </a:t>
            </a:r>
            <a:r>
              <a:rPr lang="en-US" i="1" dirty="0" smtClean="0"/>
              <a:t>z</a:t>
            </a:r>
            <a:r>
              <a:rPr lang="en-US" dirty="0" smtClean="0"/>
              <a:t> = 0</a:t>
            </a:r>
          </a:p>
          <a:p>
            <a:r>
              <a:rPr lang="en-US" dirty="0" smtClean="0"/>
              <a:t>(Geothermal + shear heating)</a:t>
            </a:r>
          </a:p>
          <a:p>
            <a:r>
              <a:rPr lang="en-US" dirty="0" smtClean="0"/>
              <a:t>Mass removed at bed </a:t>
            </a:r>
          </a:p>
          <a:p>
            <a:r>
              <a:rPr lang="en-US" dirty="0" smtClean="0"/>
              <a:t>(e.g., rapid lateral flow)</a:t>
            </a:r>
          </a:p>
          <a:p>
            <a:r>
              <a:rPr lang="en-US" dirty="0" smtClean="0"/>
              <a:t>(Ice divide)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25400"/>
            <a:ext cx="77216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Thermal structure of an ice sheet: neglecting horizontal advection </a:t>
            </a:r>
            <a:endParaRPr lang="en-US" sz="2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290" y="64320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117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9" y="305872"/>
            <a:ext cx="8686800" cy="677862"/>
          </a:xfrm>
        </p:spPr>
        <p:txBody>
          <a:bodyPr>
            <a:noAutofit/>
          </a:bodyPr>
          <a:lstStyle/>
          <a:p>
            <a:pPr algn="r"/>
            <a:r>
              <a:rPr lang="en-US" sz="2300" dirty="0" smtClean="0"/>
              <a:t>Linking thermal structure and ice flow: </a:t>
            </a:r>
            <a:br>
              <a:rPr lang="en-US" sz="2300" dirty="0" smtClean="0"/>
            </a:br>
            <a:r>
              <a:rPr lang="en-US" sz="2300" dirty="0" smtClean="0"/>
              <a:t>crevasse-closure regulation</a:t>
            </a:r>
            <a:br>
              <a:rPr lang="en-US" sz="2300" dirty="0" smtClean="0"/>
            </a:br>
            <a:r>
              <a:rPr lang="en-US" sz="2300" dirty="0" smtClean="0"/>
              <a:t> of the rate of volcanism on </a:t>
            </a:r>
            <a:r>
              <a:rPr lang="en-US" sz="2300" dirty="0" err="1" smtClean="0"/>
              <a:t>Enceladus</a:t>
            </a:r>
            <a:r>
              <a:rPr lang="en-US" sz="2300" dirty="0" smtClean="0"/>
              <a:t>?</a:t>
            </a:r>
            <a:endParaRPr 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5126930" y="6392902"/>
            <a:ext cx="401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Rubin, Proc. Nat’l. Acad. Sci.,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94" y="2341710"/>
            <a:ext cx="3169424" cy="2750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9" y="5307743"/>
            <a:ext cx="4599133" cy="1562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005" y="1816100"/>
            <a:ext cx="3931541" cy="392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0"/>
            <a:ext cx="3189830" cy="23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886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26000" cy="622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Wet-based ice sheets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99310"/>
            <a:ext cx="6578600" cy="5258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712232"/>
            <a:ext cx="7914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ice streams</a:t>
            </a:r>
          </a:p>
          <a:p>
            <a:r>
              <a:rPr lang="en-US" dirty="0" smtClean="0"/>
              <a:t>will Greenland + Antarctic ice shelf collapse take a few </a:t>
            </a:r>
            <a:r>
              <a:rPr lang="en-US" dirty="0" err="1" smtClean="0"/>
              <a:t>millenia</a:t>
            </a:r>
            <a:r>
              <a:rPr lang="en-US" dirty="0" smtClean="0"/>
              <a:t> or a few centuries?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3200" y="3429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melt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050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40000" cy="1003300"/>
          </a:xfrm>
        </p:spPr>
        <p:txBody>
          <a:bodyPr/>
          <a:lstStyle/>
          <a:p>
            <a:r>
              <a:rPr lang="en-US" dirty="0" smtClean="0"/>
              <a:t>Eskers: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02" y="0"/>
            <a:ext cx="4173698" cy="46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598" y="209550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5111571"/>
            <a:ext cx="280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Katahdin esker system,</a:t>
            </a:r>
          </a:p>
          <a:p>
            <a:r>
              <a:rPr lang="en-US" dirty="0" smtClean="0"/>
              <a:t>Maine</a:t>
            </a:r>
          </a:p>
          <a:p>
            <a:endParaRPr lang="en-US" dirty="0"/>
          </a:p>
          <a:p>
            <a:r>
              <a:rPr lang="en-US" dirty="0" smtClean="0"/>
              <a:t>Eskers can flow uphill: why?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87400"/>
            <a:ext cx="3406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sand+gravel</a:t>
            </a:r>
            <a:r>
              <a:rPr lang="en-US" dirty="0" smtClean="0"/>
              <a:t> ridges deposited from</a:t>
            </a:r>
          </a:p>
          <a:p>
            <a:r>
              <a:rPr lang="en-US" dirty="0" err="1" smtClean="0"/>
              <a:t>subglacial</a:t>
            </a:r>
            <a:r>
              <a:rPr lang="en-US" dirty="0" smtClean="0"/>
              <a:t> water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710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0015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203200" y="3175"/>
            <a:ext cx="8700563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 dirty="0" smtClean="0"/>
              <a:t>How are </a:t>
            </a:r>
            <a:r>
              <a:rPr lang="en-US" sz="2300" b="1" dirty="0" err="1" smtClean="0"/>
              <a:t>subglacial</a:t>
            </a:r>
            <a:r>
              <a:rPr lang="en-US" sz="2300" b="1" dirty="0" smtClean="0"/>
              <a:t> conduits kept open? </a:t>
            </a:r>
          </a:p>
          <a:p>
            <a:pPr eaLnBrk="1" hangingPunct="1"/>
            <a:r>
              <a:rPr lang="en-US" sz="2300" b="1" dirty="0" smtClean="0"/>
              <a:t>Viscous </a:t>
            </a:r>
            <a:r>
              <a:rPr lang="en-US" sz="2300" b="1" dirty="0"/>
              <a:t>inflow of warm ice will seal conduits near the ocean interface</a:t>
            </a:r>
          </a:p>
          <a:p>
            <a:pPr eaLnBrk="1" hangingPunct="1"/>
            <a:r>
              <a:rPr lang="en-US" sz="2300" b="1" dirty="0"/>
              <a:t>in decades, unless opposed </a:t>
            </a:r>
            <a:r>
              <a:rPr lang="en-US" sz="1400" b="1" dirty="0"/>
              <a:t>e.g. </a:t>
            </a:r>
            <a:r>
              <a:rPr lang="en-US" sz="1400" b="1" dirty="0" err="1"/>
              <a:t>Rothlisberger</a:t>
            </a:r>
            <a:r>
              <a:rPr lang="en-US" sz="1400" b="1" dirty="0"/>
              <a:t> 1972</a:t>
            </a:r>
          </a:p>
        </p:txBody>
      </p:sp>
    </p:spTree>
    <p:extLst>
      <p:ext uri="{BB962C8B-B14F-4D97-AF65-F5344CB8AC3E}">
        <p14:creationId xmlns:p14="http://schemas.microsoft.com/office/powerpoint/2010/main" val="299082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79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Nye (1953) / </a:t>
            </a:r>
            <a:r>
              <a:rPr lang="en-US" sz="3000" dirty="0" err="1" smtClean="0"/>
              <a:t>Rothlisberger</a:t>
            </a:r>
            <a:r>
              <a:rPr lang="en-US" sz="3000" dirty="0" smtClean="0"/>
              <a:t> (1972) theory for </a:t>
            </a:r>
            <a:r>
              <a:rPr lang="en-US" sz="3000" dirty="0" err="1" smtClean="0"/>
              <a:t>subglacial</a:t>
            </a:r>
            <a:r>
              <a:rPr lang="en-US" sz="3000" dirty="0" smtClean="0"/>
              <a:t> conduits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74800"/>
            <a:ext cx="4089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175000"/>
            <a:ext cx="41656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4561364"/>
            <a:ext cx="330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70" y="3678198"/>
            <a:ext cx="2142126" cy="369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694" y="3175000"/>
            <a:ext cx="4289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required to raise water temperature</a:t>
            </a:r>
          </a:p>
          <a:p>
            <a:r>
              <a:rPr lang="en-US" dirty="0" smtClean="0"/>
              <a:t>(</a:t>
            </a:r>
            <a:r>
              <a:rPr lang="en-US" dirty="0"/>
              <a:t>p</a:t>
            </a:r>
            <a:r>
              <a:rPr lang="en-US" dirty="0" smtClean="0"/>
              <a:t>ressure dependence of the melting point</a:t>
            </a:r>
          </a:p>
          <a:p>
            <a:r>
              <a:rPr lang="en-US" dirty="0" smtClean="0"/>
              <a:t>of ice):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" y="1390134"/>
            <a:ext cx="456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water temperature = ice temperature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95400"/>
            <a:ext cx="2222500" cy="749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62500" y="6070600"/>
            <a:ext cx="3414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Cuffey</a:t>
            </a:r>
            <a:r>
              <a:rPr lang="en-US" dirty="0" smtClean="0"/>
              <a:t>, </a:t>
            </a:r>
            <a:r>
              <a:rPr lang="en-US" dirty="0" err="1" smtClean="0"/>
              <a:t>ch.</a:t>
            </a:r>
            <a:r>
              <a:rPr lang="en-US" dirty="0" smtClean="0"/>
              <a:t> 6., p.198-199</a:t>
            </a:r>
          </a:p>
          <a:p>
            <a:r>
              <a:rPr lang="en-US" dirty="0" smtClean="0"/>
              <a:t>(suggested reading)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93900" y="2489200"/>
            <a:ext cx="2921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2647434"/>
            <a:ext cx="291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A,n</a:t>
            </a:r>
            <a:r>
              <a:rPr lang="en-US" dirty="0" smtClean="0"/>
              <a:t>: creep parameters for 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2044700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per unit volume of</a:t>
            </a:r>
          </a:p>
          <a:p>
            <a:r>
              <a:rPr lang="en-US" dirty="0" smtClean="0"/>
              <a:t>water</a:t>
            </a:r>
            <a:r>
              <a:rPr lang="en-US" dirty="0"/>
              <a:t> </a:t>
            </a:r>
            <a:r>
              <a:rPr lang="en-US" dirty="0" smtClean="0"/>
              <a:t>per unit distance along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8400" y="2298700"/>
            <a:ext cx="7239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0551" y="2324100"/>
            <a:ext cx="242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driving closure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22300" y="5194300"/>
            <a:ext cx="6223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10980" y="926068"/>
            <a:ext cx="69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plumbing system of </a:t>
            </a:r>
            <a:r>
              <a:rPr lang="en-US" dirty="0" err="1" smtClean="0"/>
              <a:t>cryovolcanoes</a:t>
            </a:r>
            <a:r>
              <a:rPr lang="en-US" dirty="0" smtClean="0"/>
              <a:t> on </a:t>
            </a:r>
            <a:r>
              <a:rPr lang="en-US" dirty="0" err="1" smtClean="0"/>
              <a:t>Enceladus</a:t>
            </a:r>
            <a:r>
              <a:rPr lang="en-US" dirty="0" smtClean="0"/>
              <a:t> and Ceres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7400" y="5207000"/>
            <a:ext cx="20320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0" y="5727700"/>
            <a:ext cx="15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melt-back rate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993900" y="5099050"/>
            <a:ext cx="292100" cy="79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970" y="5892800"/>
            <a:ext cx="171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generated</a:t>
            </a:r>
          </a:p>
          <a:p>
            <a:r>
              <a:rPr lang="en-US" dirty="0" smtClean="0"/>
              <a:t>by flow of water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366218" y="5099050"/>
            <a:ext cx="456482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50551" y="57277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 of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996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74638"/>
            <a:ext cx="85471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Pressure reduction in big </a:t>
            </a:r>
            <a:r>
              <a:rPr lang="en-US" sz="2600" dirty="0" err="1" smtClean="0"/>
              <a:t>Rothlisberger</a:t>
            </a:r>
            <a:r>
              <a:rPr lang="en-US" sz="2600" dirty="0" smtClean="0"/>
              <a:t> channels causes them to parasitize flow from smaller channels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73200"/>
            <a:ext cx="8864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163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Mars, Dorsa </a:t>
            </a:r>
            <a:r>
              <a:rPr lang="en-US" dirty="0" err="1" smtClean="0"/>
              <a:t>Argentea</a:t>
            </a:r>
            <a:r>
              <a:rPr lang="en-US" dirty="0" smtClean="0"/>
              <a:t> Formation eskers (~3.5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5334"/>
            <a:ext cx="457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Butcher et al. Icarus 2016 – South Pole of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5300786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6602" y="1565301"/>
            <a:ext cx="2946400" cy="319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0436" y="4635500"/>
            <a:ext cx="256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 Icarus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945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4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63600"/>
            <a:ext cx="7454900" cy="511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9" y="52881"/>
            <a:ext cx="906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Explosive eruptions are driven by the </a:t>
            </a:r>
            <a:r>
              <a:rPr lang="en-US" sz="2400" b="1" dirty="0" err="1" smtClean="0"/>
              <a:t>exsolution</a:t>
            </a:r>
            <a:r>
              <a:rPr lang="en-US" sz="2400" b="1" dirty="0" smtClean="0"/>
              <a:t> of dissolved volatiles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10717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1"/>
            <a:ext cx="4279900" cy="341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577" y="2882901"/>
            <a:ext cx="6209423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59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939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Origin of U-shaped glacial valleys: role of water table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914400"/>
            <a:ext cx="5092700" cy="565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5900" y="6311900"/>
            <a:ext cx="268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Harbor, 1992, GSA Bulletin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306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60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Glacial abrasion and plucking scales as (sliding velocity)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141305" y="1714500"/>
            <a:ext cx="273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2705100"/>
            <a:ext cx="5435600" cy="415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1100" y="2310368"/>
            <a:ext cx="202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Abrasion, quarrying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3955171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4961" y="1622167"/>
            <a:ext cx="269426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using metamorphic grade</a:t>
            </a:r>
          </a:p>
          <a:p>
            <a:r>
              <a:rPr lang="en-US" i="1" dirty="0" smtClean="0"/>
              <a:t>of eroded rocks as a proxy</a:t>
            </a:r>
          </a:p>
          <a:p>
            <a:r>
              <a:rPr lang="en-US" i="1" dirty="0" smtClean="0"/>
              <a:t>for distance upstream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597164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Global increase in erosion rate in the last 2 Myr – possibly due to increase in glaciation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69426"/>
            <a:ext cx="3860800" cy="4856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400" y="6012934"/>
            <a:ext cx="324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2013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thermochronology</a:t>
            </a:r>
            <a:r>
              <a:rPr lang="en-US" dirty="0" smtClean="0"/>
              <a:t> compilation)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469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Glen’s Law </a:t>
            </a:r>
          </a:p>
          <a:p>
            <a:r>
              <a:rPr lang="en-US" dirty="0" smtClean="0"/>
              <a:t>Approximations to the full Stokes equation: locations where they are and are not acceptable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r>
              <a:rPr lang="en-US" dirty="0" smtClean="0"/>
              <a:t>Glacial erosion parameterization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2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529" y="213374"/>
            <a:ext cx="4435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Disintegrating magma planet KIC 12557548b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Loss rate: 0.4 (Earth masses)/Gyr in dust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(100,000 tons/s) = 2500x Earth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468471" y="3630706"/>
            <a:ext cx="1494117" cy="98611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62588" y="4334453"/>
            <a:ext cx="1428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planet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unknown;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only dust tail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is observed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529" y="6409765"/>
            <a:ext cx="7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90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9814</TotalTime>
  <Words>2610</Words>
  <Application>Microsoft Macintosh PowerPoint</Application>
  <PresentationFormat>On-screen Show (4:3)</PresentationFormat>
  <Paragraphs>459</Paragraphs>
  <Slides>84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GEOS 28600</vt:lpstr>
      <vt:lpstr>PowerPoint Presentation</vt:lpstr>
      <vt:lpstr>PowerPoint Presentation</vt:lpstr>
      <vt:lpstr>Melting mixtures: example</vt:lpstr>
      <vt:lpstr>Magma production rate increases with upwelling velocity, partial melt fraction, and the width of the melt zone</vt:lpstr>
      <vt:lpstr>PowerPoint Presentation</vt:lpstr>
      <vt:lpstr>PowerPoint Presentation</vt:lpstr>
      <vt:lpstr>PowerPoint Presentation</vt:lpstr>
      <vt:lpstr>PowerPoint Presentation</vt:lpstr>
      <vt:lpstr>Can volcanic eruptions launch ash to escape velocity on KIC 1255758b?</vt:lpstr>
      <vt:lpstr>PowerPoint Presentation</vt:lpstr>
      <vt:lpstr>PowerPoint Presentation</vt:lpstr>
      <vt:lpstr>Bingham rheology is a very simple and widely used description of lava flow rheology</vt:lpstr>
      <vt:lpstr>Bingham rheology can be applied to steady state flow geometry</vt:lpstr>
      <vt:lpstr>Example: pancake domes on Venus</vt:lpstr>
      <vt:lpstr>Key points: magma and lava</vt:lpstr>
      <vt:lpstr>PowerPoint Presentation</vt:lpstr>
      <vt:lpstr>Key points: volcanism, part 2</vt:lpstr>
      <vt:lpstr>S. Elysium, Mars: lava lake or frozen water ocean? </vt:lpstr>
      <vt:lpstr>PowerPoint Presentation</vt:lpstr>
      <vt:lpstr>PowerPoint Presentation</vt:lpstr>
      <vt:lpstr>PowerPoint Presentation</vt:lpstr>
      <vt:lpstr>Thermohydraulic explosions are triggered when insulating vapor films separating magma and water break down.  </vt:lpstr>
      <vt:lpstr>PowerPoint Presentation</vt:lpstr>
      <vt:lpstr>Rheology indicator: lava coils</vt:lpstr>
      <vt:lpstr>PowerPoint Presentation</vt:lpstr>
      <vt:lpstr>PowerPoint Presentation</vt:lpstr>
      <vt:lpstr>For laminar lava flows (all flows witnessed by humans), a stable chilled boundary layer armors the substrate from thermal and mechanical erosion. For turbulent lava flows (Early Earth, Io, Mars, ?Moon), mixing prevents the armoring stable boundary layer from developing.</vt:lpstr>
      <vt:lpstr>PowerPoint Presentation</vt:lpstr>
      <vt:lpstr>PowerPoint Presentation</vt:lpstr>
      <vt:lpstr>Smooth-topped pahoehoe flows extend rapidly by lobe breakout</vt:lpstr>
      <vt:lpstr>PowerPoint Presentation</vt:lpstr>
      <vt:lpstr>PowerPoint Presentation</vt:lpstr>
      <vt:lpstr>PowerPoint Presentation</vt:lpstr>
      <vt:lpstr>Long runout distances of pyroclastic flows are permitted by gas entrainment</vt:lpstr>
      <vt:lpstr> Vent exit velocity controls pyroclastic flows versus regional ash dispersal.</vt:lpstr>
      <vt:lpstr>PowerPoint Presentation</vt:lpstr>
      <vt:lpstr>Ash dispersal</vt:lpstr>
      <vt:lpstr>Ash may be an important part of Mars’ sedimentary record.  Ash dispersal calculations for Mars: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spring deposits on Mars</vt:lpstr>
      <vt:lpstr>Key points: volcanism, part 2</vt:lpstr>
      <vt:lpstr>PowerPoint Presentation</vt:lpstr>
      <vt:lpstr>A dome of cryo-lava on dwarf planet Ceres</vt:lpstr>
      <vt:lpstr>PowerPoint Presentation</vt:lpstr>
      <vt:lpstr>Nitrogen glaciers of Sputnik Planum (Pluto)</vt:lpstr>
      <vt:lpstr>PowerPoint Presentation</vt:lpstr>
      <vt:lpstr>PowerPoint Presentation</vt:lpstr>
      <vt:lpstr>Key points from today’s lecture</vt:lpstr>
      <vt:lpstr>PowerPoint Presentation</vt:lpstr>
      <vt:lpstr>PowerPoint Presentation</vt:lpstr>
      <vt:lpstr>Mass balance on Earth favors ice accumulation at high elevations.   Mass balance on Mars may favor ice accumulation at low elevations.</vt:lpstr>
      <vt:lpstr>Review of stress and strain</vt:lpstr>
      <vt:lpstr>Ice is incompressible, so only deviatoric stresses matter for flow</vt:lpstr>
      <vt:lpstr>Pure shear vs. simple shear</vt:lpstr>
      <vt:lpstr>PowerPoint Presentation</vt:lpstr>
      <vt:lpstr>Strong temperature dependence and strong shear-stress dependence</vt:lpstr>
      <vt:lpstr>Stress: which components of stress to consider?</vt:lpstr>
      <vt:lpstr>Stress: which components of stress to consider?</vt:lpstr>
      <vt:lpstr>PowerPoint Presentation</vt:lpstr>
      <vt:lpstr>Vertically integrated force balance (map-plane models)</vt:lpstr>
      <vt:lpstr>PowerPoint Presentation</vt:lpstr>
      <vt:lpstr>Example: how long to seal a system of crevasses?</vt:lpstr>
      <vt:lpstr>PowerPoint Presentation</vt:lpstr>
      <vt:lpstr>PowerPoint Presentation</vt:lpstr>
      <vt:lpstr>PowerPoint Presentation</vt:lpstr>
      <vt:lpstr>For slow-flowing ice sheets (e.g., Mars)   shear heating unimportant, temperature set by geothermal heat flow modified by advection of cold ice from above</vt:lpstr>
      <vt:lpstr>Linking thermal structure and ice flow:  crevasse-closure regulation  of the rate of volcanism on Enceladus?</vt:lpstr>
      <vt:lpstr>Wet-based ice sheets</vt:lpstr>
      <vt:lpstr>Eskers:</vt:lpstr>
      <vt:lpstr>PowerPoint Presentation</vt:lpstr>
      <vt:lpstr>Nye (1953) / Rothlisberger (1972) theory for subglacial conduits</vt:lpstr>
      <vt:lpstr>Pressure reduction in big Rothlisberger channels causes them to parasitize flow from smaller channels</vt:lpstr>
      <vt:lpstr>Example: Mars, Dorsa Argentea Formation eskers (~3.5 Ga)</vt:lpstr>
      <vt:lpstr>PowerPoint Presentation</vt:lpstr>
      <vt:lpstr>PowerPoint Presentation</vt:lpstr>
      <vt:lpstr>Origin of U-shaped glacial valleys: role of water table</vt:lpstr>
      <vt:lpstr>Glacial abrasion and plucking scales as (sliding velocity)2</vt:lpstr>
      <vt:lpstr>Global increase in erosion rate in the last 2 Myr – possibly due to increase in glaciation</vt:lpstr>
      <vt:lpstr>Key points from today’s lecture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1103</cp:revision>
  <dcterms:created xsi:type="dcterms:W3CDTF">2016-01-07T03:39:51Z</dcterms:created>
  <dcterms:modified xsi:type="dcterms:W3CDTF">2020-01-27T14:48:48Z</dcterms:modified>
</cp:coreProperties>
</file>