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9" r:id="rId2"/>
    <p:sldId id="626" r:id="rId3"/>
    <p:sldId id="628" r:id="rId4"/>
    <p:sldId id="629" r:id="rId5"/>
    <p:sldId id="630" r:id="rId6"/>
    <p:sldId id="631" r:id="rId7"/>
    <p:sldId id="632" r:id="rId8"/>
    <p:sldId id="633" r:id="rId9"/>
    <p:sldId id="634" r:id="rId10"/>
    <p:sldId id="635" r:id="rId11"/>
    <p:sldId id="636" r:id="rId12"/>
    <p:sldId id="637" r:id="rId13"/>
    <p:sldId id="638" r:id="rId14"/>
    <p:sldId id="639" r:id="rId15"/>
    <p:sldId id="640" r:id="rId16"/>
    <p:sldId id="641" r:id="rId17"/>
    <p:sldId id="642" r:id="rId18"/>
    <p:sldId id="643" r:id="rId19"/>
    <p:sldId id="644" r:id="rId20"/>
    <p:sldId id="645" r:id="rId21"/>
    <p:sldId id="646" r:id="rId22"/>
    <p:sldId id="647" r:id="rId23"/>
    <p:sldId id="64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178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4</a:t>
            </a:r>
          </a:p>
          <a:p>
            <a:r>
              <a:rPr lang="en-US" dirty="0" smtClean="0"/>
              <a:t>Wednesday 15 January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APPLICATIONS: DENSITY/POROSITY; INFERENCE OF BURIED OCEANS; STRENGTH </a:t>
            </a:r>
            <a:r>
              <a:rPr lang="en-US" dirty="0" smtClean="0">
                <a:sym typeface="Wingdings"/>
              </a:rPr>
              <a:t> HEAT FLOW  </a:t>
            </a:r>
            <a:r>
              <a:rPr lang="en-US" dirty="0" smtClean="0"/>
              <a:t>THERMAL HISTORY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5177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Thermal history of Mars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54" y="1290598"/>
            <a:ext cx="7323013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288" y="3263900"/>
            <a:ext cx="23603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Major reduction</a:t>
            </a:r>
          </a:p>
          <a:p>
            <a:r>
              <a:rPr lang="en-US" dirty="0" smtClean="0">
                <a:sym typeface="Wingdings"/>
              </a:rPr>
              <a:t>in Mars’ geothermal</a:t>
            </a:r>
          </a:p>
          <a:p>
            <a:r>
              <a:rPr lang="en-US" dirty="0" smtClean="0">
                <a:sym typeface="Wingdings"/>
              </a:rPr>
              <a:t>heat flow at around</a:t>
            </a:r>
          </a:p>
          <a:p>
            <a:r>
              <a:rPr lang="en-US" dirty="0" smtClean="0">
                <a:sym typeface="Wingdings"/>
              </a:rPr>
              <a:t>the time that the </a:t>
            </a:r>
          </a:p>
          <a:p>
            <a:r>
              <a:rPr lang="en-US" dirty="0" smtClean="0">
                <a:sym typeface="Wingdings"/>
              </a:rPr>
              <a:t>surface was drying out.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7600" y="6148864"/>
            <a:ext cx="414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Ruiz et al., Nature Scientific Reports, 2014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71" y="835897"/>
            <a:ext cx="1549400" cy="858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17034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of elastic lithosphere corresponds to T ~ 550-600 C</a:t>
            </a:r>
          </a:p>
          <a:p>
            <a:r>
              <a:rPr lang="en-US" dirty="0" smtClean="0"/>
              <a:t>(McNutt, JGR, 1984)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58371" y="469900"/>
            <a:ext cx="544229" cy="508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02600" y="203200"/>
            <a:ext cx="106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depth(m)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83671" y="469900"/>
            <a:ext cx="477188" cy="406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532973" y="1602265"/>
            <a:ext cx="290227" cy="926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23200" y="1510225"/>
            <a:ext cx="133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</a:t>
            </a:r>
          </a:p>
          <a:p>
            <a:r>
              <a:rPr lang="en-US" dirty="0" smtClean="0"/>
              <a:t>conductivity</a:t>
            </a:r>
          </a:p>
          <a:p>
            <a:r>
              <a:rPr lang="en-US" dirty="0" smtClean="0"/>
              <a:t>(W m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7889" y="100568"/>
            <a:ext cx="189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flow (W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698312" y="1462836"/>
            <a:ext cx="85359" cy="4641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15077" y="1926945"/>
            <a:ext cx="12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T(K)</a:t>
            </a:r>
          </a:p>
        </p:txBody>
      </p:sp>
    </p:spTree>
    <p:extLst>
      <p:ext uri="{BB962C8B-B14F-4D97-AF65-F5344CB8AC3E}">
        <p14:creationId xmlns:p14="http://schemas.microsoft.com/office/powerpoint/2010/main" val="302623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5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en-US" dirty="0" smtClean="0"/>
              <a:t>Inferring oceans on Europa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1324" y="850900"/>
            <a:ext cx="329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Hurford</a:t>
            </a:r>
            <a:r>
              <a:rPr lang="en-US" dirty="0" smtClean="0"/>
              <a:t> et al. Icarus 2005</a:t>
            </a:r>
          </a:p>
          <a:p>
            <a:pPr algn="r"/>
            <a:r>
              <a:rPr lang="en-US" dirty="0" smtClean="0"/>
              <a:t>Billings &amp; </a:t>
            </a:r>
            <a:r>
              <a:rPr lang="en-US" dirty="0" err="1" smtClean="0"/>
              <a:t>Kattenhorn</a:t>
            </a:r>
            <a:r>
              <a:rPr lang="en-US" dirty="0" smtClean="0"/>
              <a:t> Icarus 2005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1" y="673100"/>
            <a:ext cx="20447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1" y="1600200"/>
            <a:ext cx="3805191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616700" cy="446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1242" y="2514600"/>
            <a:ext cx="258275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Elastic thickness is</a:t>
            </a:r>
          </a:p>
          <a:p>
            <a:r>
              <a:rPr lang="en-US" dirty="0" smtClean="0">
                <a:sym typeface="Wingdings"/>
              </a:rPr>
              <a:t>small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Ice is soft and warm at</a:t>
            </a:r>
          </a:p>
          <a:p>
            <a:r>
              <a:rPr lang="en-US" dirty="0" smtClean="0">
                <a:sym typeface="Wingdings"/>
              </a:rPr>
              <a:t>shallow depths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(From Europa’s overall</a:t>
            </a:r>
          </a:p>
          <a:p>
            <a:r>
              <a:rPr lang="en-US" dirty="0" smtClean="0">
                <a:sym typeface="Wingdings"/>
              </a:rPr>
              <a:t>density) water substance</a:t>
            </a:r>
          </a:p>
          <a:p>
            <a:r>
              <a:rPr lang="en-US" dirty="0" smtClean="0">
                <a:sym typeface="Wingdings"/>
              </a:rPr>
              <a:t>persists to great depth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Most of the water is</a:t>
            </a:r>
          </a:p>
          <a:p>
            <a:r>
              <a:rPr lang="en-US" dirty="0" smtClean="0">
                <a:sym typeface="Wingdings"/>
              </a:rPr>
              <a:t>very warm and likely</a:t>
            </a:r>
          </a:p>
          <a:p>
            <a:r>
              <a:rPr lang="en-US" dirty="0" smtClean="0">
                <a:sym typeface="Wingdings"/>
              </a:rPr>
              <a:t>liquid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16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topography versus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65200" y="5181600"/>
            <a:ext cx="757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Next lecture: </a:t>
            </a:r>
            <a:r>
              <a:rPr lang="en-US" sz="2800" dirty="0" smtClean="0"/>
              <a:t>what limits the height of mountains?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924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CRUSTAL FLOW: THE MECHANISM THAT LIMITS THE HEIGHT OF TIBET AND THE ALTIPLANO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HOW EROSION CAN LIFT MOUNTAINS: THE PROCESS RELATIONSHIP BETWEEN THE HEIGHT OF TIBET AND THE HEIGHT OF MT. EVEREST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60120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What limits the height of mountains?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4742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Maximum mountain height in </a:t>
            </a:r>
            <a:br>
              <a:rPr lang="en-US" dirty="0" smtClean="0"/>
            </a:br>
            <a:r>
              <a:rPr lang="en-US" dirty="0" smtClean="0"/>
              <a:t>solar system context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4419600" cy="3388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98060"/>
            <a:ext cx="249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Volcanic extrusion: Mars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1700" y="4847352"/>
            <a:ext cx="4198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Whole-lithosphere breaking? Io, </a:t>
            </a:r>
            <a:r>
              <a:rPr lang="en-US" sz="1600" dirty="0" err="1" smtClean="0"/>
              <a:t>Boosaule</a:t>
            </a:r>
            <a:r>
              <a:rPr lang="en-US" sz="1600" dirty="0" smtClean="0"/>
              <a:t> Mons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5" y="1813560"/>
            <a:ext cx="4029075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43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649" y="1562100"/>
            <a:ext cx="2299750" cy="283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2649" y="1028700"/>
            <a:ext cx="102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Altiplano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" y="558800"/>
            <a:ext cx="66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Tibet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9980" y="-11787"/>
            <a:ext cx="61396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What limits the height of mountain belts on Earth?</a:t>
            </a:r>
            <a:endParaRPr lang="en-US" sz="2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17" y="1028700"/>
            <a:ext cx="622521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9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127"/>
          </a:xfrm>
        </p:spPr>
        <p:txBody>
          <a:bodyPr/>
          <a:lstStyle/>
          <a:p>
            <a:r>
              <a:rPr lang="en-US" dirty="0" err="1" smtClean="0"/>
              <a:t>Isostasy</a:t>
            </a:r>
            <a:r>
              <a:rPr lang="en-US" dirty="0" smtClean="0"/>
              <a:t> is not an equilibrium state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3158" y="6116524"/>
            <a:ext cx="27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&amp; </a:t>
            </a:r>
            <a:r>
              <a:rPr lang="en-US" dirty="0" err="1" smtClean="0"/>
              <a:t>Shen</a:t>
            </a:r>
            <a:r>
              <a:rPr lang="en-US" dirty="0" smtClean="0"/>
              <a:t>, </a:t>
            </a:r>
            <a:r>
              <a:rPr lang="en-US" i="1" dirty="0" smtClean="0"/>
              <a:t>Tectonics</a:t>
            </a:r>
            <a:r>
              <a:rPr lang="en-US" dirty="0" smtClean="0"/>
              <a:t>, 1998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971" y="801127"/>
            <a:ext cx="5793441" cy="53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90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Crustal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816100"/>
            <a:ext cx="8432800" cy="322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9803" y="5071783"/>
            <a:ext cx="2529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JGR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30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969"/>
            <a:ext cx="9144000" cy="703262"/>
          </a:xfrm>
        </p:spPr>
        <p:txBody>
          <a:bodyPr>
            <a:noAutofit/>
          </a:bodyPr>
          <a:lstStyle/>
          <a:p>
            <a:pPr algn="r"/>
            <a:r>
              <a:rPr lang="en-US" sz="3000" dirty="0" smtClean="0"/>
              <a:t>Different worlds show similar behavior in gravity-topography ratio (“admittance”)</a:t>
            </a:r>
            <a:br>
              <a:rPr lang="en-US" sz="3000" dirty="0" smtClean="0"/>
            </a:br>
            <a:r>
              <a:rPr lang="en-US" sz="3000" dirty="0" smtClean="0"/>
              <a:t>as a function of wavelength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52500"/>
            <a:ext cx="4130169" cy="359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77268"/>
            <a:ext cx="72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Mars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27500" y="2273300"/>
            <a:ext cx="2667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4469" y="19039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2π</a:t>
            </a:r>
            <a:r>
              <a:rPr lang="en-US" dirty="0" err="1" smtClean="0"/>
              <a:t>GρΔz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07386" y="5816600"/>
            <a:ext cx="703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Admittance is sometimes calculated using “</a:t>
            </a:r>
            <a:r>
              <a:rPr lang="en-US" i="1" dirty="0" err="1" smtClean="0"/>
              <a:t>Bouguer</a:t>
            </a:r>
            <a:r>
              <a:rPr lang="en-US" i="1" dirty="0" smtClean="0"/>
              <a:t> gravity”, gravity that</a:t>
            </a:r>
          </a:p>
          <a:p>
            <a:pPr algn="r"/>
            <a:r>
              <a:rPr lang="en-US" i="1" dirty="0" smtClean="0"/>
              <a:t>has been </a:t>
            </a:r>
            <a:r>
              <a:rPr lang="en-US" i="1" u="sng" dirty="0" smtClean="0"/>
              <a:t>corrected</a:t>
            </a:r>
            <a:r>
              <a:rPr lang="en-US" i="1" dirty="0" smtClean="0"/>
              <a:t> for mass of topography</a:t>
            </a:r>
          </a:p>
          <a:p>
            <a:pPr algn="r"/>
            <a:r>
              <a:rPr lang="en-US" i="1" dirty="0" smtClean="0"/>
              <a:t>In this course we only use “free-air gravity” (uncorrected for topography).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460" y="2615168"/>
            <a:ext cx="4988540" cy="312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92692" y="2250638"/>
            <a:ext cx="7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Moon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6604000" y="3048000"/>
            <a:ext cx="1879600" cy="186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8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Gravitational collapse of mountain belts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30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0073" y="6078700"/>
            <a:ext cx="405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Copley &amp; McKenzie, </a:t>
            </a:r>
            <a:r>
              <a:rPr lang="en-US" dirty="0" err="1" smtClean="0"/>
              <a:t>Geophys</a:t>
            </a:r>
            <a:r>
              <a:rPr lang="en-US" dirty="0" smtClean="0"/>
              <a:t>. J. Int.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72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CRUSTAL FLOW: THE MECHANISM THAT LIMITS THE HEIGHT OF TIBET AND THE ALTIPLANO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EROSION CAN LIFT MOUNTAINS: THE PROCESS RELATIONSHIP BETWEEN THE HEIGHT OF TIBET AND THE HEIGHT OF MT. EVEREST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60120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What limits the height of mountains?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48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4737100" cy="337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0656" y="3429000"/>
            <a:ext cx="444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Molnar &amp; England 1990 </a:t>
            </a:r>
            <a:r>
              <a:rPr lang="en-US" i="1" dirty="0" smtClean="0"/>
              <a:t>Nature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0"/>
            <a:ext cx="4013200" cy="3061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3797300"/>
            <a:ext cx="68453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4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6938"/>
            <a:ext cx="8229600" cy="11430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6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3467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92" y="274638"/>
            <a:ext cx="4318000" cy="7286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the lithosphere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92" y="0"/>
            <a:ext cx="47142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100" y="598170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Watts, in Treatise on Geophysics</a:t>
            </a:r>
          </a:p>
          <a:p>
            <a:r>
              <a:rPr lang="en-US" dirty="0" smtClean="0"/>
              <a:t>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.),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92" y="1612900"/>
            <a:ext cx="41502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elastic lithosphere </a:t>
            </a:r>
          </a:p>
          <a:p>
            <a:r>
              <a:rPr lang="en-US" b="1" dirty="0" smtClean="0"/>
              <a:t>– supports loads over geologic time</a:t>
            </a:r>
          </a:p>
          <a:p>
            <a:endParaRPr lang="en-US" dirty="0" smtClean="0"/>
          </a:p>
          <a:p>
            <a:r>
              <a:rPr lang="en-US" dirty="0" smtClean="0"/>
              <a:t>separate from:</a:t>
            </a:r>
          </a:p>
          <a:p>
            <a:endParaRPr lang="en-US" dirty="0" smtClean="0"/>
          </a:p>
          <a:p>
            <a:r>
              <a:rPr lang="en-US" dirty="0"/>
              <a:t>seismic lithosphere – permits earthquakes</a:t>
            </a:r>
          </a:p>
          <a:p>
            <a:endParaRPr lang="en-US" dirty="0" smtClean="0"/>
          </a:p>
          <a:p>
            <a:r>
              <a:rPr lang="en-US" dirty="0" smtClean="0"/>
              <a:t>thermal boundary layer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layer that is conductively affected</a:t>
            </a:r>
          </a:p>
          <a:p>
            <a:r>
              <a:rPr lang="en-US" dirty="0" smtClean="0"/>
              <a:t>by the cold boundary condition of </a:t>
            </a:r>
          </a:p>
          <a:p>
            <a:r>
              <a:rPr lang="en-US" dirty="0" smtClean="0"/>
              <a:t>the planet’s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61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584700" cy="5508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Lithosphere: strength versus depth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630461"/>
            <a:ext cx="5689599" cy="505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7767" y="4947166"/>
            <a:ext cx="142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Byerlee’s</a:t>
            </a:r>
            <a:r>
              <a:rPr lang="en-US" dirty="0" smtClean="0"/>
              <a:t> law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8298"/>
            <a:ext cx="3213100" cy="32845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832100" y="3200400"/>
            <a:ext cx="1943100" cy="17467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2"/>
          </p:cNvCxnSpPr>
          <p:nvPr/>
        </p:nvCxnSpPr>
        <p:spPr>
          <a:xfrm flipH="1" flipV="1">
            <a:off x="1606550" y="4622800"/>
            <a:ext cx="400050" cy="3243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9298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g=3.7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39297" y="630461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g=9.8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2597" y="640834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g=8.9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32597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g=1.6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064663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55" y="1854200"/>
            <a:ext cx="8581845" cy="4459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4470400"/>
            <a:ext cx="22098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1" y="4470400"/>
            <a:ext cx="237490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1" y="655638"/>
            <a:ext cx="2044700" cy="9271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501900" y="496888"/>
            <a:ext cx="508001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517900" y="457200"/>
            <a:ext cx="304800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501" y="-4465"/>
            <a:ext cx="199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stiffness (Pa, N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Young’s modulus</a:t>
            </a:r>
            <a:endParaRPr lang="en-US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11300" y="1284288"/>
            <a:ext cx="361951" cy="29845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1582738"/>
            <a:ext cx="221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 rigidity (N 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900" y="3868738"/>
            <a:ext cx="165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(m)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5" idx="1"/>
          </p:cNvCxnSpPr>
          <p:nvPr/>
        </p:nvCxnSpPr>
        <p:spPr>
          <a:xfrm>
            <a:off x="323850" y="4238070"/>
            <a:ext cx="361951" cy="70858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171785">
            <a:off x="3936182" y="2717801"/>
            <a:ext cx="172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compensation, 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2201" y="6128728"/>
            <a:ext cx="3352200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 = [ (kg m s</a:t>
            </a:r>
            <a:r>
              <a:rPr lang="en-US" baseline="30000" dirty="0" smtClean="0"/>
              <a:t>-2</a:t>
            </a:r>
            <a:r>
              <a:rPr lang="en-US" dirty="0" smtClean="0"/>
              <a:t>)/(kg m</a:t>
            </a:r>
            <a:r>
              <a:rPr lang="en-US" baseline="30000" dirty="0" smtClean="0"/>
              <a:t>-3 </a:t>
            </a:r>
            <a:r>
              <a:rPr lang="en-US" dirty="0" smtClean="0"/>
              <a:t>× m s</a:t>
            </a:r>
            <a:r>
              <a:rPr lang="en-US" baseline="30000" dirty="0" smtClean="0"/>
              <a:t>-2</a:t>
            </a:r>
            <a:r>
              <a:rPr lang="en-US" dirty="0" smtClean="0"/>
              <a:t>) ]</a:t>
            </a:r>
            <a:r>
              <a:rPr lang="en-US" baseline="30000" dirty="0" smtClean="0"/>
              <a:t>1/4</a:t>
            </a:r>
            <a:endParaRPr lang="en-US" baseline="30000" dirty="0"/>
          </a:p>
        </p:txBody>
      </p:sp>
      <p:cxnSp>
        <p:nvCxnSpPr>
          <p:cNvPr id="25" name="Curved Connector 24"/>
          <p:cNvCxnSpPr/>
          <p:nvPr/>
        </p:nvCxnSpPr>
        <p:spPr>
          <a:xfrm rot="5400000">
            <a:off x="325039" y="5253617"/>
            <a:ext cx="1016978" cy="745945"/>
          </a:xfrm>
          <a:prstGeom prst="curvedConnector3">
            <a:avLst>
              <a:gd name="adj1" fmla="val 27522"/>
            </a:avLst>
          </a:prstGeom>
          <a:ln>
            <a:solidFill>
              <a:srgbClr val="7F7F7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27512" y="1438276"/>
            <a:ext cx="542889" cy="24606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98" y="0"/>
            <a:ext cx="3804309" cy="185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2700" y="158790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372100" y="1284288"/>
            <a:ext cx="4127500" cy="6677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70401" y="1365806"/>
            <a:ext cx="42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 (0.25 – 0.33, dimensionless)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5575256" y="2857500"/>
            <a:ext cx="1157535" cy="2159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32791" y="2704068"/>
            <a:ext cx="247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 curves</a:t>
            </a:r>
          </a:p>
          <a:p>
            <a:r>
              <a:rPr lang="en-US" dirty="0" smtClean="0"/>
              <a:t>can be used to constrain</a:t>
            </a:r>
          </a:p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17022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18" y="2654300"/>
            <a:ext cx="5440082" cy="420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0" y="757238"/>
            <a:ext cx="4775200" cy="11430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different technique is needed for loads with wavelength comparable to the radius of the planet</a:t>
            </a:r>
            <a:br>
              <a:rPr lang="en-US" sz="2500" dirty="0" smtClean="0"/>
            </a:br>
            <a:r>
              <a:rPr lang="en-US" sz="2500" dirty="0" smtClean="0"/>
              <a:t>(consider </a:t>
            </a:r>
            <a:r>
              <a:rPr lang="en-US" sz="2500" b="1" dirty="0" smtClean="0"/>
              <a:t>membrane stresses</a:t>
            </a:r>
            <a:r>
              <a:rPr lang="en-US" sz="2500" dirty="0" smtClean="0"/>
              <a:t>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231679" cy="3340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333" y="6173232"/>
            <a:ext cx="262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EPSL 2002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224599"/>
            <a:ext cx="3199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Banerdt</a:t>
            </a:r>
            <a:r>
              <a:rPr lang="en-US" dirty="0" smtClean="0"/>
              <a:t> et al., </a:t>
            </a:r>
            <a:r>
              <a:rPr lang="en-US" dirty="0" err="1" smtClean="0"/>
              <a:t>ch.</a:t>
            </a:r>
            <a:r>
              <a:rPr lang="en-US" dirty="0" smtClean="0"/>
              <a:t> in </a:t>
            </a:r>
          </a:p>
          <a:p>
            <a:r>
              <a:rPr lang="en-US" dirty="0" err="1" smtClean="0"/>
              <a:t>Kieffer</a:t>
            </a:r>
            <a:r>
              <a:rPr lang="en-US" dirty="0" smtClean="0"/>
              <a:t> et al. (</a:t>
            </a:r>
            <a:r>
              <a:rPr lang="en-US" dirty="0" err="1" smtClean="0"/>
              <a:t>eds</a:t>
            </a:r>
            <a:r>
              <a:rPr lang="en-US" dirty="0" smtClean="0"/>
              <a:t>). “Mars”,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171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Membrane support example: </a:t>
            </a:r>
            <a:br>
              <a:rPr lang="en-US" dirty="0" smtClean="0"/>
            </a:br>
            <a:r>
              <a:rPr lang="en-US" dirty="0" err="1" smtClean="0"/>
              <a:t>Tharsis</a:t>
            </a:r>
            <a:r>
              <a:rPr lang="en-US" dirty="0" smtClean="0"/>
              <a:t> (volcanic province) load on Mars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962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300" y="6025634"/>
            <a:ext cx="264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Phillips et al. Science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98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9140</TotalTime>
  <Words>720</Words>
  <Application>Microsoft Macintosh PowerPoint</Application>
  <PresentationFormat>On-screen Show (4:3)</PresentationFormat>
  <Paragraphs>130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GEOS 28600</vt:lpstr>
      <vt:lpstr>Different worlds show similar behavior in gravity-topography ratio (“admittance”) as a function of wavelength</vt:lpstr>
      <vt:lpstr>PowerPoint Presentation</vt:lpstr>
      <vt:lpstr>Airy isostasy (floating)</vt:lpstr>
      <vt:lpstr>Definition of the lithosphere</vt:lpstr>
      <vt:lpstr>Lithosphere: strength versus depth</vt:lpstr>
      <vt:lpstr>PowerPoint Presentation</vt:lpstr>
      <vt:lpstr>A different technique is needed for loads with wavelength comparable to the radius of the planet (consider membrane stresses)</vt:lpstr>
      <vt:lpstr>Membrane support example:  Tharsis (volcanic province) load on Mars</vt:lpstr>
      <vt:lpstr>PowerPoint Presentation</vt:lpstr>
      <vt:lpstr>Thermal history of Mars </vt:lpstr>
      <vt:lpstr>PowerPoint Presentation</vt:lpstr>
      <vt:lpstr>Inferring oceans on Europa</vt:lpstr>
      <vt:lpstr>Key points: topography versus gravity</vt:lpstr>
      <vt:lpstr>PowerPoint Presentation</vt:lpstr>
      <vt:lpstr>Maximum mountain height in  solar system context</vt:lpstr>
      <vt:lpstr>PowerPoint Presentation</vt:lpstr>
      <vt:lpstr>Isostasy is not an equilibrium state</vt:lpstr>
      <vt:lpstr>Crustal flow</vt:lpstr>
      <vt:lpstr>Gravitational collapse of mountain belts</vt:lpstr>
      <vt:lpstr>PowerPoint Presentation</vt:lpstr>
      <vt:lpstr>PowerPoint Presentation</vt:lpstr>
      <vt:lpstr>Additional slides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1095</cp:revision>
  <dcterms:created xsi:type="dcterms:W3CDTF">2016-01-07T03:39:51Z</dcterms:created>
  <dcterms:modified xsi:type="dcterms:W3CDTF">2020-01-15T06:06:11Z</dcterms:modified>
</cp:coreProperties>
</file>