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9" r:id="rId2"/>
    <p:sldId id="560" r:id="rId3"/>
    <p:sldId id="593" r:id="rId4"/>
    <p:sldId id="589" r:id="rId5"/>
    <p:sldId id="559" r:id="rId6"/>
    <p:sldId id="606" r:id="rId7"/>
    <p:sldId id="613" r:id="rId8"/>
    <p:sldId id="614" r:id="rId9"/>
    <p:sldId id="615" r:id="rId10"/>
    <p:sldId id="617" r:id="rId11"/>
    <p:sldId id="618" r:id="rId12"/>
    <p:sldId id="619" r:id="rId13"/>
    <p:sldId id="620" r:id="rId14"/>
    <p:sldId id="621" r:id="rId15"/>
    <p:sldId id="622" r:id="rId16"/>
    <p:sldId id="623" r:id="rId17"/>
    <p:sldId id="624" r:id="rId18"/>
    <p:sldId id="625" r:id="rId19"/>
    <p:sldId id="626" r:id="rId20"/>
    <p:sldId id="628" r:id="rId21"/>
    <p:sldId id="629" r:id="rId22"/>
    <p:sldId id="630" r:id="rId23"/>
    <p:sldId id="631" r:id="rId24"/>
    <p:sldId id="632" r:id="rId25"/>
    <p:sldId id="633" r:id="rId26"/>
    <p:sldId id="634" r:id="rId27"/>
    <p:sldId id="635" r:id="rId28"/>
    <p:sldId id="636" r:id="rId29"/>
    <p:sldId id="637" r:id="rId30"/>
    <p:sldId id="638" r:id="rId31"/>
    <p:sldId id="639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55" autoAdjust="0"/>
  </p:normalViewPr>
  <p:slideViewPr>
    <p:cSldViewPr snapToGrid="0" snapToObjects="1">
      <p:cViewPr>
        <p:scale>
          <a:sx n="100" d="100"/>
          <a:sy n="100" d="100"/>
        </p:scale>
        <p:origin x="-176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1/12/20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47701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28600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46035"/>
            <a:ext cx="9144000" cy="2852419"/>
          </a:xfrm>
        </p:spPr>
        <p:txBody>
          <a:bodyPr>
            <a:normAutofit/>
          </a:bodyPr>
          <a:lstStyle/>
          <a:p>
            <a:r>
              <a:rPr lang="en-US" dirty="0" smtClean="0"/>
              <a:t>Lecture 3</a:t>
            </a:r>
          </a:p>
          <a:p>
            <a:r>
              <a:rPr lang="en-US" dirty="0" smtClean="0"/>
              <a:t>Monday 13 January 2020</a:t>
            </a:r>
          </a:p>
          <a:p>
            <a:endParaRPr lang="en-US" dirty="0" smtClean="0"/>
          </a:p>
          <a:p>
            <a:r>
              <a:rPr lang="en-US" dirty="0" smtClean="0"/>
              <a:t>true polar wander.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3076" y="800101"/>
            <a:ext cx="88143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i="1" dirty="0" smtClean="0"/>
              <a:t>The science of landscapes:</a:t>
            </a:r>
          </a:p>
          <a:p>
            <a:pPr algn="ctr"/>
            <a:r>
              <a:rPr lang="en-US" sz="4500" b="1" dirty="0" smtClean="0"/>
              <a:t>Earth &amp; Planetary Surface Processes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5080000" cy="614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Airy </a:t>
            </a:r>
            <a:r>
              <a:rPr lang="en-US" dirty="0" err="1" smtClean="0"/>
              <a:t>isostasy</a:t>
            </a:r>
            <a:r>
              <a:rPr lang="en-US" dirty="0" smtClean="0"/>
              <a:t> (floating)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971" y="1676400"/>
            <a:ext cx="4685029" cy="314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150" y="4833778"/>
            <a:ext cx="87694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Free-air gravity anomaly is negligibly small </a:t>
            </a:r>
            <a:r>
              <a:rPr lang="en-US" sz="1600" b="1" dirty="0" smtClean="0"/>
              <a:t>for loads small compared to planet radius</a:t>
            </a:r>
            <a:endParaRPr lang="en-US" sz="1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0400"/>
            <a:ext cx="9144000" cy="972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50" y="1828800"/>
            <a:ext cx="2711450" cy="136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96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Switch to chalkboard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03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EXPECTATIONS AND OBSERVATIONS: BOUGUER GRAVITY EQUATION, GRAVITY-TOPOGRAPHY CORRELATION, ADMITTANCE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MECHANISMS: AIRY ISOSTASY, FLEXURE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(MEMBRANE STRESSES)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APPLICATIONS: DENSITY/POROSITY; INFERENCE OF BURIED OCEANS; STRENGTH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sym typeface="Wingdings"/>
              </a:rPr>
              <a:t> HEAT FLOW  </a:t>
            </a:r>
            <a:r>
              <a:rPr lang="en-US" dirty="0" smtClean="0">
                <a:solidFill>
                  <a:srgbClr val="000000"/>
                </a:solidFill>
              </a:rPr>
              <a:t>THERMAL HISTORY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501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How is topography supported?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279209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00" y="844259"/>
            <a:ext cx="7264400" cy="45943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7310" y="5438655"/>
            <a:ext cx="6763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Unsolved theory problem (Rosenberg, Aharonson &amp; Sari, JGR 2015)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Matern</a:t>
            </a:r>
            <a:r>
              <a:rPr lang="en-US" dirty="0" smtClean="0"/>
              <a:t> functions? (Simons et al. AGU 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971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WRAP-UP TRUE POLAR WANDER FROM LECTURE 2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REVIEW REQUIRED READING (CHAPTER 2 IN MELOSH)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______________________________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_______________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EXPECTATIONS AND OBSERVATIONS: BOUGUER GRAVITY EQUATION, GRAVITY-TOPOGRAPHY CORRELATION, ADMITTANCE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MECHANISMS: AIRY ISOSTASY, FLEXURE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(MEMBRANE STRESSES)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APPLICATIONS: DENSITY/POROSITY; INFERENCE OF BURIED OCEANS; STRENGTH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 HEAT FLOW 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THERMAL HISTORY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501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How is topography supported?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65116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400" y="0"/>
            <a:ext cx="7563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75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650"/>
            <a:ext cx="9144000" cy="1428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2023698"/>
            <a:ext cx="7683500" cy="1542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21100"/>
            <a:ext cx="9144000" cy="1432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200" y="5123181"/>
            <a:ext cx="4432300" cy="142230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500" y="5100369"/>
            <a:ext cx="1206500" cy="4455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-19050"/>
            <a:ext cx="3979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Following </a:t>
            </a:r>
            <a:r>
              <a:rPr lang="en-US" dirty="0" err="1" smtClean="0"/>
              <a:t>Turcotte</a:t>
            </a:r>
            <a:r>
              <a:rPr lang="en-US" dirty="0" smtClean="0"/>
              <a:t> &amp; Schubert (2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edn</a:t>
            </a:r>
            <a:r>
              <a:rPr lang="en-US" dirty="0" smtClean="0"/>
              <a:t>):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568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6100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Example: map underwater volcanoes from space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3612645" cy="402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077" y="876300"/>
            <a:ext cx="5015590" cy="391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8000" y="4787900"/>
            <a:ext cx="235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Smith &amp; </a:t>
            </a:r>
            <a:r>
              <a:rPr lang="en-US" dirty="0" err="1" smtClean="0"/>
              <a:t>Sandwell</a:t>
            </a:r>
            <a:r>
              <a:rPr lang="en-US" dirty="0" smtClean="0"/>
              <a:t> 1997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603234"/>
            <a:ext cx="3314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Wessel et al. </a:t>
            </a:r>
            <a:r>
              <a:rPr lang="en-US" i="1" dirty="0" smtClean="0"/>
              <a:t>Oceanography </a:t>
            </a:r>
            <a:r>
              <a:rPr lang="en-US" dirty="0" smtClean="0"/>
              <a:t>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224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6226175"/>
            <a:ext cx="4800600" cy="500062"/>
          </a:xfrm>
        </p:spPr>
        <p:txBody>
          <a:bodyPr>
            <a:noAutofit/>
          </a:bodyPr>
          <a:lstStyle/>
          <a:p>
            <a:r>
              <a:rPr lang="en-US" sz="1800" dirty="0"/>
              <a:t>http://</a:t>
            </a:r>
            <a:r>
              <a:rPr lang="en-US" sz="1800" dirty="0" err="1"/>
              <a:t>www.marine-geo.org</a:t>
            </a:r>
            <a:r>
              <a:rPr lang="en-US" sz="1800" dirty="0"/>
              <a:t>/portals/</a:t>
            </a:r>
            <a:r>
              <a:rPr lang="en-US" sz="1800" dirty="0" err="1"/>
              <a:t>gmrt</a:t>
            </a:r>
            <a:r>
              <a:rPr lang="en-US" sz="1800" dirty="0"/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901" y="584252"/>
            <a:ext cx="7226299" cy="56419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Most Earth seafloor “bathymetry” is actually inferred from constraints on gravity!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257800" y="4622800"/>
            <a:ext cx="546100" cy="571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57700" y="4279900"/>
            <a:ext cx="1857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sonar bathymetry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20336449">
            <a:off x="2174736" y="3328602"/>
            <a:ext cx="3370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gaps between tracks: bathymetry</a:t>
            </a:r>
          </a:p>
          <a:p>
            <a:r>
              <a:rPr lang="en-US" i="1" dirty="0" smtClean="0"/>
              <a:t>inferred from altimetry</a:t>
            </a:r>
            <a:r>
              <a:rPr lang="en-US" i="1" dirty="0" smtClean="0">
                <a:sym typeface="Wingdings"/>
              </a:rPr>
              <a:t> gravity</a:t>
            </a:r>
            <a:endParaRPr lang="en-US" i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302500" y="4649232"/>
            <a:ext cx="1308100" cy="13451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31200" y="3635637"/>
            <a:ext cx="727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gaps</a:t>
            </a:r>
          </a:p>
          <a:p>
            <a:r>
              <a:rPr lang="en-US" dirty="0" smtClean="0"/>
              <a:t>are</a:t>
            </a:r>
          </a:p>
          <a:p>
            <a:r>
              <a:rPr lang="en-US" dirty="0" smtClean="0"/>
              <a:t>large!</a:t>
            </a:r>
          </a:p>
        </p:txBody>
      </p:sp>
    </p:spTree>
    <p:extLst>
      <p:ext uri="{BB962C8B-B14F-4D97-AF65-F5344CB8AC3E}">
        <p14:creationId xmlns:p14="http://schemas.microsoft.com/office/powerpoint/2010/main" val="3492060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4969"/>
            <a:ext cx="9144000" cy="703262"/>
          </a:xfrm>
        </p:spPr>
        <p:txBody>
          <a:bodyPr>
            <a:noAutofit/>
          </a:bodyPr>
          <a:lstStyle/>
          <a:p>
            <a:pPr algn="r"/>
            <a:r>
              <a:rPr lang="en-US" sz="3000" dirty="0" smtClean="0"/>
              <a:t>Different worlds show similar behavior in gravity-topography ratio (“admittance”)</a:t>
            </a:r>
            <a:br>
              <a:rPr lang="en-US" sz="3000" dirty="0" smtClean="0"/>
            </a:br>
            <a:r>
              <a:rPr lang="en-US" sz="3000" dirty="0" smtClean="0"/>
              <a:t>as a function of wavelength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952500"/>
            <a:ext cx="4130169" cy="3594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4177268"/>
            <a:ext cx="726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Mars</a:t>
            </a:r>
            <a:endParaRPr lang="en-US" i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127500" y="2273300"/>
            <a:ext cx="26670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44469" y="190396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2π</a:t>
            </a:r>
            <a:r>
              <a:rPr lang="en-US" dirty="0" err="1" smtClean="0"/>
              <a:t>GρΔz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07386" y="5816600"/>
            <a:ext cx="70366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Admittance is sometimes calculated using “</a:t>
            </a:r>
            <a:r>
              <a:rPr lang="en-US" i="1" dirty="0" err="1" smtClean="0"/>
              <a:t>Bouguer</a:t>
            </a:r>
            <a:r>
              <a:rPr lang="en-US" i="1" dirty="0" smtClean="0"/>
              <a:t> gravity”, gravity that</a:t>
            </a:r>
          </a:p>
          <a:p>
            <a:pPr algn="r"/>
            <a:r>
              <a:rPr lang="en-US" i="1" dirty="0" smtClean="0"/>
              <a:t>has been </a:t>
            </a:r>
            <a:r>
              <a:rPr lang="en-US" i="1" u="sng" dirty="0" smtClean="0"/>
              <a:t>corrected</a:t>
            </a:r>
            <a:r>
              <a:rPr lang="en-US" i="1" dirty="0" smtClean="0"/>
              <a:t> for mass of topography</a:t>
            </a:r>
          </a:p>
          <a:p>
            <a:pPr algn="r"/>
            <a:r>
              <a:rPr lang="en-US" i="1" dirty="0" smtClean="0"/>
              <a:t>In this course we only use “free-air gravity” (uncorrected for topography).</a:t>
            </a:r>
            <a:endParaRPr lang="en-US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460" y="2615168"/>
            <a:ext cx="4988540" cy="3124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92692" y="2250638"/>
            <a:ext cx="794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Moon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6604000" y="3048000"/>
            <a:ext cx="1879600" cy="18669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88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873634"/>
            <a:ext cx="8610600" cy="53380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6014" y="6211669"/>
            <a:ext cx="6687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Matsuyama et al., Annual Reviews of Earth &amp; Planetary Science, 2014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13732"/>
            <a:ext cx="8115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True polar wander – migration of +</a:t>
            </a:r>
            <a:r>
              <a:rPr lang="en-US" sz="1600" b="1" dirty="0" err="1" smtClean="0"/>
              <a:t>ve</a:t>
            </a:r>
            <a:r>
              <a:rPr lang="en-US" sz="1600" b="1" dirty="0" smtClean="0"/>
              <a:t> (-</a:t>
            </a:r>
            <a:r>
              <a:rPr lang="en-US" sz="1600" b="1" dirty="0" err="1" smtClean="0"/>
              <a:t>ve</a:t>
            </a:r>
            <a:r>
              <a:rPr lang="en-US" sz="1600" b="1" dirty="0" smtClean="0"/>
              <a:t>) </a:t>
            </a:r>
            <a:r>
              <a:rPr lang="en-US" sz="1600" b="1" u="sng" dirty="0" err="1" smtClean="0"/>
              <a:t>non</a:t>
            </a:r>
            <a:r>
              <a:rPr lang="en-US" sz="1600" b="1" dirty="0" err="1" smtClean="0"/>
              <a:t>hydrostatic</a:t>
            </a:r>
            <a:r>
              <a:rPr lang="en-US" sz="1600" b="1" dirty="0" smtClean="0"/>
              <a:t> mass anomalies to equator (poles)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357253"/>
            <a:ext cx="8000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Over geologic time, energy dissipation within viscous interior will align the spin axis</a:t>
            </a:r>
          </a:p>
          <a:p>
            <a:r>
              <a:rPr lang="en-US" i="1" dirty="0" smtClean="0"/>
              <a:t>with the maximum moment of inertia.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828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WRAP-UP TRUE POLAR WANDER FROM LECTURE 1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REVIEW REQUIRED READING (CHAPTER 2 IN MELOSH)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______________________________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_______________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EXPECTATIONS AND OBSERVATIONS: BOUGUER GRAVITY EQUATION, GRAVITY-TOPOGRAPHY CORRELATION, ADMITTANCE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MECHANISMS: AIRY ISOSTASY, FLEXURE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(MEMBRANE STRESSES)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APPLICATIONS: DENSITY/POROSITY; INFERENCE OF BURIED OCEANS; STRENGTH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 HEAT FLOW 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THERMAL HISTORY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501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How is topography supported?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534675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5080000" cy="614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Airy </a:t>
            </a:r>
            <a:r>
              <a:rPr lang="en-US" dirty="0" err="1" smtClean="0"/>
              <a:t>isostasy</a:t>
            </a:r>
            <a:r>
              <a:rPr lang="en-US" dirty="0" smtClean="0"/>
              <a:t> (floating)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971" y="1676400"/>
            <a:ext cx="4685029" cy="314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150" y="4833778"/>
            <a:ext cx="87694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Free-air gravity anomaly is negligibly small </a:t>
            </a:r>
            <a:r>
              <a:rPr lang="en-US" sz="1600" b="1" dirty="0" smtClean="0"/>
              <a:t>for loads small compared to planet radius</a:t>
            </a:r>
            <a:endParaRPr lang="en-US" sz="1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0400"/>
            <a:ext cx="9144000" cy="972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50" y="1828800"/>
            <a:ext cx="2711450" cy="136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93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92" y="274638"/>
            <a:ext cx="4318000" cy="7286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Definition of the lithosphere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792" y="0"/>
            <a:ext cx="471420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7100" y="5981700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Watts, in Treatise on Geophysics</a:t>
            </a:r>
          </a:p>
          <a:p>
            <a:r>
              <a:rPr lang="en-US" dirty="0" smtClean="0"/>
              <a:t>(1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err="1" smtClean="0"/>
              <a:t>edn</a:t>
            </a:r>
            <a:r>
              <a:rPr lang="en-US" dirty="0" smtClean="0"/>
              <a:t>.), 2007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1792" y="1612900"/>
            <a:ext cx="415029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elastic lithosphere </a:t>
            </a:r>
          </a:p>
          <a:p>
            <a:r>
              <a:rPr lang="en-US" b="1" dirty="0" smtClean="0"/>
              <a:t>– supports loads over geologic time</a:t>
            </a:r>
          </a:p>
          <a:p>
            <a:endParaRPr lang="en-US" dirty="0" smtClean="0"/>
          </a:p>
          <a:p>
            <a:r>
              <a:rPr lang="en-US" dirty="0" smtClean="0"/>
              <a:t>separate from:</a:t>
            </a:r>
          </a:p>
          <a:p>
            <a:endParaRPr lang="en-US" dirty="0" smtClean="0"/>
          </a:p>
          <a:p>
            <a:r>
              <a:rPr lang="en-US" dirty="0"/>
              <a:t>seismic lithosphere – permits earthquakes</a:t>
            </a:r>
          </a:p>
          <a:p>
            <a:endParaRPr lang="en-US" dirty="0" smtClean="0"/>
          </a:p>
          <a:p>
            <a:r>
              <a:rPr lang="en-US" dirty="0" smtClean="0"/>
              <a:t>thermal boundary layer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layer that is conductively affected</a:t>
            </a:r>
          </a:p>
          <a:p>
            <a:r>
              <a:rPr lang="en-US" dirty="0" smtClean="0"/>
              <a:t>by the cold boundary condition of </a:t>
            </a:r>
          </a:p>
          <a:p>
            <a:r>
              <a:rPr lang="en-US" dirty="0" smtClean="0"/>
              <a:t>the planet’s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661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4584700" cy="550862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Lithosphere: strength versus depth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400" y="630461"/>
            <a:ext cx="5689599" cy="5052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37767" y="4947166"/>
            <a:ext cx="1421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Byerlee’s</a:t>
            </a:r>
            <a:r>
              <a:rPr lang="en-US" dirty="0" smtClean="0"/>
              <a:t> law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8298"/>
            <a:ext cx="3213100" cy="328450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832100" y="3200400"/>
            <a:ext cx="1943100" cy="174676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8" idx="2"/>
          </p:cNvCxnSpPr>
          <p:nvPr/>
        </p:nvCxnSpPr>
        <p:spPr>
          <a:xfrm flipH="1" flipV="1">
            <a:off x="1606550" y="4622800"/>
            <a:ext cx="400050" cy="32436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939298" y="2627868"/>
            <a:ext cx="120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g=3.7 m s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7939297" y="630461"/>
            <a:ext cx="120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g=9.8 m s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5132597" y="640834"/>
            <a:ext cx="120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g=8.9 m s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5132597" y="2627868"/>
            <a:ext cx="120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g=1.6 m s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064663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55" y="1854200"/>
            <a:ext cx="8581845" cy="44591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" y="4470400"/>
            <a:ext cx="2209800" cy="9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901" y="4470400"/>
            <a:ext cx="2374900" cy="876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251" y="655638"/>
            <a:ext cx="2044700" cy="9271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2501900" y="496888"/>
            <a:ext cx="508001" cy="31750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517900" y="457200"/>
            <a:ext cx="304800" cy="31750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4501" y="-4465"/>
            <a:ext cx="1997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stiffness (Pa, N m</a:t>
            </a:r>
            <a:r>
              <a:rPr lang="en-US" baseline="30000" dirty="0" smtClean="0"/>
              <a:t>-2</a:t>
            </a:r>
            <a:r>
              <a:rPr lang="en-US" dirty="0" smtClean="0"/>
              <a:t>)</a:t>
            </a:r>
          </a:p>
          <a:p>
            <a:r>
              <a:rPr lang="en-US" i="1" dirty="0" smtClean="0"/>
              <a:t>Young’s modulus</a:t>
            </a:r>
            <a:endParaRPr lang="en-US" i="1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511300" y="1284288"/>
            <a:ext cx="361951" cy="29845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8900" y="1582738"/>
            <a:ext cx="2215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flexural rigidity (N m)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8900" y="3868738"/>
            <a:ext cx="165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wavelength (m)</a:t>
            </a:r>
            <a:endParaRPr lang="en-US" dirty="0"/>
          </a:p>
        </p:txBody>
      </p:sp>
      <p:cxnSp>
        <p:nvCxnSpPr>
          <p:cNvPr id="19" name="Straight Arrow Connector 18"/>
          <p:cNvCxnSpPr>
            <a:endCxn id="5" idx="1"/>
          </p:cNvCxnSpPr>
          <p:nvPr/>
        </p:nvCxnSpPr>
        <p:spPr>
          <a:xfrm>
            <a:off x="323850" y="4238070"/>
            <a:ext cx="361951" cy="70858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9171785">
            <a:off x="3936182" y="2717801"/>
            <a:ext cx="1725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compensation, c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2201" y="6128728"/>
            <a:ext cx="3352200" cy="369332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 = [ (kg m s</a:t>
            </a:r>
            <a:r>
              <a:rPr lang="en-US" baseline="30000" dirty="0" smtClean="0"/>
              <a:t>-2</a:t>
            </a:r>
            <a:r>
              <a:rPr lang="en-US" dirty="0" smtClean="0"/>
              <a:t>)/(kg m</a:t>
            </a:r>
            <a:r>
              <a:rPr lang="en-US" baseline="30000" dirty="0" smtClean="0"/>
              <a:t>-3 </a:t>
            </a:r>
            <a:r>
              <a:rPr lang="en-US" dirty="0" smtClean="0"/>
              <a:t>× m s</a:t>
            </a:r>
            <a:r>
              <a:rPr lang="en-US" baseline="30000" dirty="0" smtClean="0"/>
              <a:t>-2</a:t>
            </a:r>
            <a:r>
              <a:rPr lang="en-US" dirty="0" smtClean="0"/>
              <a:t>) ]</a:t>
            </a:r>
            <a:r>
              <a:rPr lang="en-US" baseline="30000" dirty="0" smtClean="0"/>
              <a:t>1/4</a:t>
            </a:r>
            <a:endParaRPr lang="en-US" baseline="30000" dirty="0"/>
          </a:p>
        </p:txBody>
      </p:sp>
      <p:cxnSp>
        <p:nvCxnSpPr>
          <p:cNvPr id="25" name="Curved Connector 24"/>
          <p:cNvCxnSpPr/>
          <p:nvPr/>
        </p:nvCxnSpPr>
        <p:spPr>
          <a:xfrm rot="5400000">
            <a:off x="325039" y="5253617"/>
            <a:ext cx="1016978" cy="745945"/>
          </a:xfrm>
          <a:prstGeom prst="curvedConnector3">
            <a:avLst>
              <a:gd name="adj1" fmla="val 27522"/>
            </a:avLst>
          </a:prstGeom>
          <a:ln>
            <a:solidFill>
              <a:srgbClr val="7F7F7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3927512" y="1438276"/>
            <a:ext cx="542889" cy="246062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698" y="0"/>
            <a:ext cx="3804309" cy="1854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22700" y="158790"/>
            <a:ext cx="207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elastic thickness (m)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5372100" y="1284288"/>
            <a:ext cx="4127500" cy="66778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470401" y="1365806"/>
            <a:ext cx="4212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Poisson’s ratio (0.25 – 0.33, dimensionless)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flipH="1" flipV="1">
            <a:off x="5575256" y="2857500"/>
            <a:ext cx="1157535" cy="21590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732791" y="2704068"/>
            <a:ext cx="2479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Compensation curves</a:t>
            </a:r>
          </a:p>
          <a:p>
            <a:r>
              <a:rPr lang="en-US" dirty="0" smtClean="0"/>
              <a:t>can be used to constrain</a:t>
            </a:r>
          </a:p>
          <a:p>
            <a:r>
              <a:rPr lang="en-US" i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217022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918" y="2654300"/>
            <a:ext cx="5440082" cy="4203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8800" y="757238"/>
            <a:ext cx="4775200" cy="1143000"/>
          </a:xfrm>
        </p:spPr>
        <p:txBody>
          <a:bodyPr>
            <a:noAutofit/>
          </a:bodyPr>
          <a:lstStyle/>
          <a:p>
            <a:r>
              <a:rPr lang="en-US" sz="2500" dirty="0" smtClean="0"/>
              <a:t>A different technique is needed for loads with wavelength comparable to the radius of the planet</a:t>
            </a:r>
            <a:br>
              <a:rPr lang="en-US" sz="2500" dirty="0" smtClean="0"/>
            </a:br>
            <a:r>
              <a:rPr lang="en-US" sz="2500" dirty="0" smtClean="0"/>
              <a:t>(consider </a:t>
            </a:r>
            <a:r>
              <a:rPr lang="en-US" sz="2500" b="1" dirty="0" smtClean="0"/>
              <a:t>membrane stresses</a:t>
            </a:r>
            <a:r>
              <a:rPr lang="en-US" sz="2500" dirty="0" smtClean="0"/>
              <a:t>)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4231679" cy="33400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8333" y="6173232"/>
            <a:ext cx="2620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McKenzie et al. EPSL 2002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" y="3224599"/>
            <a:ext cx="3199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Banerdt</a:t>
            </a:r>
            <a:r>
              <a:rPr lang="en-US" dirty="0" smtClean="0"/>
              <a:t> et al., </a:t>
            </a:r>
            <a:r>
              <a:rPr lang="en-US" dirty="0" err="1" smtClean="0"/>
              <a:t>ch.</a:t>
            </a:r>
            <a:r>
              <a:rPr lang="en-US" dirty="0" smtClean="0"/>
              <a:t> in </a:t>
            </a:r>
          </a:p>
          <a:p>
            <a:r>
              <a:rPr lang="en-US" dirty="0" err="1" smtClean="0"/>
              <a:t>Kieffer</a:t>
            </a:r>
            <a:r>
              <a:rPr lang="en-US" dirty="0" smtClean="0"/>
              <a:t> et al. (</a:t>
            </a:r>
            <a:r>
              <a:rPr lang="en-US" dirty="0" err="1" smtClean="0"/>
              <a:t>eds</a:t>
            </a:r>
            <a:r>
              <a:rPr lang="en-US" dirty="0" smtClean="0"/>
              <a:t>). “Mars”, 1992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171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Membrane support example: </a:t>
            </a:r>
            <a:br>
              <a:rPr lang="en-US" dirty="0" smtClean="0"/>
            </a:br>
            <a:r>
              <a:rPr lang="en-US" dirty="0" err="1" smtClean="0"/>
              <a:t>Tharsis</a:t>
            </a:r>
            <a:r>
              <a:rPr lang="en-US" dirty="0" smtClean="0"/>
              <a:t> (volcanic province) load on Mars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500"/>
            <a:ext cx="9144000" cy="49622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91300" y="6025634"/>
            <a:ext cx="264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Phillips et al. Science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898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WRAP-UP TRUE POLAR WANDER FROM LECTURE 1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REVIEW REQUIRED READING (CHAPTER 2 IN MELOSH)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______________________________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_______________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EXPECTATIONS AND OBSERVATIONS: BOUGUER GRAVITY EQUATION, GRAVITY-TOPOGRAPHY CORRELATION, ADMITTANCE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MECHANISMS: AIRY ISOSTASY, FLEXURE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(MEMBRANE STRESSES)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APPLICATIONS: DENSITY/POROSITY; INFERENCE OF BURIED OCEANS; STRENGTH </a:t>
            </a:r>
            <a:r>
              <a:rPr lang="en-US" dirty="0" smtClean="0">
                <a:sym typeface="Wingdings"/>
              </a:rPr>
              <a:t> HEAT FLOW  </a:t>
            </a:r>
            <a:r>
              <a:rPr lang="en-US" dirty="0" smtClean="0"/>
              <a:t>THERMAL HISTORY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501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How is topography supported?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151770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88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Thermal history of Mars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154" y="1290598"/>
            <a:ext cx="7323013" cy="455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49288" y="3263900"/>
            <a:ext cx="23603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Major reduction</a:t>
            </a:r>
          </a:p>
          <a:p>
            <a:r>
              <a:rPr lang="en-US" dirty="0" smtClean="0">
                <a:sym typeface="Wingdings"/>
              </a:rPr>
              <a:t>in Mars’ geothermal</a:t>
            </a:r>
          </a:p>
          <a:p>
            <a:r>
              <a:rPr lang="en-US" dirty="0" smtClean="0">
                <a:sym typeface="Wingdings"/>
              </a:rPr>
              <a:t>heat flow at around</a:t>
            </a:r>
          </a:p>
          <a:p>
            <a:r>
              <a:rPr lang="en-US" dirty="0" smtClean="0">
                <a:sym typeface="Wingdings"/>
              </a:rPr>
              <a:t>the time that the </a:t>
            </a:r>
          </a:p>
          <a:p>
            <a:r>
              <a:rPr lang="en-US" dirty="0" smtClean="0">
                <a:sym typeface="Wingdings"/>
              </a:rPr>
              <a:t>surface was drying out.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57600" y="6148864"/>
            <a:ext cx="4143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Ruiz et al., Nature Scientific Reports, 2014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971" y="835897"/>
            <a:ext cx="1549400" cy="8589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717034"/>
            <a:ext cx="5442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 of elastic lithosphere corresponds to T ~ 550-600 C</a:t>
            </a:r>
          </a:p>
          <a:p>
            <a:r>
              <a:rPr lang="en-US" dirty="0" smtClean="0"/>
              <a:t>(McNutt, JGR, 1984)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558371" y="469900"/>
            <a:ext cx="544229" cy="5080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102600" y="203200"/>
            <a:ext cx="106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depth(m)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783671" y="469900"/>
            <a:ext cx="477188" cy="4064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532973" y="1602265"/>
            <a:ext cx="290227" cy="9262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23200" y="1510225"/>
            <a:ext cx="1333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thermal</a:t>
            </a:r>
          </a:p>
          <a:p>
            <a:r>
              <a:rPr lang="en-US" dirty="0" smtClean="0"/>
              <a:t>conductivity</a:t>
            </a:r>
          </a:p>
          <a:p>
            <a:r>
              <a:rPr lang="en-US" dirty="0" smtClean="0"/>
              <a:t>(W m</a:t>
            </a:r>
            <a:r>
              <a:rPr lang="en-US" baseline="30000" dirty="0" smtClean="0"/>
              <a:t>-1</a:t>
            </a:r>
            <a:r>
              <a:rPr lang="en-US" dirty="0" smtClean="0"/>
              <a:t> K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37889" y="100568"/>
            <a:ext cx="189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heat flow (W m</a:t>
            </a:r>
            <a:r>
              <a:rPr lang="en-US" baseline="30000" dirty="0" smtClean="0"/>
              <a:t>-2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698312" y="1462836"/>
            <a:ext cx="85359" cy="4641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315077" y="1926945"/>
            <a:ext cx="1294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T(K)</a:t>
            </a:r>
          </a:p>
        </p:txBody>
      </p:sp>
    </p:spTree>
    <p:extLst>
      <p:ext uri="{BB962C8B-B14F-4D97-AF65-F5344CB8AC3E}">
        <p14:creationId xmlns:p14="http://schemas.microsoft.com/office/powerpoint/2010/main" val="3026233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15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1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Significance of true polar wander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(Potentially rapid) shifts of (paleo)latitude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Complicate reconstruction of past climate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0961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0900"/>
          </a:xfrm>
        </p:spPr>
        <p:txBody>
          <a:bodyPr/>
          <a:lstStyle/>
          <a:p>
            <a:r>
              <a:rPr lang="en-US" dirty="0" smtClean="0"/>
              <a:t>Inferring oceans on Europa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51324" y="850900"/>
            <a:ext cx="3292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Hurford</a:t>
            </a:r>
            <a:r>
              <a:rPr lang="en-US" dirty="0" smtClean="0"/>
              <a:t> et al. Icarus 2005</a:t>
            </a:r>
          </a:p>
          <a:p>
            <a:pPr algn="r"/>
            <a:r>
              <a:rPr lang="en-US" dirty="0" smtClean="0"/>
              <a:t>Billings &amp; </a:t>
            </a:r>
            <a:r>
              <a:rPr lang="en-US" dirty="0" err="1" smtClean="0"/>
              <a:t>Kattenhorn</a:t>
            </a:r>
            <a:r>
              <a:rPr lang="en-US" dirty="0" smtClean="0"/>
              <a:t> Icarus 2005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1" y="673100"/>
            <a:ext cx="2044700" cy="927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1" y="1600200"/>
            <a:ext cx="3805191" cy="345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0200"/>
            <a:ext cx="6616700" cy="44615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61242" y="2514600"/>
            <a:ext cx="2582758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Elastic thickness is</a:t>
            </a:r>
          </a:p>
          <a:p>
            <a:r>
              <a:rPr lang="en-US" dirty="0" smtClean="0">
                <a:sym typeface="Wingdings"/>
              </a:rPr>
              <a:t>small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Ice is soft and warm at</a:t>
            </a:r>
          </a:p>
          <a:p>
            <a:r>
              <a:rPr lang="en-US" dirty="0" smtClean="0">
                <a:sym typeface="Wingdings"/>
              </a:rPr>
              <a:t>shallow depths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(From Europa’s overall</a:t>
            </a:r>
          </a:p>
          <a:p>
            <a:r>
              <a:rPr lang="en-US" dirty="0" smtClean="0">
                <a:sym typeface="Wingdings"/>
              </a:rPr>
              <a:t>density) water substance</a:t>
            </a:r>
          </a:p>
          <a:p>
            <a:r>
              <a:rPr lang="en-US" dirty="0" smtClean="0">
                <a:sym typeface="Wingdings"/>
              </a:rPr>
              <a:t>persists to great depth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Most of the water is</a:t>
            </a:r>
          </a:p>
          <a:p>
            <a:r>
              <a:rPr lang="en-US" dirty="0" smtClean="0">
                <a:sym typeface="Wingdings"/>
              </a:rPr>
              <a:t>very warm and likely</a:t>
            </a:r>
          </a:p>
          <a:p>
            <a:r>
              <a:rPr lang="en-US" dirty="0" smtClean="0">
                <a:sym typeface="Wingdings"/>
              </a:rPr>
              <a:t>liquid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2160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points: topography versus gravity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066799"/>
            <a:ext cx="8801100" cy="4254501"/>
          </a:xfrm>
        </p:spPr>
        <p:txBody>
          <a:bodyPr>
            <a:normAutofit/>
          </a:bodyPr>
          <a:lstStyle/>
          <a:p>
            <a:r>
              <a:rPr lang="en-US" dirty="0" smtClean="0"/>
              <a:t>Relationship between topography &amp; gravity at length scales much larger than, comparable to, and much smaller than, the lithospheric thickness.</a:t>
            </a:r>
          </a:p>
          <a:p>
            <a:r>
              <a:rPr lang="en-US" dirty="0" smtClean="0"/>
              <a:t>Explanation of Airy </a:t>
            </a:r>
            <a:r>
              <a:rPr lang="en-US" dirty="0" err="1" smtClean="0"/>
              <a:t>isostasy</a:t>
            </a:r>
            <a:endParaRPr lang="en-US" dirty="0" smtClean="0"/>
          </a:p>
          <a:p>
            <a:r>
              <a:rPr lang="en-US" dirty="0" smtClean="0"/>
              <a:t>Quantities inferred from topography</a:t>
            </a:r>
            <a:r>
              <a:rPr lang="en-US" dirty="0" smtClean="0">
                <a:sym typeface="Wingdings"/>
              </a:rPr>
              <a:t></a:t>
            </a:r>
            <a:r>
              <a:rPr lang="en-US" dirty="0" smtClean="0"/>
              <a:t>gravity comparison.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600200" y="5181600"/>
            <a:ext cx="6017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Next lecture: </a:t>
            </a:r>
            <a:r>
              <a:rPr lang="en-US" sz="2800" dirty="0" smtClean="0"/>
              <a:t>topography and tectonics.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9245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5287"/>
            <a:ext cx="9144000" cy="2178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10159" y="6488668"/>
            <a:ext cx="3233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Matsuyama &amp; Manga, JGR, 2010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70700" cy="386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68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100" y="25400"/>
            <a:ext cx="6591300" cy="5838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7600" y="6413500"/>
            <a:ext cx="2510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Keane et al. Nature 2016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189468"/>
            <a:ext cx="2216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TPW on Pluto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76133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673101"/>
            <a:ext cx="880110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Relationship between topography &amp; gravity at length scales much larger than, comparable to, and much smaller than, the lithospheric thickness.</a:t>
            </a:r>
          </a:p>
          <a:p>
            <a:r>
              <a:rPr lang="en-US" dirty="0" smtClean="0"/>
              <a:t>Explanation of Airy </a:t>
            </a:r>
            <a:r>
              <a:rPr lang="en-US" dirty="0" err="1" smtClean="0"/>
              <a:t>isostasy</a:t>
            </a:r>
            <a:endParaRPr lang="en-US" dirty="0" smtClean="0"/>
          </a:p>
          <a:p>
            <a:r>
              <a:rPr lang="en-US" dirty="0" smtClean="0"/>
              <a:t>Quantities inferred from topography</a:t>
            </a:r>
            <a:r>
              <a:rPr lang="en-US" dirty="0" smtClean="0">
                <a:sym typeface="Wingdings"/>
              </a:rPr>
              <a:t></a:t>
            </a:r>
            <a:r>
              <a:rPr lang="en-US" dirty="0" smtClean="0"/>
              <a:t>gravity comparison.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67482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332"/>
            <a:ext cx="8925202" cy="62587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8900" y="0"/>
            <a:ext cx="8775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Topography of the oceans: How is topography supported?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12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6100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Mapping underwater volcanoes from space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3612645" cy="402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077" y="876300"/>
            <a:ext cx="5015590" cy="391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8000" y="4787900"/>
            <a:ext cx="235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Smith &amp; </a:t>
            </a:r>
            <a:r>
              <a:rPr lang="en-US" dirty="0" err="1" smtClean="0"/>
              <a:t>Sandwell</a:t>
            </a:r>
            <a:r>
              <a:rPr lang="en-US" dirty="0" smtClean="0"/>
              <a:t> 1997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603234"/>
            <a:ext cx="3314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Wessel et al. </a:t>
            </a:r>
            <a:r>
              <a:rPr lang="en-US" i="1" dirty="0" smtClean="0"/>
              <a:t>Oceanography </a:t>
            </a:r>
            <a:r>
              <a:rPr lang="en-US" dirty="0" smtClean="0"/>
              <a:t>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927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6226175"/>
            <a:ext cx="4800600" cy="500062"/>
          </a:xfrm>
        </p:spPr>
        <p:txBody>
          <a:bodyPr>
            <a:noAutofit/>
          </a:bodyPr>
          <a:lstStyle/>
          <a:p>
            <a:r>
              <a:rPr lang="en-US" sz="1800" dirty="0"/>
              <a:t>http://</a:t>
            </a:r>
            <a:r>
              <a:rPr lang="en-US" sz="1800" dirty="0" err="1"/>
              <a:t>www.marine-geo.org</a:t>
            </a:r>
            <a:r>
              <a:rPr lang="en-US" sz="1800" dirty="0"/>
              <a:t>/portals/</a:t>
            </a:r>
            <a:r>
              <a:rPr lang="en-US" sz="1800" dirty="0" err="1"/>
              <a:t>gmrt</a:t>
            </a:r>
            <a:r>
              <a:rPr lang="en-US" sz="1800" dirty="0"/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901" y="584252"/>
            <a:ext cx="7226299" cy="56419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Most Earth seafloor “bathymetry” is actually inferred from constraints on gravity!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257800" y="4622800"/>
            <a:ext cx="546100" cy="571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57700" y="4279900"/>
            <a:ext cx="1857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sonar bathymetry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20336449">
            <a:off x="2174736" y="3328602"/>
            <a:ext cx="3370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gaps between tracks: bathymetry</a:t>
            </a:r>
          </a:p>
          <a:p>
            <a:r>
              <a:rPr lang="en-US" i="1" dirty="0" smtClean="0"/>
              <a:t>inferred from altimetry</a:t>
            </a:r>
            <a:r>
              <a:rPr lang="en-US" i="1" dirty="0" smtClean="0">
                <a:sym typeface="Wingdings"/>
              </a:rPr>
              <a:t> gravity</a:t>
            </a:r>
            <a:endParaRPr lang="en-US" i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302500" y="4649232"/>
            <a:ext cx="1308100" cy="13451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31200" y="3635637"/>
            <a:ext cx="727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gaps</a:t>
            </a:r>
          </a:p>
          <a:p>
            <a:r>
              <a:rPr lang="en-US" dirty="0" smtClean="0"/>
              <a:t>are</a:t>
            </a:r>
          </a:p>
          <a:p>
            <a:r>
              <a:rPr lang="en-US" dirty="0" smtClean="0"/>
              <a:t>large!</a:t>
            </a:r>
          </a:p>
        </p:txBody>
      </p:sp>
    </p:spTree>
    <p:extLst>
      <p:ext uri="{BB962C8B-B14F-4D97-AF65-F5344CB8AC3E}">
        <p14:creationId xmlns:p14="http://schemas.microsoft.com/office/powerpoint/2010/main" val="4022524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9110</TotalTime>
  <Words>934</Words>
  <Application>Microsoft Macintosh PowerPoint</Application>
  <PresentationFormat>On-screen Show (4:3)</PresentationFormat>
  <Paragraphs>178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GEOS 28600</vt:lpstr>
      <vt:lpstr>PowerPoint Presentation</vt:lpstr>
      <vt:lpstr>Significance of true polar wander</vt:lpstr>
      <vt:lpstr>PowerPoint Presentation</vt:lpstr>
      <vt:lpstr>PowerPoint Presentation</vt:lpstr>
      <vt:lpstr>Key points from today’s lecture</vt:lpstr>
      <vt:lpstr>PowerPoint Presentation</vt:lpstr>
      <vt:lpstr>Mapping underwater volcanoes from space</vt:lpstr>
      <vt:lpstr>http://www.marine-geo.org/portals/gmrt/</vt:lpstr>
      <vt:lpstr>Airy isostasy (floating)</vt:lpstr>
      <vt:lpstr>Switch to chalkboard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Example: map underwater volcanoes from space</vt:lpstr>
      <vt:lpstr>http://www.marine-geo.org/portals/gmrt/</vt:lpstr>
      <vt:lpstr>Different worlds show similar behavior in gravity-topography ratio (“admittance”) as a function of wavelength</vt:lpstr>
      <vt:lpstr>PowerPoint Presentation</vt:lpstr>
      <vt:lpstr>Airy isostasy (floating)</vt:lpstr>
      <vt:lpstr>Definition of the lithosphere</vt:lpstr>
      <vt:lpstr>Lithosphere: strength versus depth</vt:lpstr>
      <vt:lpstr>PowerPoint Presentation</vt:lpstr>
      <vt:lpstr>A different technique is needed for loads with wavelength comparable to the radius of the planet (consider membrane stresses)</vt:lpstr>
      <vt:lpstr>Membrane support example:  Tharsis (volcanic province) load on Mars</vt:lpstr>
      <vt:lpstr>PowerPoint Presentation</vt:lpstr>
      <vt:lpstr>Thermal history of Mars </vt:lpstr>
      <vt:lpstr>PowerPoint Presentation</vt:lpstr>
      <vt:lpstr>Inferring oceans on Europa</vt:lpstr>
      <vt:lpstr>Key points: topography versus gravity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1091</cp:revision>
  <dcterms:created xsi:type="dcterms:W3CDTF">2016-01-07T03:39:51Z</dcterms:created>
  <dcterms:modified xsi:type="dcterms:W3CDTF">2020-01-13T04:25:19Z</dcterms:modified>
</cp:coreProperties>
</file>