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9" r:id="rId2"/>
    <p:sldId id="851" r:id="rId3"/>
    <p:sldId id="866" r:id="rId4"/>
    <p:sldId id="867" r:id="rId5"/>
    <p:sldId id="868" r:id="rId6"/>
    <p:sldId id="869" r:id="rId7"/>
    <p:sldId id="870" r:id="rId8"/>
    <p:sldId id="871" r:id="rId9"/>
    <p:sldId id="872" r:id="rId10"/>
    <p:sldId id="873" r:id="rId11"/>
    <p:sldId id="874" r:id="rId12"/>
    <p:sldId id="875" r:id="rId13"/>
    <p:sldId id="876" r:id="rId14"/>
    <p:sldId id="877" r:id="rId15"/>
    <p:sldId id="878" r:id="rId16"/>
    <p:sldId id="879" r:id="rId17"/>
    <p:sldId id="880" r:id="rId18"/>
    <p:sldId id="881" r:id="rId19"/>
    <p:sldId id="882" r:id="rId20"/>
    <p:sldId id="883" r:id="rId21"/>
    <p:sldId id="884" r:id="rId22"/>
    <p:sldId id="885" r:id="rId23"/>
    <p:sldId id="886" r:id="rId24"/>
    <p:sldId id="887" r:id="rId25"/>
    <p:sldId id="888" r:id="rId26"/>
    <p:sldId id="889" r:id="rId27"/>
    <p:sldId id="890" r:id="rId28"/>
    <p:sldId id="891" r:id="rId29"/>
    <p:sldId id="892" r:id="rId30"/>
    <p:sldId id="893" r:id="rId31"/>
    <p:sldId id="894" r:id="rId32"/>
    <p:sldId id="895" r:id="rId33"/>
    <p:sldId id="896" r:id="rId34"/>
    <p:sldId id="897" r:id="rId35"/>
    <p:sldId id="898" r:id="rId36"/>
    <p:sldId id="899" r:id="rId37"/>
    <p:sldId id="900" r:id="rId38"/>
    <p:sldId id="901" r:id="rId39"/>
    <p:sldId id="902" r:id="rId40"/>
    <p:sldId id="903" r:id="rId41"/>
    <p:sldId id="904" r:id="rId42"/>
    <p:sldId id="905" r:id="rId43"/>
    <p:sldId id="906" r:id="rId44"/>
    <p:sldId id="907" r:id="rId45"/>
    <p:sldId id="908" r:id="rId46"/>
    <p:sldId id="909" r:id="rId47"/>
    <p:sldId id="910" r:id="rId48"/>
    <p:sldId id="911" r:id="rId49"/>
    <p:sldId id="912" r:id="rId50"/>
    <p:sldId id="913" r:id="rId51"/>
    <p:sldId id="914" r:id="rId52"/>
    <p:sldId id="915" r:id="rId53"/>
    <p:sldId id="916" r:id="rId54"/>
    <p:sldId id="839" r:id="rId55"/>
    <p:sldId id="838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07" autoAdjust="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4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2852419"/>
          </a:xfrm>
        </p:spPr>
        <p:txBody>
          <a:bodyPr>
            <a:normAutofit/>
          </a:bodyPr>
          <a:lstStyle/>
          <a:p>
            <a:r>
              <a:rPr lang="en-US" dirty="0" smtClean="0"/>
              <a:t>Lecture 18</a:t>
            </a:r>
          </a:p>
          <a:p>
            <a:r>
              <a:rPr lang="en-US" dirty="0"/>
              <a:t>Monday 9 March </a:t>
            </a:r>
            <a:r>
              <a:rPr lang="en-US" dirty="0" smtClean="0"/>
              <a:t>2020</a:t>
            </a:r>
          </a:p>
          <a:p>
            <a:r>
              <a:rPr lang="en-US" dirty="0"/>
              <a:t>Methods in geomorphology </a:t>
            </a:r>
            <a:r>
              <a:rPr lang="en-US" dirty="0">
                <a:sym typeface="Wingdings"/>
              </a:rPr>
              <a:t> Titan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09" y="525102"/>
            <a:ext cx="8189091" cy="6332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900" y="625564"/>
            <a:ext cx="4049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example: </a:t>
            </a:r>
            <a:r>
              <a:rPr lang="en-US" dirty="0" err="1" smtClean="0"/>
              <a:t>Gondwana</a:t>
            </a:r>
            <a:r>
              <a:rPr lang="en-US" dirty="0" smtClean="0"/>
              <a:t> Scarp,</a:t>
            </a:r>
          </a:p>
          <a:p>
            <a:r>
              <a:rPr lang="en-US" dirty="0" smtClean="0"/>
              <a:t>known as “Great Escarpment” in S. Africa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08844" y="0"/>
            <a:ext cx="432365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/>
              <a:t>(8) </a:t>
            </a:r>
            <a:r>
              <a:rPr lang="en-US" sz="2600" dirty="0" smtClean="0"/>
              <a:t>Shared event of known age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88900" y="1367270"/>
            <a:ext cx="3041217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South Africa: rifting ~160 Ma</a:t>
            </a:r>
          </a:p>
          <a:p>
            <a:r>
              <a:rPr lang="en-US" dirty="0" smtClean="0"/>
              <a:t>(plate tectonic reconstruction)</a:t>
            </a:r>
          </a:p>
          <a:p>
            <a:r>
              <a:rPr lang="en-US" dirty="0" smtClean="0"/>
              <a:t>Scarp retreat rate: ~1 km/Myr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00" y="525102"/>
            <a:ext cx="2603500" cy="1765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501" y="5391216"/>
            <a:ext cx="2157499" cy="146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33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834024"/>
            <a:ext cx="3403600" cy="5757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700" y="254000"/>
            <a:ext cx="8360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Scarp retreat following continental break-up is constrained by apatite fission-track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98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(9) The sedimentary record.</a:t>
            </a:r>
            <a:endParaRPr lang="en-US" b="1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219200" y="1028700"/>
            <a:ext cx="482600" cy="876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588" y="1905000"/>
            <a:ext cx="23407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method with great </a:t>
            </a:r>
          </a:p>
          <a:p>
            <a:r>
              <a:rPr lang="en-US" dirty="0" smtClean="0"/>
              <a:t>promise for the future;</a:t>
            </a:r>
          </a:p>
          <a:p>
            <a:r>
              <a:rPr lang="en-US" dirty="0" smtClean="0"/>
              <a:t>see required reading</a:t>
            </a:r>
          </a:p>
          <a:p>
            <a:r>
              <a:rPr lang="en-US" dirty="0" smtClean="0"/>
              <a:t>Allen 2008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7765" y="5803900"/>
            <a:ext cx="8936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Strengths: Records information about fully-vanished landscapes.</a:t>
            </a:r>
          </a:p>
          <a:p>
            <a:r>
              <a:rPr lang="en-US" dirty="0" smtClean="0"/>
              <a:t>Weaknesses: Changes in grain size + channel dimensions have multiple possible explanations.</a:t>
            </a:r>
          </a:p>
          <a:p>
            <a:r>
              <a:rPr lang="en-US" dirty="0" smtClean="0"/>
              <a:t>Age range of application: &lt; 3.5 </a:t>
            </a:r>
            <a:r>
              <a:rPr lang="en-US" dirty="0" err="1" smtClean="0"/>
              <a:t>Ga</a:t>
            </a:r>
            <a:r>
              <a:rPr lang="en-US" dirty="0" smtClean="0"/>
              <a:t> on Earth; &lt;4.1 </a:t>
            </a:r>
            <a:r>
              <a:rPr lang="en-US" dirty="0" err="1" smtClean="0"/>
              <a:t>Ga</a:t>
            </a:r>
            <a:r>
              <a:rPr lang="en-US" dirty="0" smtClean="0"/>
              <a:t> on Mars (for orbiter methods)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00800" y="1320800"/>
            <a:ext cx="276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Foreman et al. Nature 2012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301" y="940823"/>
            <a:ext cx="3682999" cy="4850377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5765800" y="3479800"/>
            <a:ext cx="762000" cy="40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92900" y="3886200"/>
            <a:ext cx="22238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4-6 </a:t>
            </a:r>
            <a:r>
              <a:rPr lang="en-US" dirty="0" err="1" smtClean="0"/>
              <a:t>deg</a:t>
            </a:r>
            <a:r>
              <a:rPr lang="en-US" dirty="0" smtClean="0"/>
              <a:t> C increase in </a:t>
            </a:r>
          </a:p>
          <a:p>
            <a:r>
              <a:rPr lang="en-US" dirty="0" smtClean="0"/>
              <a:t>global T accompanied</a:t>
            </a:r>
          </a:p>
          <a:p>
            <a:r>
              <a:rPr lang="en-US" dirty="0" smtClean="0"/>
              <a:t>by 2x-4x increase in </a:t>
            </a:r>
          </a:p>
          <a:p>
            <a:r>
              <a:rPr lang="en-US" dirty="0" smtClean="0"/>
              <a:t>pCO</a:t>
            </a:r>
            <a:r>
              <a:rPr lang="en-US" baseline="-250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37644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173038"/>
            <a:ext cx="3632200" cy="1143000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/>
              <a:t>Example (idealized model):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50800"/>
            <a:ext cx="5295900" cy="680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0"/>
            <a:ext cx="4285085" cy="3975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55834"/>
            <a:ext cx="391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Armitage et al. Nature Geoscience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14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243"/>
            <a:ext cx="8229600" cy="6397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Integration and cross-checking of methods.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780" y="2501900"/>
            <a:ext cx="6614819" cy="435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8600" y="6400800"/>
            <a:ext cx="234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University of Innsbruck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850" y="594519"/>
            <a:ext cx="3143250" cy="23854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-69850" y="2992645"/>
            <a:ext cx="1645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Anderson &amp; </a:t>
            </a:r>
          </a:p>
          <a:p>
            <a:r>
              <a:rPr lang="en-US" dirty="0" smtClean="0"/>
              <a:t>Anderson, </a:t>
            </a:r>
            <a:r>
              <a:rPr lang="en-US" dirty="0" err="1" smtClean="0"/>
              <a:t>ch.</a:t>
            </a:r>
            <a:r>
              <a:rPr lang="en-US" dirty="0" smtClean="0"/>
              <a:t>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016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7F7F7F"/>
                </a:solidFill>
              </a:rPr>
              <a:t>Landscape evolution: sources of data</a:t>
            </a:r>
            <a:endParaRPr lang="en-US" sz="2800" dirty="0">
              <a:solidFill>
                <a:srgbClr val="7F7F7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3200"/>
            <a:ext cx="8483600" cy="3541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SOME MAJOR LANDSCAPE EVOLUTION PROBLEMS</a:t>
            </a:r>
          </a:p>
          <a:p>
            <a:pPr marL="0" indent="0">
              <a:buNone/>
            </a:pP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DATE/RATE DATA ON EARTH</a:t>
            </a:r>
          </a:p>
          <a:p>
            <a:pPr marL="0" indent="0">
              <a:buNone/>
            </a:pP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rgbClr val="000000"/>
                </a:solidFill>
              </a:rPr>
              <a:t>DATE/RATE DATA ON OTHER PLANETS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778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5100"/>
            <a:ext cx="9144000" cy="736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(P1) Crater-density constraints on burial and exhumation.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105" y="1587500"/>
            <a:ext cx="4602542" cy="353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073698"/>
            <a:ext cx="193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&amp; Mayer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058" y="1366330"/>
            <a:ext cx="4279242" cy="403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0700" y="1238298"/>
            <a:ext cx="115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CONCEPT: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37300" y="1181664"/>
            <a:ext cx="78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DATA: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90700" y="5404930"/>
            <a:ext cx="73533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Strengths: Can be applied anywhere on Mars;</a:t>
            </a:r>
          </a:p>
          <a:p>
            <a:r>
              <a:rPr lang="en-US" dirty="0"/>
              <a:t>	</a:t>
            </a:r>
            <a:r>
              <a:rPr lang="en-US" dirty="0" smtClean="0"/>
              <a:t>	  Can give past sedimentation rates.</a:t>
            </a:r>
          </a:p>
          <a:p>
            <a:r>
              <a:rPr lang="en-US" dirty="0" smtClean="0"/>
              <a:t>Weaknesses: Difficult to date steep slopes (small area, distorted craters)</a:t>
            </a:r>
            <a:endParaRPr lang="en-US" dirty="0"/>
          </a:p>
          <a:p>
            <a:r>
              <a:rPr lang="en-US" dirty="0" smtClean="0"/>
              <a:t>Age range of validity: In principle, applies to all timescales.</a:t>
            </a:r>
          </a:p>
          <a:p>
            <a:r>
              <a:rPr lang="en-US" dirty="0"/>
              <a:t>	</a:t>
            </a:r>
            <a:r>
              <a:rPr lang="en-US" dirty="0" smtClean="0"/>
              <a:t>			    In practice, restricted to 1-100 Myr for erosion rates</a:t>
            </a:r>
          </a:p>
          <a:p>
            <a:r>
              <a:rPr lang="en-US" dirty="0"/>
              <a:t>	</a:t>
            </a:r>
            <a:r>
              <a:rPr lang="en-US" dirty="0" smtClean="0"/>
              <a:t>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447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651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(P2) Statistical approaches (e.g. crater modification)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536700"/>
            <a:ext cx="4127500" cy="2242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992" y="1597152"/>
            <a:ext cx="4275708" cy="52608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23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Fassett &amp; Thomson, JGR-Planets, 2014 – </a:t>
            </a:r>
            <a:r>
              <a:rPr lang="en-US" dirty="0" err="1" smtClean="0"/>
              <a:t>Goal:measure</a:t>
            </a:r>
            <a:r>
              <a:rPr lang="en-US" dirty="0" smtClean="0"/>
              <a:t> crater degradation on the moon vs. time.</a:t>
            </a:r>
          </a:p>
          <a:p>
            <a:r>
              <a:rPr lang="en-US" dirty="0" smtClean="0"/>
              <a:t>Plot the diffusional degradation of individual craters as a function of the crater density of the</a:t>
            </a:r>
          </a:p>
          <a:p>
            <a:r>
              <a:rPr lang="en-US" dirty="0" smtClean="0"/>
              <a:t>terrains that host them. Map the crater density to absolute age using Apollo radiometric dates.   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09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0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900"/>
            <a:ext cx="8229600" cy="5245100"/>
          </a:xfrm>
        </p:spPr>
        <p:txBody>
          <a:bodyPr>
            <a:normAutofit/>
          </a:bodyPr>
          <a:lstStyle/>
          <a:p>
            <a:r>
              <a:rPr lang="en-US" dirty="0" smtClean="0"/>
              <a:t>For each Earth-based dating method, know the principle, advantages, disadvantages, example application, age range of application, for each technique.</a:t>
            </a:r>
          </a:p>
          <a:p>
            <a:r>
              <a:rPr lang="en-US" dirty="0"/>
              <a:t>Explain the evidence for and against a Pleistocene uptick in global erosion on Earth (two arguments for and two arguments </a:t>
            </a:r>
            <a:r>
              <a:rPr lang="en-US" dirty="0" smtClean="0"/>
              <a:t>against, plus geographic context)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08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2108200"/>
            <a:ext cx="80518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62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arenBoth"/>
            </a:pPr>
            <a:r>
              <a:rPr lang="en-US" dirty="0" smtClean="0"/>
              <a:t>Count layers (tree rings, </a:t>
            </a:r>
            <a:r>
              <a:rPr lang="en-US" dirty="0" err="1" smtClean="0"/>
              <a:t>varves</a:t>
            </a:r>
            <a:r>
              <a:rPr lang="en-US" dirty="0" smtClean="0"/>
              <a:t>).</a:t>
            </a:r>
          </a:p>
          <a:p>
            <a:pPr marL="514350" indent="-514350">
              <a:buAutoNum type="arabicParenBoth"/>
            </a:pPr>
            <a:r>
              <a:rPr lang="en-US" dirty="0"/>
              <a:t>Optically stimulated </a:t>
            </a:r>
            <a:r>
              <a:rPr lang="en-US" dirty="0" smtClean="0"/>
              <a:t>luminescence.</a:t>
            </a:r>
          </a:p>
          <a:p>
            <a:pPr marL="514350" indent="-514350">
              <a:buAutoNum type="arabicParenBoth"/>
            </a:pPr>
            <a:r>
              <a:rPr lang="en-US" dirty="0" smtClean="0"/>
              <a:t>Radiocarbon </a:t>
            </a:r>
            <a:r>
              <a:rPr lang="en-US" dirty="0"/>
              <a:t>- </a:t>
            </a:r>
            <a:r>
              <a:rPr lang="en-US" baseline="30000" dirty="0"/>
              <a:t>14</a:t>
            </a:r>
            <a:r>
              <a:rPr lang="en-US" dirty="0"/>
              <a:t>C</a:t>
            </a:r>
            <a:r>
              <a:rPr lang="en-US" dirty="0" smtClean="0"/>
              <a:t>.</a:t>
            </a:r>
          </a:p>
          <a:p>
            <a:pPr marL="514350" indent="-514350">
              <a:buAutoNum type="arabicParenBoth"/>
            </a:pPr>
            <a:r>
              <a:rPr lang="en-US" dirty="0" smtClean="0"/>
              <a:t>Spike </a:t>
            </a:r>
            <a:r>
              <a:rPr lang="en-US" dirty="0"/>
              <a:t>of radioactive elements (e.g. tritium</a:t>
            </a:r>
            <a:r>
              <a:rPr lang="en-US" dirty="0" smtClean="0"/>
              <a:t>) associated </a:t>
            </a:r>
            <a:r>
              <a:rPr lang="en-US" dirty="0"/>
              <a:t>with atmospheric nuclear </a:t>
            </a:r>
            <a:r>
              <a:rPr lang="en-US" dirty="0" smtClean="0"/>
              <a:t>testing.</a:t>
            </a:r>
          </a:p>
          <a:p>
            <a:pPr marL="514350" indent="-514350">
              <a:buAutoNum type="arabicParenBoth"/>
            </a:pPr>
            <a:r>
              <a:rPr lang="en-US" b="1" dirty="0" smtClean="0"/>
              <a:t> </a:t>
            </a:r>
            <a:r>
              <a:rPr lang="en-US" b="1" dirty="0" err="1" smtClean="0"/>
              <a:t>Cosmogenic</a:t>
            </a:r>
            <a:r>
              <a:rPr lang="en-US" b="1" dirty="0" smtClean="0"/>
              <a:t> dating.</a:t>
            </a:r>
          </a:p>
          <a:p>
            <a:pPr marL="514350" indent="-514350">
              <a:buAutoNum type="arabicParenBoth"/>
            </a:pPr>
            <a:r>
              <a:rPr lang="en-US" dirty="0" smtClean="0"/>
              <a:t>Fission </a:t>
            </a:r>
            <a:r>
              <a:rPr lang="en-US" dirty="0"/>
              <a:t>track</a:t>
            </a:r>
            <a:r>
              <a:rPr lang="en-US" dirty="0" smtClean="0"/>
              <a:t>.</a:t>
            </a:r>
          </a:p>
          <a:p>
            <a:pPr marL="514350" indent="-514350">
              <a:buAutoNum type="arabicParenBoth"/>
            </a:pPr>
            <a:r>
              <a:rPr lang="en-US" dirty="0" smtClean="0"/>
              <a:t>(</a:t>
            </a:r>
            <a:r>
              <a:rPr lang="en-US" dirty="0"/>
              <a:t>U-</a:t>
            </a:r>
            <a:r>
              <a:rPr lang="en-US" dirty="0" err="1"/>
              <a:t>Th</a:t>
            </a:r>
            <a:r>
              <a:rPr lang="en-US" dirty="0"/>
              <a:t>)/He &amp; other exhumation methods</a:t>
            </a:r>
            <a:r>
              <a:rPr lang="en-US" dirty="0" smtClean="0"/>
              <a:t>.</a:t>
            </a:r>
          </a:p>
          <a:p>
            <a:pPr marL="514350" indent="-514350">
              <a:buAutoNum type="arabicParenBoth"/>
            </a:pPr>
            <a:r>
              <a:rPr lang="en-US" dirty="0" smtClean="0"/>
              <a:t>Shared </a:t>
            </a:r>
            <a:r>
              <a:rPr lang="en-US" dirty="0"/>
              <a:t>event of known </a:t>
            </a:r>
            <a:r>
              <a:rPr lang="en-US" dirty="0" smtClean="0"/>
              <a:t>age.</a:t>
            </a:r>
          </a:p>
          <a:p>
            <a:pPr marL="514350" indent="-514350">
              <a:buAutoNum type="arabicParenBoth"/>
            </a:pPr>
            <a:r>
              <a:rPr lang="en-US" b="1" dirty="0" smtClean="0"/>
              <a:t> The sedimentary record.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85112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/>
              <a:t>Surface processes as a record of climate: Titan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562100"/>
            <a:ext cx="8483600" cy="4165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EXPLORATION OF TITAN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CLIMATE DRIVERS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SURFACE PROCESS RESPONSE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40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Surface processes as a record of climate: Titan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562100"/>
            <a:ext cx="8483600" cy="4165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EXPLORATION OF TITAN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>
                <a:solidFill>
                  <a:srgbClr val="7F7F7F"/>
                </a:solidFill>
              </a:rPr>
              <a:t>CLIMATE DRIVERS</a:t>
            </a:r>
          </a:p>
          <a:p>
            <a:pPr marL="0" indent="0">
              <a:buNone/>
            </a:pPr>
            <a:endParaRPr lang="en-US" sz="30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rgbClr val="7F7F7F"/>
                </a:solidFill>
              </a:rPr>
              <a:t>SURFACE PROCESS RESPONSE</a:t>
            </a:r>
          </a:p>
          <a:p>
            <a:pPr marL="0" indent="0">
              <a:buNone/>
            </a:pPr>
            <a:endParaRPr lang="en-US" sz="30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525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383787"/>
            <a:ext cx="8597900" cy="6474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00" y="189468"/>
            <a:ext cx="8793506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Titan is a moon of Saturn (10x Earth’s separation from the Sun, 29 years orbital period)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-largest solid-surface object in the Solar System (bigger than Mercury, smaller than Mars)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Titan is in a 16-day orbit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around Saturn (e = 0.03) &amp; always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keeps the same face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pointed to Saturn.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Low density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 ½  H</a:t>
            </a:r>
            <a:r>
              <a:rPr lang="en-US" baseline="-25000" dirty="0" smtClean="0">
                <a:solidFill>
                  <a:schemeClr val="bg1"/>
                </a:solidFill>
                <a:sym typeface="Wingdings"/>
              </a:rPr>
              <a:t>2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O, 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½ rock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less sunlight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 (10</a:t>
            </a:r>
            <a:r>
              <a:rPr lang="en-US" baseline="30000" dirty="0" smtClean="0">
                <a:solidFill>
                  <a:schemeClr val="bg1"/>
                </a:solidFill>
                <a:sym typeface="Wingdings"/>
              </a:rPr>
              <a:t>2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)</a:t>
            </a:r>
            <a:r>
              <a:rPr lang="en-US" baseline="30000" dirty="0" smtClean="0">
                <a:solidFill>
                  <a:schemeClr val="bg1"/>
                </a:solidFill>
                <a:sym typeface="Wingdings"/>
              </a:rPr>
              <a:t>1/4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= 3x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less temperature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from L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(1-α)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= εσT4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olidFill>
                  <a:schemeClr val="bg1"/>
                </a:solidFill>
                <a:sym typeface="Wingdings"/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  <a:sym typeface="Wingdings"/>
              </a:rPr>
              <a:t>surf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~ 100K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/>
              </a:rPr>
              <a:t>H</a:t>
            </a:r>
            <a:r>
              <a:rPr lang="en-US" baseline="-25000" dirty="0" smtClean="0">
                <a:solidFill>
                  <a:schemeClr val="bg1"/>
                </a:solidFill>
                <a:sym typeface="Wingdings"/>
              </a:rPr>
              <a:t>2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O will behave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as rock; </a:t>
            </a:r>
            <a:r>
              <a:rPr lang="en-US" b="1" u="sng" dirty="0" smtClean="0">
                <a:solidFill>
                  <a:schemeClr val="bg1"/>
                </a:solidFill>
                <a:sym typeface="Wingdings"/>
              </a:rPr>
              <a:t>CH</a:t>
            </a:r>
            <a:r>
              <a:rPr lang="en-US" b="1" u="sng" baseline="-25000" dirty="0" smtClean="0">
                <a:solidFill>
                  <a:schemeClr val="bg1"/>
                </a:solidFill>
                <a:sym typeface="Wingdings"/>
              </a:rPr>
              <a:t>4</a:t>
            </a:r>
            <a:r>
              <a:rPr lang="en-US" b="1" u="sng" dirty="0" smtClean="0">
                <a:solidFill>
                  <a:schemeClr val="bg1"/>
                </a:solidFill>
                <a:sym typeface="Wingdings"/>
              </a:rPr>
              <a:t> close</a:t>
            </a:r>
          </a:p>
          <a:p>
            <a:r>
              <a:rPr lang="en-US" b="1" u="sng" dirty="0" smtClean="0">
                <a:solidFill>
                  <a:schemeClr val="bg1"/>
                </a:solidFill>
                <a:sym typeface="Wingdings"/>
              </a:rPr>
              <a:t>to its triple point</a:t>
            </a:r>
            <a:endParaRPr lang="en-US" b="1" u="sng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13168"/>
            <a:ext cx="3924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Titan’s spin axis is co-aligned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with Saturn’s spin axis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Saturn’s obliquity is 27°</a:t>
            </a:r>
          </a:p>
          <a:p>
            <a:r>
              <a:rPr lang="en-US" dirty="0" smtClean="0">
                <a:solidFill>
                  <a:srgbClr val="FFFFFF"/>
                </a:solidFill>
                <a:sym typeface="Wingdings"/>
              </a:rPr>
              <a:t> </a:t>
            </a:r>
            <a:r>
              <a:rPr lang="en-US" b="1" dirty="0" smtClean="0">
                <a:solidFill>
                  <a:srgbClr val="FFFFFF"/>
                </a:solidFill>
                <a:sym typeface="Wingdings"/>
              </a:rPr>
              <a:t>strong seasonal cycle every 29 years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53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471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Titan’s hazy atmosphere was discovered by G. Kuiper (University of Chicago)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917700"/>
            <a:ext cx="4343163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100" y="4114372"/>
            <a:ext cx="5791200" cy="22991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392676" y="6368534"/>
            <a:ext cx="2751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Astrophysical Journal, 1944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46363" y="1395679"/>
            <a:ext cx="4642216" cy="2718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1.5 bars surface pressure</a:t>
            </a:r>
          </a:p>
          <a:p>
            <a:r>
              <a:rPr lang="en-US" sz="1600" dirty="0" smtClean="0"/>
              <a:t>(kg/m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equivalent to 11 bars on Earth)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98.4% N</a:t>
            </a:r>
            <a:r>
              <a:rPr lang="en-US" sz="1600" b="1" baseline="-25000" dirty="0" smtClean="0"/>
              <a:t>2 </a:t>
            </a:r>
            <a:r>
              <a:rPr lang="en-US" sz="1600" b="1" dirty="0" smtClean="0"/>
              <a:t>(always a gas on </a:t>
            </a:r>
            <a:r>
              <a:rPr lang="en-US" sz="1600" b="1" u="sng" dirty="0" smtClean="0"/>
              <a:t>modern</a:t>
            </a:r>
            <a:r>
              <a:rPr lang="en-US" sz="1600" b="1" dirty="0" smtClean="0"/>
              <a:t> Titan)</a:t>
            </a:r>
          </a:p>
          <a:p>
            <a:r>
              <a:rPr lang="en-US" sz="1600" b="1" dirty="0" smtClean="0"/>
              <a:t>1.4% CH</a:t>
            </a:r>
            <a:r>
              <a:rPr lang="en-US" sz="1600" b="1" baseline="-25000" dirty="0" smtClean="0"/>
              <a:t>4 </a:t>
            </a:r>
            <a:r>
              <a:rPr lang="en-US" sz="1600" b="1" dirty="0" smtClean="0"/>
              <a:t>(liquid and gas on modern Titan)</a:t>
            </a:r>
          </a:p>
          <a:p>
            <a:endParaRPr lang="en-US" sz="1600" baseline="-25000" dirty="0"/>
          </a:p>
          <a:p>
            <a:r>
              <a:rPr lang="en-US" sz="1600" dirty="0" smtClean="0"/>
              <a:t>UV light from the Sun fragments CH</a:t>
            </a:r>
            <a:r>
              <a:rPr lang="en-US" sz="1600" baseline="-25000" dirty="0" smtClean="0"/>
              <a:t>4</a:t>
            </a:r>
          </a:p>
          <a:p>
            <a:r>
              <a:rPr lang="en-US" sz="1600" dirty="0" smtClean="0"/>
              <a:t>near the top of the atmosphere. The fragments</a:t>
            </a:r>
          </a:p>
          <a:p>
            <a:r>
              <a:rPr lang="en-US" sz="1600" dirty="0" smtClean="0"/>
              <a:t>recombine and further react to form C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H</a:t>
            </a:r>
            <a:r>
              <a:rPr lang="en-US" sz="1600" baseline="-25000" dirty="0" smtClean="0"/>
              <a:t>6</a:t>
            </a:r>
            <a:r>
              <a:rPr lang="en-US" sz="1600" dirty="0" smtClean="0"/>
              <a:t>, C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H</a:t>
            </a:r>
            <a:r>
              <a:rPr lang="en-US" sz="1600" baseline="-25000" dirty="0" smtClean="0"/>
              <a:t>8</a:t>
            </a:r>
            <a:r>
              <a:rPr lang="en-US" sz="1600" dirty="0" smtClean="0"/>
              <a:t>,</a:t>
            </a:r>
          </a:p>
          <a:p>
            <a:r>
              <a:rPr lang="en-US" sz="1600" dirty="0" smtClean="0"/>
              <a:t>HCN, eventually forming solid soot particles that sink.</a:t>
            </a:r>
          </a:p>
          <a:p>
            <a:r>
              <a:rPr lang="en-US" sz="1600" dirty="0" smtClean="0"/>
              <a:t> </a:t>
            </a:r>
            <a:r>
              <a:rPr lang="is-IS" sz="1600" dirty="0" smtClean="0"/>
              <a:t>… H escapes to space.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857830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76700" y="3759200"/>
            <a:ext cx="584200" cy="584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900" y="0"/>
            <a:ext cx="663941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410700" cy="11430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>
                <a:solidFill>
                  <a:srgbClr val="FFFFFF"/>
                </a:solidFill>
              </a:rPr>
              <a:t>In 1980, Voyager 1’s trajectory permitted a close encounter with Titan (at the expense of a flyby of Pluto), but Voyager was unable to see through the haze</a:t>
            </a:r>
            <a:endParaRPr lang="en-US" sz="30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07626"/>
            <a:ext cx="5130800" cy="382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4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87455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0"/>
            <a:ext cx="8229600" cy="875308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l"/>
            <a:r>
              <a:rPr lang="en-US" sz="2600" dirty="0" smtClean="0">
                <a:solidFill>
                  <a:srgbClr val="FFFFFF"/>
                </a:solidFill>
              </a:rPr>
              <a:t>The Cassini-Huygens mission (launch 1997, Saturn orbit 2004-2017) was designed to see beneath Titan’s haze</a:t>
            </a:r>
            <a:endParaRPr lang="en-US" sz="2600" dirty="0">
              <a:solidFill>
                <a:srgbClr val="FFFF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273300" y="4546600"/>
            <a:ext cx="381000" cy="6858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6464300" y="2717800"/>
            <a:ext cx="876300" cy="203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73300" y="5232400"/>
            <a:ext cx="246199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“Huygens”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Titan lander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Descent Imager +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Surface Science Package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landed at 10 S 192 W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38189" y="2332335"/>
            <a:ext cx="169790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“Cassini” parent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spacecraft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(orbits Saturn,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multiple close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Saturn flybys)</a:t>
            </a:r>
          </a:p>
          <a:p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930900" y="4318000"/>
            <a:ext cx="381000" cy="787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30900" y="5013235"/>
            <a:ext cx="2469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one dish serves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synthetic aperture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radar, altimeter, and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communications </a:t>
            </a:r>
            <a:r>
              <a:rPr lang="en-US" dirty="0" err="1" smtClean="0">
                <a:solidFill>
                  <a:srgbClr val="FFFFFF"/>
                </a:solidFill>
              </a:rPr>
              <a:t>linkhuy</a:t>
            </a:r>
            <a:endParaRPr lang="en-US" dirty="0" smtClean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>
            <a:stCxn id="18" idx="1"/>
          </p:cNvCxnSpPr>
          <p:nvPr/>
        </p:nvCxnSpPr>
        <p:spPr>
          <a:xfrm flipH="1">
            <a:off x="5308600" y="1475473"/>
            <a:ext cx="562610" cy="150127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71210" y="875308"/>
            <a:ext cx="2665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camera/spectrometer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filters set for wavelengths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 which CH</a:t>
            </a:r>
            <a:r>
              <a:rPr lang="en-US" baseline="-25000" dirty="0" smtClean="0">
                <a:solidFill>
                  <a:srgbClr val="FFFFFF"/>
                </a:solidFill>
              </a:rPr>
              <a:t>4</a:t>
            </a:r>
            <a:r>
              <a:rPr lang="en-US" dirty="0" smtClean="0">
                <a:solidFill>
                  <a:srgbClr val="FFFFFF"/>
                </a:solidFill>
              </a:rPr>
              <a:t> absorbs little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360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9100"/>
            <a:ext cx="9144000" cy="4395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8938" y="4445000"/>
            <a:ext cx="4769238" cy="431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140" y="3639820"/>
            <a:ext cx="598680" cy="3213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440" y="3475768"/>
            <a:ext cx="2521840" cy="33822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194560" y="4075668"/>
            <a:ext cx="206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Jaumann</a:t>
            </a:r>
            <a:r>
              <a:rPr lang="en-US" dirty="0" smtClean="0"/>
              <a:t> et al. 2009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600" y="-369332"/>
            <a:ext cx="36682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Huygens landed on Titan in Jan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799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Titan has a buried global ocean, almost certainly liquid water</a:t>
            </a:r>
            <a:br>
              <a:rPr lang="en-US" sz="2500" dirty="0" smtClean="0"/>
            </a:br>
            <a:r>
              <a:rPr lang="en-US" sz="2500" dirty="0" smtClean="0"/>
              <a:t>The surface is mostly solid hydrocarbons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3680"/>
            <a:ext cx="5648960" cy="4236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8960" y="1645920"/>
            <a:ext cx="3572087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Diurnal tide measured in</a:t>
            </a:r>
          </a:p>
          <a:p>
            <a:r>
              <a:rPr lang="en-US" dirty="0" smtClean="0"/>
              <a:t>the degree-2 gravity of Titan</a:t>
            </a:r>
          </a:p>
          <a:p>
            <a:endParaRPr lang="en-US" dirty="0"/>
          </a:p>
          <a:p>
            <a:r>
              <a:rPr lang="en-US" dirty="0" smtClean="0"/>
              <a:t>Amplitude of gravity tide</a:t>
            </a:r>
          </a:p>
          <a:p>
            <a:r>
              <a:rPr lang="en-US" dirty="0" smtClean="0"/>
              <a:t>corresponds to a diurnal surface</a:t>
            </a:r>
          </a:p>
          <a:p>
            <a:r>
              <a:rPr lang="en-US" dirty="0" smtClean="0"/>
              <a:t>shape</a:t>
            </a:r>
            <a:r>
              <a:rPr lang="en-US" dirty="0"/>
              <a:t> </a:t>
            </a:r>
            <a:r>
              <a:rPr lang="en-US" dirty="0" smtClean="0"/>
              <a:t>bulge of ~10 m amplitude</a:t>
            </a:r>
          </a:p>
          <a:p>
            <a:endParaRPr lang="en-US" dirty="0"/>
          </a:p>
          <a:p>
            <a:r>
              <a:rPr lang="en-US" dirty="0" smtClean="0"/>
              <a:t>A solid moon would show a bulge</a:t>
            </a:r>
          </a:p>
          <a:p>
            <a:r>
              <a:rPr lang="en-US" dirty="0" smtClean="0"/>
              <a:t>of ~1 m amplitude </a:t>
            </a:r>
            <a:r>
              <a:rPr lang="en-US" dirty="0" smtClean="0">
                <a:sym typeface="Wingdings"/>
              </a:rPr>
              <a:t> Titan’s </a:t>
            </a:r>
          </a:p>
          <a:p>
            <a:r>
              <a:rPr lang="en-US" dirty="0" smtClean="0">
                <a:sym typeface="Wingdings"/>
              </a:rPr>
              <a:t>outer water ice shell is mechanically</a:t>
            </a:r>
          </a:p>
          <a:p>
            <a:r>
              <a:rPr lang="en-US" dirty="0" smtClean="0">
                <a:sym typeface="Wingdings"/>
              </a:rPr>
              <a:t>fully decoupled from the interior on </a:t>
            </a:r>
          </a:p>
          <a:p>
            <a:r>
              <a:rPr lang="en-US" dirty="0" smtClean="0">
                <a:sym typeface="Wingdings"/>
              </a:rPr>
              <a:t>16-day timescales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Speculative models of atmosphere-</a:t>
            </a:r>
          </a:p>
          <a:p>
            <a:r>
              <a:rPr lang="en-US" dirty="0" smtClean="0">
                <a:sym typeface="Wingdings"/>
              </a:rPr>
              <a:t>interior coupling: CH4 released</a:t>
            </a:r>
          </a:p>
          <a:p>
            <a:r>
              <a:rPr lang="en-US" dirty="0" smtClean="0">
                <a:sym typeface="Wingdings"/>
              </a:rPr>
              <a:t>to atmosphere from </a:t>
            </a:r>
            <a:r>
              <a:rPr lang="en-US" dirty="0" err="1" smtClean="0">
                <a:sym typeface="Wingdings"/>
              </a:rPr>
              <a:t>cryovolcanoes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210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255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Low latitudes: sand dunes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6583680" cy="4217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920" y="2789056"/>
            <a:ext cx="5476240" cy="39405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87400" y="6083300"/>
            <a:ext cx="2829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Height 200m, spacing ~2 km</a:t>
            </a:r>
          </a:p>
          <a:p>
            <a:r>
              <a:rPr lang="en-US" dirty="0" smtClean="0"/>
              <a:t>Dunes parallel to net wind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176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Sources of elevation data for Titan: </a:t>
            </a:r>
            <a:br>
              <a:rPr lang="en-US" sz="2500" dirty="0" smtClean="0"/>
            </a:br>
            <a:r>
              <a:rPr lang="en-US" sz="2500" dirty="0" smtClean="0"/>
              <a:t>radar altimetry, radar </a:t>
            </a:r>
            <a:r>
              <a:rPr lang="en-US" sz="2500" dirty="0" err="1" smtClean="0"/>
              <a:t>stereogrammetry</a:t>
            </a:r>
            <a:r>
              <a:rPr lang="en-US" sz="2500" dirty="0" smtClean="0"/>
              <a:t>, and “</a:t>
            </a:r>
            <a:r>
              <a:rPr lang="en-US" sz="2500" dirty="0" err="1" smtClean="0"/>
              <a:t>SARTopo</a:t>
            </a:r>
            <a:r>
              <a:rPr lang="en-US" sz="2500" dirty="0" smtClean="0"/>
              <a:t>”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465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14" y="3419928"/>
            <a:ext cx="2877290" cy="22059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810000" y="1232972"/>
            <a:ext cx="184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Anti-Saturn point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335267" y="1140342"/>
            <a:ext cx="180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Sub-Saturn point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138238"/>
            <a:ext cx="180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Sub-Saturn point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49164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500" dirty="0" smtClean="0"/>
              <a:t>The meaning of </a:t>
            </a:r>
            <a:br>
              <a:rPr lang="en-US" sz="2500" dirty="0" smtClean="0"/>
            </a:br>
            <a:r>
              <a:rPr lang="en-US" sz="2500" dirty="0" smtClean="0"/>
              <a:t>“closure temperature”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0" y="304800"/>
            <a:ext cx="4953000" cy="624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00" y="4965700"/>
            <a:ext cx="3329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Closure temperature varies </a:t>
            </a:r>
          </a:p>
          <a:p>
            <a:r>
              <a:rPr lang="en-US" dirty="0" smtClean="0"/>
              <a:t>depending on what’s escaping,</a:t>
            </a:r>
          </a:p>
          <a:p>
            <a:r>
              <a:rPr lang="en-US" dirty="0" smtClean="0"/>
              <a:t>and on what mineral it’s escaping</a:t>
            </a:r>
          </a:p>
          <a:p>
            <a:r>
              <a:rPr lang="en-US" dirty="0" smtClean="0"/>
              <a:t>from.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76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978940"/>
            <a:ext cx="7962900" cy="5743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91440" y="2702559"/>
            <a:ext cx="206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Jaumann</a:t>
            </a:r>
            <a:r>
              <a:rPr lang="en-US" dirty="0" smtClean="0"/>
              <a:t> et al. 2009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56970" y="266700"/>
            <a:ext cx="818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Serendipitous stereo photogrammetry from Huygens as it spun under parachute (1/2)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183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682236"/>
            <a:ext cx="8432800" cy="5981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91440" y="2702559"/>
            <a:ext cx="206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Jaumann</a:t>
            </a:r>
            <a:r>
              <a:rPr lang="en-US" dirty="0" smtClean="0"/>
              <a:t> et al. 2009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6970" y="266700"/>
            <a:ext cx="818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Serendipitous stereo photogrammetry from Huygens as it spun under parachute (2/2)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21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502271"/>
          </a:xfrm>
        </p:spPr>
        <p:txBody>
          <a:bodyPr>
            <a:noAutofit/>
          </a:bodyPr>
          <a:lstStyle/>
          <a:p>
            <a:r>
              <a:rPr lang="en-US" sz="1800" dirty="0" smtClean="0"/>
              <a:t>Titan geography: Low latitude soot dunes, polar methane lakes and seas. </a:t>
            </a:r>
            <a:br>
              <a:rPr lang="en-US" sz="1800" dirty="0" smtClean="0"/>
            </a:br>
            <a:r>
              <a:rPr lang="en-US" sz="1800" dirty="0" smtClean="0"/>
              <a:t>Few impact craters </a:t>
            </a:r>
            <a:r>
              <a:rPr lang="en-US" sz="1800" dirty="0" smtClean="0">
                <a:sym typeface="Wingdings"/>
              </a:rPr>
              <a:t> 0.1-1 Gyr surface age (similar to Earth)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76909"/>
            <a:ext cx="8295129" cy="6081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724400"/>
            <a:ext cx="224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Aharonson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676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latitudes: lakes and seas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3242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8736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Liquid coverage is ~1</a:t>
            </a:r>
            <a:r>
              <a:rPr lang="en-US" sz="1600" dirty="0" smtClean="0"/>
              <a:t>% of planet surface area </a:t>
            </a:r>
            <a:r>
              <a:rPr lang="en-US" sz="1600" dirty="0"/>
              <a:t>(not including ephemeral lakes</a:t>
            </a:r>
            <a:r>
              <a:rPr lang="en-US" sz="1600" dirty="0" smtClean="0"/>
              <a:t>); &gt;10% in North Polar region.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636319" y="6171168"/>
            <a:ext cx="3705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Lakes are mostly in the N hemisphere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491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2200" b="1" dirty="0" smtClean="0"/>
              <a:t>Evidence for lakes and seas </a:t>
            </a:r>
            <a:r>
              <a:rPr lang="en-US" sz="2200" dirty="0" smtClean="0"/>
              <a:t>includes spectrum consistent with liquid methane, extreme smoothness  (minimal radar return, specular reflection), radar reflections from both seabed+(sea surface),  translucency in visible light, shoreline morphology, uniform topographic elevation, &amp; location in topographic lows.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418512"/>
            <a:ext cx="6019800" cy="4439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8076"/>
            <a:ext cx="3848100" cy="2100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037129"/>
            <a:ext cx="194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Specular reflection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546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Surface processes as a record of climate: Titan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562100"/>
            <a:ext cx="8483600" cy="4165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>
                <a:solidFill>
                  <a:srgbClr val="7F7F7F"/>
                </a:solidFill>
              </a:rPr>
              <a:t>EXPLORATION OF TITAN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CLIMATE DRIVERS</a:t>
            </a:r>
          </a:p>
          <a:p>
            <a:pPr marL="0" indent="0">
              <a:buNone/>
            </a:pPr>
            <a:endParaRPr lang="en-US" sz="30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3000" dirty="0" smtClean="0">
                <a:solidFill>
                  <a:srgbClr val="7F7F7F"/>
                </a:solidFill>
              </a:rPr>
              <a:t>SURFACE PROCESS RESPONSE</a:t>
            </a:r>
          </a:p>
          <a:p>
            <a:pPr marL="0" indent="0">
              <a:buNone/>
            </a:pPr>
            <a:endParaRPr lang="en-US" sz="30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10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381000"/>
            <a:ext cx="7386320" cy="4906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958"/>
            <a:ext cx="8229600" cy="4975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Seasons on Titan (= Seasons on Saturn)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1018184">
            <a:off x="2661926" y="2606453"/>
            <a:ext cx="1576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eccentric orbit</a:t>
            </a:r>
          </a:p>
          <a:p>
            <a:pPr algn="ctr"/>
            <a:r>
              <a:rPr lang="en-US" i="1" dirty="0" smtClean="0"/>
              <a:t>of Saturn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-18846301" y="5446851"/>
            <a:ext cx="21851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MODEL:</a:t>
            </a:r>
          </a:p>
          <a:p>
            <a:r>
              <a:rPr lang="en-US" dirty="0" smtClean="0"/>
              <a:t>consistent</a:t>
            </a:r>
          </a:p>
          <a:p>
            <a:r>
              <a:rPr lang="en-US" dirty="0" smtClean="0"/>
              <a:t>with very limited data</a:t>
            </a:r>
          </a:p>
          <a:p>
            <a:r>
              <a:rPr lang="en-US" dirty="0" smtClean="0"/>
              <a:t>(presence/absence of waves)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253" y="4650521"/>
            <a:ext cx="5821247" cy="220747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72709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844"/>
            <a:ext cx="8229600" cy="147501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Because Titan is small and spins slowly, its atmospheric circulation has weak horizontal temperature gradients (</a:t>
            </a:r>
            <a:r>
              <a:rPr lang="en-US" dirty="0" err="1" smtClean="0"/>
              <a:t>Coriolis</a:t>
            </a:r>
            <a:r>
              <a:rPr lang="en-US" dirty="0" smtClean="0"/>
              <a:t> force is less important than on Earth).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715" y="5709557"/>
            <a:ext cx="2143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Mitchell &amp; Lora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071" y="1913218"/>
            <a:ext cx="4844144" cy="3167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948" y="2639786"/>
            <a:ext cx="16439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Annual</a:t>
            </a:r>
          </a:p>
          <a:p>
            <a:r>
              <a:rPr lang="en-US" dirty="0" smtClean="0"/>
              <a:t>mean:</a:t>
            </a:r>
          </a:p>
          <a:p>
            <a:r>
              <a:rPr lang="en-US" dirty="0" smtClean="0"/>
              <a:t>S = Sunlight</a:t>
            </a:r>
          </a:p>
          <a:p>
            <a:r>
              <a:rPr lang="en-US" dirty="0" smtClean="0"/>
              <a:t>OLR = Outgoing</a:t>
            </a:r>
          </a:p>
          <a:p>
            <a:r>
              <a:rPr lang="en-US" dirty="0" err="1" smtClean="0"/>
              <a:t>Longwave</a:t>
            </a:r>
            <a:r>
              <a:rPr lang="en-US" dirty="0" smtClean="0"/>
              <a:t> </a:t>
            </a:r>
          </a:p>
          <a:p>
            <a:r>
              <a:rPr lang="en-US" dirty="0" smtClean="0"/>
              <a:t>Radiation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12643" y="2930071"/>
            <a:ext cx="200810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CH4 humidity</a:t>
            </a:r>
          </a:p>
          <a:p>
            <a:r>
              <a:rPr lang="en-US" dirty="0" smtClean="0"/>
              <a:t>100% between </a:t>
            </a:r>
          </a:p>
          <a:p>
            <a:r>
              <a:rPr lang="en-US" dirty="0" smtClean="0"/>
              <a:t>40 km and 8 km</a:t>
            </a:r>
          </a:p>
          <a:p>
            <a:r>
              <a:rPr lang="en-US" dirty="0" smtClean="0"/>
              <a:t>altitude; below</a:t>
            </a:r>
          </a:p>
          <a:p>
            <a:r>
              <a:rPr lang="en-US" dirty="0" smtClean="0"/>
              <a:t>saturation closer to</a:t>
            </a:r>
          </a:p>
          <a:p>
            <a:r>
              <a:rPr lang="en-US" dirty="0" smtClean="0"/>
              <a:t>the ground.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525" y="5180818"/>
            <a:ext cx="5811957" cy="15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96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5931"/>
            <a:ext cx="9144000" cy="4451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" y="0"/>
            <a:ext cx="8487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Titan’s thick atmosphere (high column heat capacity) and weak insolation allow winds to</a:t>
            </a:r>
          </a:p>
          <a:p>
            <a:r>
              <a:rPr lang="en-US" dirty="0" smtClean="0"/>
              <a:t>cause a weak equator-pole gradient in surface temperature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12800"/>
            <a:ext cx="3187700" cy="18549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3900" y="1213534"/>
            <a:ext cx="2693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Jennings et al. </a:t>
            </a:r>
          </a:p>
          <a:p>
            <a:r>
              <a:rPr lang="en-US" dirty="0" smtClean="0"/>
              <a:t>Astrophysical Journal 2016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64300" y="2667789"/>
            <a:ext cx="2143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Mitchell &amp; Lora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11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0" y="2438400"/>
            <a:ext cx="4245346" cy="398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738" y="2438400"/>
            <a:ext cx="4131062" cy="388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9000" y="1129268"/>
            <a:ext cx="243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Streamfunction</a:t>
            </a:r>
            <a:r>
              <a:rPr lang="en-US" dirty="0" smtClean="0"/>
              <a:t> (kg/sec)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2600" dirty="0"/>
              <a:t>S</a:t>
            </a:r>
            <a:r>
              <a:rPr lang="en-US" sz="2600" dirty="0" smtClean="0"/>
              <a:t>trong seasonal cycle in winds (“single Hadley cell”)</a:t>
            </a:r>
            <a:endParaRPr lang="en-US" sz="2600" dirty="0"/>
          </a:p>
        </p:txBody>
      </p:sp>
      <p:sp>
        <p:nvSpPr>
          <p:cNvPr id="9" name="TextBox 8"/>
          <p:cNvSpPr txBox="1"/>
          <p:nvPr/>
        </p:nvSpPr>
        <p:spPr>
          <a:xfrm>
            <a:off x="7413238" y="6426200"/>
            <a:ext cx="146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Hourdin</a:t>
            </a:r>
            <a:r>
              <a:rPr lang="en-US" dirty="0" smtClean="0"/>
              <a:t> 1995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399" y="876300"/>
            <a:ext cx="2695995" cy="84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93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200"/>
            <a:ext cx="8229600" cy="927100"/>
          </a:xfrm>
        </p:spPr>
        <p:txBody>
          <a:bodyPr>
            <a:normAutofit/>
          </a:bodyPr>
          <a:lstStyle/>
          <a:p>
            <a:r>
              <a:rPr lang="en-US" dirty="0" smtClean="0"/>
              <a:t>(6) Fission track.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80" y="723900"/>
            <a:ext cx="3985320" cy="50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2500" y="6172200"/>
            <a:ext cx="2185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Reiners</a:t>
            </a:r>
            <a:r>
              <a:rPr lang="en-US" dirty="0" smtClean="0"/>
              <a:t> &amp; Brandon, </a:t>
            </a:r>
          </a:p>
          <a:p>
            <a:r>
              <a:rPr lang="en-US" dirty="0" smtClean="0"/>
              <a:t>Annual Reviews 2006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603249"/>
            <a:ext cx="4902199" cy="466216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7378700" y="603249"/>
            <a:ext cx="393700" cy="1435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87543" y="0"/>
            <a:ext cx="1867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are these</a:t>
            </a:r>
          </a:p>
          <a:p>
            <a:r>
              <a:rPr lang="en-US" dirty="0" smtClean="0"/>
              <a:t>not straight lines?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580" y="6249769"/>
            <a:ext cx="4788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Mountain belt uplift:</a:t>
            </a:r>
          </a:p>
          <a:p>
            <a:r>
              <a:rPr lang="en-US" i="1" dirty="0" err="1" smtClean="0"/>
              <a:t>Pe</a:t>
            </a:r>
            <a:r>
              <a:rPr lang="en-US" dirty="0" smtClean="0"/>
              <a:t> = L*u/kappa ~ 30 km*(1 mm/</a:t>
            </a:r>
            <a:r>
              <a:rPr lang="en-US" dirty="0" err="1" smtClean="0"/>
              <a:t>yr</a:t>
            </a:r>
            <a:r>
              <a:rPr lang="en-US" dirty="0" smtClean="0"/>
              <a:t>)/10</a:t>
            </a:r>
            <a:r>
              <a:rPr lang="en-US" baseline="30000" dirty="0" smtClean="0"/>
              <a:t>-6</a:t>
            </a:r>
            <a:r>
              <a:rPr lang="en-US" dirty="0" smtClean="0"/>
              <a:t> m</a:t>
            </a:r>
            <a:r>
              <a:rPr lang="en-US" baseline="30000" dirty="0" smtClean="0"/>
              <a:t>2</a:t>
            </a:r>
            <a:r>
              <a:rPr lang="en-US" dirty="0" smtClean="0"/>
              <a:t>s</a:t>
            </a:r>
            <a:r>
              <a:rPr lang="en-US" baseline="30000" dirty="0" smtClean="0"/>
              <a:t>-1 </a:t>
            </a:r>
            <a:r>
              <a:rPr lang="en-US" dirty="0" smtClean="0"/>
              <a:t>~ 1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066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2600" dirty="0"/>
              <a:t>S</a:t>
            </a:r>
            <a:r>
              <a:rPr lang="en-US" sz="2600" dirty="0" smtClean="0"/>
              <a:t>trong seasonal cycle in clouds (and precipitation)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9429"/>
            <a:ext cx="9144000" cy="5981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3272" y="3989614"/>
            <a:ext cx="129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CH4 swamp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70315" y="1256518"/>
            <a:ext cx="129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CH4 swamp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28976" y="2663372"/>
            <a:ext cx="122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dry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00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1600"/>
            <a:ext cx="8229600" cy="8737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Orbital cycles of Saturn (</a:t>
            </a:r>
            <a:r>
              <a:rPr lang="en-US" sz="2400" dirty="0" smtClean="0">
                <a:sym typeface="Wingdings"/>
              </a:rPr>
              <a:t> orbital cycles in insolation on Titan)</a:t>
            </a:r>
            <a:br>
              <a:rPr lang="en-US" sz="2400" dirty="0" smtClean="0">
                <a:sym typeface="Wingdings"/>
              </a:rPr>
            </a:br>
            <a:r>
              <a:rPr lang="en-US" sz="2400" dirty="0" smtClean="0">
                <a:sym typeface="Wingdings"/>
              </a:rPr>
              <a:t>may explain why lakes are mostly in the N Hemisphere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16000"/>
            <a:ext cx="8077200" cy="5118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400000">
            <a:off x="6426202" y="2824179"/>
            <a:ext cx="4132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Aharonson et al., Nature Geoscience 2009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57200" y="1910080"/>
            <a:ext cx="1005840" cy="101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09600" y="1016000"/>
            <a:ext cx="0" cy="10566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568960" y="1137920"/>
            <a:ext cx="772160" cy="754907"/>
          </a:xfrm>
          <a:custGeom>
            <a:avLst/>
            <a:gdLst>
              <a:gd name="connsiteX0" fmla="*/ 0 w 772160"/>
              <a:gd name="connsiteY0" fmla="*/ 751840 h 754907"/>
              <a:gd name="connsiteX1" fmla="*/ 487680 w 772160"/>
              <a:gd name="connsiteY1" fmla="*/ 640080 h 754907"/>
              <a:gd name="connsiteX2" fmla="*/ 772160 w 772160"/>
              <a:gd name="connsiteY2" fmla="*/ 0 h 75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2160" h="754907">
                <a:moveTo>
                  <a:pt x="0" y="751840"/>
                </a:moveTo>
                <a:cubicBezTo>
                  <a:pt x="179493" y="758613"/>
                  <a:pt x="358987" y="765386"/>
                  <a:pt x="487680" y="640080"/>
                </a:cubicBezTo>
                <a:cubicBezTo>
                  <a:pt x="616373" y="514774"/>
                  <a:pt x="772160" y="0"/>
                  <a:pt x="772160" y="0"/>
                </a:cubicBezTo>
              </a:path>
            </a:pathLst>
          </a:cu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29360" y="207264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58875" y="1083355"/>
            <a:ext cx="65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pCH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64622" y="2282984"/>
            <a:ext cx="13984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Nonlinear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Clasius</a:t>
            </a:r>
            <a:r>
              <a:rPr lang="en-US" dirty="0" smtClean="0"/>
              <a:t>-</a:t>
            </a:r>
          </a:p>
          <a:p>
            <a:r>
              <a:rPr lang="en-US" dirty="0" err="1" smtClean="0"/>
              <a:t>Clapeyron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increase in</a:t>
            </a:r>
          </a:p>
          <a:p>
            <a:r>
              <a:rPr lang="en-US" dirty="0" smtClean="0"/>
              <a:t>pCH4 with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46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Surface processes as a record of climate: Titan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562100"/>
            <a:ext cx="8483600" cy="4165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EXPLORATION OF TITAN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>
                <a:solidFill>
                  <a:srgbClr val="7F7F7F"/>
                </a:solidFill>
              </a:rPr>
              <a:t>CLIMATE DRIVERS</a:t>
            </a:r>
          </a:p>
          <a:p>
            <a:pPr marL="0" indent="0">
              <a:buNone/>
            </a:pPr>
            <a:endParaRPr lang="en-US" sz="300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sz="3000" dirty="0" smtClean="0"/>
              <a:t>SURFACE PROCESS RESPONSE</a:t>
            </a:r>
          </a:p>
          <a:p>
            <a:pPr marL="0" indent="0">
              <a:buNone/>
            </a:pPr>
            <a:endParaRPr lang="en-US" sz="30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9258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 dirty="0" smtClean="0"/>
              <a:t>Questions about Titan’s valleys: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0938"/>
            <a:ext cx="8229600" cy="487172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arenBoth"/>
            </a:pPr>
            <a:r>
              <a:rPr lang="en-US" dirty="0" smtClean="0"/>
              <a:t>Mechanical or chemical erosion?</a:t>
            </a:r>
          </a:p>
          <a:p>
            <a:pPr marL="514350" indent="-514350">
              <a:buAutoNum type="arabicParenBoth"/>
            </a:pPr>
            <a:r>
              <a:rPr lang="en-US" dirty="0" smtClean="0"/>
              <a:t>Incision of channelized surface flows, or erosion driven by sapping?</a:t>
            </a:r>
          </a:p>
          <a:p>
            <a:pPr marL="514350" indent="-514350">
              <a:buAutoNum type="arabicParenBoth"/>
            </a:pPr>
            <a:r>
              <a:rPr lang="en-US" dirty="0" smtClean="0"/>
              <a:t>Catastrophic flows, or sustained/repeated flows of smaller magnitude?</a:t>
            </a:r>
          </a:p>
          <a:p>
            <a:pPr marL="514350" indent="-514350">
              <a:buAutoNum type="arabicParenBoth"/>
            </a:pPr>
            <a:r>
              <a:rPr lang="en-US" dirty="0" smtClean="0"/>
              <a:t>Is fluvial erosion due to observed valleys superficial relative to total relief (like Mars’ highland valley networks), or the dominant process that controls relief (like on Earth)? </a:t>
            </a:r>
          </a:p>
          <a:p>
            <a:pPr marL="514350" indent="-514350">
              <a:buAutoNum type="arabicParenBoth"/>
            </a:pPr>
            <a:r>
              <a:rPr lang="en-US" dirty="0" smtClean="0"/>
              <a:t>Bedrock channels or self-formed alluvial channels?</a:t>
            </a:r>
          </a:p>
        </p:txBody>
      </p:sp>
    </p:spTree>
    <p:extLst>
      <p:ext uri="{BB962C8B-B14F-4D97-AF65-F5344CB8AC3E}">
        <p14:creationId xmlns:p14="http://schemas.microsoft.com/office/powerpoint/2010/main" val="25834572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9726" y="0"/>
            <a:ext cx="60858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Both"/>
            </a:pPr>
            <a:r>
              <a:rPr lang="en-US" sz="2700" b="1" dirty="0"/>
              <a:t>Mechanical or chemical erosion</a:t>
            </a:r>
            <a:r>
              <a:rPr lang="en-US" sz="2700" b="1" dirty="0" smtClean="0"/>
              <a:t>?</a:t>
            </a:r>
            <a:endParaRPr lang="en-US" sz="27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479"/>
            <a:ext cx="4318000" cy="4308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389710"/>
            <a:ext cx="2838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Burr et al. GSA Bulletin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13300" y="1295400"/>
            <a:ext cx="4024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 is insoluble in liquid hydrocarbons</a:t>
            </a:r>
          </a:p>
          <a:p>
            <a:endParaRPr lang="en-US" dirty="0"/>
          </a:p>
          <a:p>
            <a:r>
              <a:rPr lang="en-US" dirty="0" smtClean="0"/>
              <a:t>Titan’s valleys form continuous networks</a:t>
            </a:r>
          </a:p>
          <a:p>
            <a:r>
              <a:rPr lang="en-US" dirty="0" smtClean="0"/>
              <a:t>that span hundreds of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754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2160" y="55880"/>
            <a:ext cx="7927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(2) Incision </a:t>
            </a:r>
            <a:r>
              <a:rPr lang="en-US" b="1" dirty="0"/>
              <a:t>of </a:t>
            </a:r>
            <a:r>
              <a:rPr lang="en-US" b="1" dirty="0" smtClean="0"/>
              <a:t>channelized </a:t>
            </a:r>
            <a:r>
              <a:rPr lang="en-US" b="1" dirty="0"/>
              <a:t>surface flows, or erosion driven by sapping</a:t>
            </a:r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425212"/>
            <a:ext cx="8077200" cy="5515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64400" y="6299731"/>
            <a:ext cx="163097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Burr et al. 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92569"/>
            <a:ext cx="4194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Junction angles of 72 degrees observed for</a:t>
            </a:r>
          </a:p>
          <a:p>
            <a:r>
              <a:rPr lang="en-US" dirty="0" smtClean="0"/>
              <a:t>groundwater sapping (Abrams et al., 2009)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2160" y="6484397"/>
            <a:ext cx="527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Open question: bedrock channels or alluvial channels?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4166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2160" y="5080"/>
            <a:ext cx="7393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(3) Catastrophic </a:t>
            </a:r>
            <a:r>
              <a:rPr lang="en-US" b="1" dirty="0"/>
              <a:t>flows, or sustained/repeated flows of </a:t>
            </a:r>
            <a:r>
              <a:rPr lang="en-US" b="1" dirty="0" smtClean="0"/>
              <a:t>smaller magnitude?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9172"/>
            <a:ext cx="9144000" cy="4118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304"/>
            <a:ext cx="5032210" cy="21198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1400" y="269538"/>
            <a:ext cx="6759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Uniform width, single-thread morphology, large length-to-width ratio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282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3060" y="0"/>
            <a:ext cx="8524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(4) Is </a:t>
            </a:r>
            <a:r>
              <a:rPr lang="en-US" b="1" dirty="0"/>
              <a:t>fluvial erosion due to observed valleys superficial relative to total relief (like Mars’ highland valley networks), or the dominant process that controls relief (like on Earth)?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22980" y="5834380"/>
            <a:ext cx="55194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dirty="0" smtClean="0"/>
              <a:t>Relatively recent climate change;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Image resolution limits detection of river channels;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Competing process resets landscape (</a:t>
            </a:r>
            <a:r>
              <a:rPr lang="en-US" dirty="0" err="1" smtClean="0"/>
              <a:t>cryovolcanism</a:t>
            </a:r>
            <a:r>
              <a:rPr lang="en-US" dirty="0" smtClean="0"/>
              <a:t>)?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0610"/>
            <a:ext cx="5184240" cy="5083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885934"/>
            <a:ext cx="171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et al. 2012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6434" y="4474865"/>
            <a:ext cx="3631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Drainage network morphology</a:t>
            </a:r>
          </a:p>
          <a:p>
            <a:r>
              <a:rPr lang="en-US" dirty="0" smtClean="0"/>
              <a:t>suggests modest fluvial exhumation</a:t>
            </a:r>
          </a:p>
          <a:p>
            <a:r>
              <a:rPr lang="en-US" dirty="0" smtClean="0"/>
              <a:t>(more similar to Mars than to Earth).</a:t>
            </a:r>
          </a:p>
          <a:p>
            <a:r>
              <a:rPr lang="en-US" dirty="0" smtClean="0"/>
              <a:t>Why?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745" y="880765"/>
            <a:ext cx="3708400" cy="324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4662"/>
          </a:xfrm>
        </p:spPr>
        <p:txBody>
          <a:bodyPr>
            <a:normAutofit/>
          </a:bodyPr>
          <a:lstStyle/>
          <a:p>
            <a:r>
              <a:rPr lang="en-US" sz="2500" dirty="0" smtClean="0"/>
              <a:t>Analysis of </a:t>
            </a:r>
            <a:r>
              <a:rPr lang="en-US" sz="2500" dirty="0"/>
              <a:t>r</a:t>
            </a:r>
            <a:r>
              <a:rPr lang="en-US" sz="2500" dirty="0" smtClean="0"/>
              <a:t>iver widths on Titan (following </a:t>
            </a:r>
            <a:r>
              <a:rPr lang="en-US" sz="2500" dirty="0" err="1" smtClean="0"/>
              <a:t>Perron</a:t>
            </a:r>
            <a:r>
              <a:rPr lang="en-US" sz="2500" dirty="0" smtClean="0"/>
              <a:t> et al. 2006)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3638625" cy="622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422400"/>
            <a:ext cx="12700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1892300"/>
            <a:ext cx="1739900" cy="127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953434"/>
            <a:ext cx="2184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steady, uniform flow</a:t>
            </a:r>
          </a:p>
          <a:p>
            <a:r>
              <a:rPr lang="en-US" dirty="0" smtClean="0"/>
              <a:t>of Newtonian fluid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150" y="5245100"/>
            <a:ext cx="2997200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388" y="3712240"/>
            <a:ext cx="1739900" cy="419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1836" y="3688209"/>
            <a:ext cx="5575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smtClean="0"/>
              <a:t>R</a:t>
            </a:r>
            <a:r>
              <a:rPr lang="en-US" sz="2200" dirty="0" smtClean="0"/>
              <a:t> = </a:t>
            </a:r>
            <a:endParaRPr lang="en-US" sz="2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9500" y="2039034"/>
            <a:ext cx="1739900" cy="732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50" y="4449793"/>
            <a:ext cx="1993900" cy="533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4188" y="5245100"/>
            <a:ext cx="3149600" cy="10287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36" y="4131340"/>
            <a:ext cx="863600" cy="3184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169" y="688609"/>
            <a:ext cx="4947831" cy="376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814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Seas are up to 200m deep </a:t>
            </a:r>
            <a:r>
              <a:rPr lang="en-US" sz="2200" dirty="0" smtClean="0">
                <a:sym typeface="Wingdings"/>
              </a:rPr>
              <a:t>and mostly CH</a:t>
            </a:r>
            <a:r>
              <a:rPr lang="en-US" sz="2200" baseline="-25000" dirty="0" smtClean="0">
                <a:sym typeface="Wingdings"/>
              </a:rPr>
              <a:t>4</a:t>
            </a:r>
            <a:r>
              <a:rPr lang="en-US" sz="2200" dirty="0" smtClean="0">
                <a:sym typeface="Wingdings"/>
              </a:rPr>
              <a:t> </a:t>
            </a:r>
            <a:br>
              <a:rPr lang="en-US" sz="2200" dirty="0" smtClean="0">
                <a:sym typeface="Wingdings"/>
              </a:rPr>
            </a:br>
            <a:r>
              <a:rPr lang="en-US" sz="2200" dirty="0" smtClean="0">
                <a:sym typeface="Wingdings"/>
              </a:rPr>
              <a:t>  7x10</a:t>
            </a:r>
            <a:r>
              <a:rPr lang="en-US" sz="2200" baseline="30000" dirty="0" smtClean="0">
                <a:sym typeface="Wingdings"/>
              </a:rPr>
              <a:t>4</a:t>
            </a:r>
            <a:r>
              <a:rPr lang="en-US" sz="2200" dirty="0" smtClean="0">
                <a:sym typeface="Wingdings"/>
              </a:rPr>
              <a:t> km</a:t>
            </a:r>
            <a:r>
              <a:rPr lang="en-US" sz="2200" baseline="30000" dirty="0" smtClean="0">
                <a:sym typeface="Wingdings"/>
              </a:rPr>
              <a:t>3</a:t>
            </a:r>
            <a:r>
              <a:rPr lang="en-US" sz="2200" dirty="0" smtClean="0">
                <a:sym typeface="Wingdings"/>
              </a:rPr>
              <a:t> (15x Lake Michigan, 55x oil reserves on Earth)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700"/>
            <a:ext cx="9144000" cy="429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67" y="3606800"/>
            <a:ext cx="3439255" cy="304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747000" y="6413500"/>
            <a:ext cx="126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Hayes 2016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2527300"/>
            <a:ext cx="1638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Radar altimetry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66482" y="5562600"/>
            <a:ext cx="3979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ym typeface="Wingdings"/>
              </a:rPr>
              <a:t> </a:t>
            </a:r>
            <a:r>
              <a:rPr lang="en-US" i="1" dirty="0" smtClean="0"/>
              <a:t>time after radar pulse transmitted </a:t>
            </a:r>
            <a:r>
              <a:rPr lang="en-US" i="1" dirty="0" smtClean="0">
                <a:sym typeface="Wingdings"/>
              </a:rPr>
              <a:t>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79711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89972"/>
            <a:ext cx="3990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application: Olympic Peninsula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304"/>
            <a:ext cx="3530600" cy="2137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0" y="1131332"/>
            <a:ext cx="5177653" cy="2196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400" y="4011357"/>
            <a:ext cx="5334000" cy="28466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3822" y="5765800"/>
            <a:ext cx="2509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strath</a:t>
            </a:r>
            <a:r>
              <a:rPr lang="en-US" dirty="0" smtClean="0"/>
              <a:t>” rates: uplift</a:t>
            </a:r>
          </a:p>
          <a:p>
            <a:r>
              <a:rPr lang="en-US" dirty="0" smtClean="0"/>
              <a:t>of dated marine terraces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156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762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Titan karst: is groundwater flow important in setting lake levels?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0"/>
            <a:ext cx="9144000" cy="4825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7214" y="6168571"/>
            <a:ext cx="627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Malaska</a:t>
            </a:r>
            <a:r>
              <a:rPr lang="en-US" dirty="0" smtClean="0"/>
              <a:t> et al., 2</a:t>
            </a:r>
            <a:r>
              <a:rPr lang="en-US" baseline="30000" dirty="0" smtClean="0"/>
              <a:t>nd</a:t>
            </a:r>
            <a:r>
              <a:rPr lang="en-US" dirty="0" smtClean="0"/>
              <a:t> International Planetary Caves Workshop,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755070">
            <a:off x="1574800" y="3581477"/>
            <a:ext cx="13223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raised rims?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22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406400"/>
            <a:ext cx="7937500" cy="603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1500" y="6348968"/>
            <a:ext cx="133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Lunine</a:t>
            </a:r>
            <a:r>
              <a:rPr lang="en-US" dirty="0" smtClean="0"/>
              <a:t> 1990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3213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0"/>
            <a:ext cx="865682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84237"/>
            <a:ext cx="4243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term CH</a:t>
            </a:r>
            <a:r>
              <a:rPr lang="en-US" baseline="-25000" dirty="0" smtClean="0"/>
              <a:t>4</a:t>
            </a:r>
            <a:r>
              <a:rPr lang="en-US" dirty="0" smtClean="0"/>
              <a:t> cycle – resupply of CH</a:t>
            </a:r>
            <a:r>
              <a:rPr lang="en-US" baseline="-25000" dirty="0" smtClean="0"/>
              <a:t>4</a:t>
            </a:r>
            <a:r>
              <a:rPr lang="en-US" dirty="0" smtClean="0"/>
              <a:t>?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Lunine</a:t>
            </a:r>
            <a:r>
              <a:rPr lang="en-US" dirty="0" smtClean="0"/>
              <a:t> &amp; </a:t>
            </a:r>
            <a:r>
              <a:rPr lang="en-US" dirty="0" err="1" smtClean="0"/>
              <a:t>Atreya</a:t>
            </a:r>
            <a:r>
              <a:rPr lang="en-US" dirty="0" smtClean="0"/>
              <a:t>, Nature Geoscience 2008)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4905"/>
            <a:ext cx="1145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Unsolved:</a:t>
            </a:r>
            <a:endParaRPr lang="en-US" b="1" dirty="0"/>
          </a:p>
        </p:txBody>
      </p:sp>
      <p:sp>
        <p:nvSpPr>
          <p:cNvPr id="7" name="Left Brace 6"/>
          <p:cNvSpPr/>
          <p:nvPr/>
        </p:nvSpPr>
        <p:spPr>
          <a:xfrm>
            <a:off x="1325467" y="5388428"/>
            <a:ext cx="360779" cy="87085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352" y="5370286"/>
            <a:ext cx="1270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existence of</a:t>
            </a:r>
          </a:p>
          <a:p>
            <a:r>
              <a:rPr lang="en-US" sz="1200" dirty="0" err="1" smtClean="0"/>
              <a:t>clathrates</a:t>
            </a:r>
            <a:r>
              <a:rPr lang="en-US" sz="1200" dirty="0" smtClean="0"/>
              <a:t> on</a:t>
            </a:r>
          </a:p>
          <a:p>
            <a:r>
              <a:rPr lang="en-US" sz="1200" dirty="0" smtClean="0"/>
              <a:t>Titan is unproven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17580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0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900"/>
            <a:ext cx="8229600" cy="5245100"/>
          </a:xfrm>
        </p:spPr>
        <p:txBody>
          <a:bodyPr>
            <a:normAutofit/>
          </a:bodyPr>
          <a:lstStyle/>
          <a:p>
            <a:r>
              <a:rPr lang="en-US" dirty="0" smtClean="0"/>
              <a:t>Lines of evidence for a “hydrological” cycle on Titan</a:t>
            </a:r>
          </a:p>
          <a:p>
            <a:r>
              <a:rPr lang="en-US" dirty="0" smtClean="0"/>
              <a:t>Differences between climates of Titan and Earth and how these are reflected in surface geomorphology</a:t>
            </a:r>
          </a:p>
          <a:p>
            <a:r>
              <a:rPr lang="en-US" dirty="0" smtClean="0"/>
              <a:t>List and explain similarities and differences between the hydrological cycle of Earth and the </a:t>
            </a:r>
            <a:r>
              <a:rPr lang="en-US" dirty="0" err="1" smtClean="0"/>
              <a:t>methanological</a:t>
            </a:r>
            <a:r>
              <a:rPr lang="en-US" dirty="0" smtClean="0"/>
              <a:t> cycle of Titan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2991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117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988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963799" y="3890059"/>
            <a:ext cx="3107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Pelletier,</a:t>
            </a:r>
          </a:p>
          <a:p>
            <a:r>
              <a:rPr lang="en-US" dirty="0" smtClean="0"/>
              <a:t>2008, </a:t>
            </a:r>
            <a:r>
              <a:rPr lang="en-US" dirty="0" err="1" smtClean="0"/>
              <a:t>ch.</a:t>
            </a:r>
            <a:r>
              <a:rPr lang="en-US" dirty="0" smtClean="0"/>
              <a:t> 2; also Pelletier, 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3200" y="274638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Transient</a:t>
            </a:r>
          </a:p>
          <a:p>
            <a:r>
              <a:rPr lang="en-US" dirty="0" err="1" smtClean="0"/>
              <a:t>hillslope</a:t>
            </a:r>
            <a:endParaRPr lang="en-US" dirty="0" smtClean="0"/>
          </a:p>
          <a:p>
            <a:r>
              <a:rPr lang="en-US" dirty="0" smtClean="0"/>
              <a:t>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69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(7) (U-</a:t>
            </a:r>
            <a:r>
              <a:rPr lang="en-US" dirty="0" err="1" smtClean="0"/>
              <a:t>Th</a:t>
            </a:r>
            <a:r>
              <a:rPr lang="en-US" dirty="0" smtClean="0"/>
              <a:t>)/He &amp; other exhumation methods.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417638"/>
            <a:ext cx="3992309" cy="52530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0800" y="3348335"/>
            <a:ext cx="2036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Thermally activated</a:t>
            </a:r>
          </a:p>
          <a:p>
            <a:r>
              <a:rPr lang="en-US" dirty="0" smtClean="0"/>
              <a:t>diffusive loss of</a:t>
            </a:r>
          </a:p>
          <a:p>
            <a:r>
              <a:rPr lang="en-US" dirty="0" smtClean="0"/>
              <a:t>radiogenic </a:t>
            </a:r>
            <a:r>
              <a:rPr lang="en-US" baseline="30000" dirty="0" smtClean="0"/>
              <a:t>4</a:t>
            </a:r>
            <a:r>
              <a:rPr lang="en-US" dirty="0" smtClean="0"/>
              <a:t>He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637" y="2324100"/>
            <a:ext cx="4852363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73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(7) - Detrital </a:t>
            </a:r>
            <a:r>
              <a:rPr lang="en-US" sz="3300" dirty="0" err="1" smtClean="0"/>
              <a:t>thermochronology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881"/>
            <a:ext cx="9144000" cy="55011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700" y="939799"/>
            <a:ext cx="607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Enabling technology: </a:t>
            </a:r>
            <a:r>
              <a:rPr lang="en-US" baseline="30000" dirty="0" smtClean="0"/>
              <a:t>40</a:t>
            </a:r>
            <a:r>
              <a:rPr lang="en-US" dirty="0" smtClean="0"/>
              <a:t>Ar/</a:t>
            </a:r>
            <a:r>
              <a:rPr lang="en-US" baseline="30000" dirty="0" smtClean="0"/>
              <a:t>39</a:t>
            </a:r>
            <a:r>
              <a:rPr lang="en-US" dirty="0" smtClean="0"/>
              <a:t>Ar ages of </a:t>
            </a:r>
            <a:r>
              <a:rPr lang="en-US" u="sng" dirty="0" smtClean="0"/>
              <a:t>individual grains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16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1201698"/>
            <a:ext cx="5600700" cy="3537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0100"/>
          </a:xfrm>
        </p:spPr>
        <p:txBody>
          <a:bodyPr>
            <a:normAutofit/>
          </a:bodyPr>
          <a:lstStyle/>
          <a:p>
            <a:r>
              <a:rPr lang="en-US" dirty="0" smtClean="0"/>
              <a:t>(8) Shared event of known age.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549900"/>
            <a:ext cx="8481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Strengths: Natural experiment.</a:t>
            </a:r>
          </a:p>
          <a:p>
            <a:r>
              <a:rPr lang="en-US" dirty="0" smtClean="0"/>
              <a:t>Weaknesses: Relative, not absolute method (though can be calibrated by other methods)</a:t>
            </a:r>
          </a:p>
          <a:p>
            <a:r>
              <a:rPr lang="en-US" dirty="0" smtClean="0"/>
              <a:t>Age range of applicability: Unrestricted in principle; in practice, post-180 Ma </a:t>
            </a:r>
          </a:p>
          <a:p>
            <a:r>
              <a:rPr lang="en-US" dirty="0"/>
              <a:t>	</a:t>
            </a:r>
            <a:r>
              <a:rPr lang="en-US" dirty="0" smtClean="0"/>
              <a:t>				   (for which ~complete plate reconstructions are available).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5000" y="1016000"/>
            <a:ext cx="376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Roan Plateau, NW Colorado: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67300" y="646668"/>
            <a:ext cx="355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Berlin et al. JGR-Earth Surface, 2007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1955" y="1816100"/>
            <a:ext cx="290066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Ma incision</a:t>
            </a:r>
          </a:p>
          <a:p>
            <a:r>
              <a:rPr lang="en-US" dirty="0" smtClean="0"/>
              <a:t>by Colorado River</a:t>
            </a:r>
          </a:p>
          <a:p>
            <a:endParaRPr lang="en-US" dirty="0"/>
          </a:p>
          <a:p>
            <a:r>
              <a:rPr lang="en-US" dirty="0" smtClean="0"/>
              <a:t>Test of </a:t>
            </a:r>
            <a:r>
              <a:rPr lang="en-US" dirty="0" err="1" smtClean="0"/>
              <a:t>streampower</a:t>
            </a:r>
            <a:r>
              <a:rPr lang="en-US" dirty="0" smtClean="0"/>
              <a:t> incision</a:t>
            </a:r>
          </a:p>
          <a:p>
            <a:r>
              <a:rPr lang="en-US" dirty="0" smtClean="0"/>
              <a:t>model</a:t>
            </a:r>
          </a:p>
          <a:p>
            <a:endParaRPr lang="en-US" dirty="0"/>
          </a:p>
          <a:p>
            <a:r>
              <a:rPr lang="en-US" dirty="0" smtClean="0"/>
              <a:t>See also Crosby &amp; Whipple</a:t>
            </a:r>
          </a:p>
          <a:p>
            <a:r>
              <a:rPr lang="en-US" dirty="0" smtClean="0"/>
              <a:t>JGR 2006.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765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500" y="89972"/>
            <a:ext cx="181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Gondwana</a:t>
            </a:r>
            <a:r>
              <a:rPr lang="en-US" dirty="0" smtClean="0"/>
              <a:t> rifting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20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10749</TotalTime>
  <Words>1955</Words>
  <Application>Microsoft Macintosh PowerPoint</Application>
  <PresentationFormat>On-screen Show (4:3)</PresentationFormat>
  <Paragraphs>321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GEOS 28600</vt:lpstr>
      <vt:lpstr>PowerPoint Presentation</vt:lpstr>
      <vt:lpstr>The meaning of  “closure temperature”</vt:lpstr>
      <vt:lpstr>(6) Fission track. </vt:lpstr>
      <vt:lpstr>PowerPoint Presentation</vt:lpstr>
      <vt:lpstr>(7) (U-Th)/He &amp; other exhumation methods.</vt:lpstr>
      <vt:lpstr>(7) - Detrital thermochronology </vt:lpstr>
      <vt:lpstr>(8) Shared event of known age.</vt:lpstr>
      <vt:lpstr>PowerPoint Presentation</vt:lpstr>
      <vt:lpstr>PowerPoint Presentation</vt:lpstr>
      <vt:lpstr>PowerPoint Presentation</vt:lpstr>
      <vt:lpstr>(9) The sedimentary record.</vt:lpstr>
      <vt:lpstr>Example (idealized model):</vt:lpstr>
      <vt:lpstr>Integration and cross-checking of methods.</vt:lpstr>
      <vt:lpstr>Landscape evolution: sources of data</vt:lpstr>
      <vt:lpstr>(P1) Crater-density constraints on burial and exhumation.</vt:lpstr>
      <vt:lpstr>PowerPoint Presentation</vt:lpstr>
      <vt:lpstr>Key points</vt:lpstr>
      <vt:lpstr>PowerPoint Presentation</vt:lpstr>
      <vt:lpstr>Surface processes as a record of climate: Titan</vt:lpstr>
      <vt:lpstr>Surface processes as a record of climate: Titan</vt:lpstr>
      <vt:lpstr>PowerPoint Presentation</vt:lpstr>
      <vt:lpstr>Titan’s hazy atmosphere was discovered by G. Kuiper (University of Chicago)</vt:lpstr>
      <vt:lpstr>In 1980, Voyager 1’s trajectory permitted a close encounter with Titan (at the expense of a flyby of Pluto), but Voyager was unable to see through the haze</vt:lpstr>
      <vt:lpstr>The Cassini-Huygens mission (launch 1997, Saturn orbit 2004-2017) was designed to see beneath Titan’s haze</vt:lpstr>
      <vt:lpstr>PowerPoint Presentation</vt:lpstr>
      <vt:lpstr>Titan has a buried global ocean, almost certainly liquid water The surface is mostly solid hydrocarbons</vt:lpstr>
      <vt:lpstr>Low latitudes: sand dunes</vt:lpstr>
      <vt:lpstr>Sources of elevation data for Titan:  radar altimetry, radar stereogrammetry, and “SARTopo”</vt:lpstr>
      <vt:lpstr>PowerPoint Presentation</vt:lpstr>
      <vt:lpstr>PowerPoint Presentation</vt:lpstr>
      <vt:lpstr>Titan geography: Low latitude soot dunes, polar methane lakes and seas.  Few impact craters  0.1-1 Gyr surface age (similar to Earth) </vt:lpstr>
      <vt:lpstr>High latitudes: lakes and seas</vt:lpstr>
      <vt:lpstr>Evidence for lakes and seas includes spectrum consistent with liquid methane, extreme smoothness  (minimal radar return, specular reflection), radar reflections from both seabed+(sea surface),  translucency in visible light, shoreline morphology, uniform topographic elevation, &amp; location in topographic lows.</vt:lpstr>
      <vt:lpstr>Surface processes as a record of climate: Titan</vt:lpstr>
      <vt:lpstr>Seasons on Titan (= Seasons on Saturn)</vt:lpstr>
      <vt:lpstr>PowerPoint Presentation</vt:lpstr>
      <vt:lpstr>PowerPoint Presentation</vt:lpstr>
      <vt:lpstr>Strong seasonal cycle in winds (“single Hadley cell”)</vt:lpstr>
      <vt:lpstr>Strong seasonal cycle in clouds (and precipitation)</vt:lpstr>
      <vt:lpstr>Orbital cycles of Saturn ( orbital cycles in insolation on Titan) may explain why lakes are mostly in the N Hemisphere</vt:lpstr>
      <vt:lpstr>Surface processes as a record of climate: Titan</vt:lpstr>
      <vt:lpstr>Questions about Titan’s valleys:</vt:lpstr>
      <vt:lpstr>PowerPoint Presentation</vt:lpstr>
      <vt:lpstr>PowerPoint Presentation</vt:lpstr>
      <vt:lpstr>PowerPoint Presentation</vt:lpstr>
      <vt:lpstr>PowerPoint Presentation</vt:lpstr>
      <vt:lpstr>Analysis of river widths on Titan (following Perron et al. 2006)</vt:lpstr>
      <vt:lpstr>Seas are up to 200m deep and mostly CH4    7x104 km3 (15x Lake Michigan, 55x oil reserves on Earth)</vt:lpstr>
      <vt:lpstr>Titan karst: is groundwater flow important in setting lake levels?</vt:lpstr>
      <vt:lpstr>PowerPoint Presentation</vt:lpstr>
      <vt:lpstr>PowerPoint Presentation</vt:lpstr>
      <vt:lpstr>Key points</vt:lpstr>
      <vt:lpstr>Backup slides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1147</cp:revision>
  <dcterms:created xsi:type="dcterms:W3CDTF">2016-01-07T03:39:51Z</dcterms:created>
  <dcterms:modified xsi:type="dcterms:W3CDTF">2020-03-09T14:40:05Z</dcterms:modified>
</cp:coreProperties>
</file>