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9" r:id="rId2"/>
    <p:sldId id="840" r:id="rId3"/>
    <p:sldId id="816" r:id="rId4"/>
    <p:sldId id="817" r:id="rId5"/>
    <p:sldId id="818" r:id="rId6"/>
    <p:sldId id="819" r:id="rId7"/>
    <p:sldId id="820" r:id="rId8"/>
    <p:sldId id="821" r:id="rId9"/>
    <p:sldId id="822" r:id="rId10"/>
    <p:sldId id="823" r:id="rId11"/>
    <p:sldId id="824" r:id="rId12"/>
    <p:sldId id="825" r:id="rId13"/>
    <p:sldId id="826" r:id="rId14"/>
    <p:sldId id="827" r:id="rId15"/>
    <p:sldId id="828" r:id="rId16"/>
    <p:sldId id="829" r:id="rId17"/>
    <p:sldId id="830" r:id="rId18"/>
    <p:sldId id="831" r:id="rId19"/>
    <p:sldId id="832" r:id="rId20"/>
    <p:sldId id="834" r:id="rId21"/>
    <p:sldId id="835" r:id="rId22"/>
    <p:sldId id="841" r:id="rId23"/>
    <p:sldId id="842" r:id="rId24"/>
    <p:sldId id="843" r:id="rId25"/>
    <p:sldId id="844" r:id="rId26"/>
    <p:sldId id="845" r:id="rId27"/>
    <p:sldId id="846" r:id="rId28"/>
    <p:sldId id="847" r:id="rId29"/>
    <p:sldId id="848" r:id="rId30"/>
    <p:sldId id="849" r:id="rId31"/>
    <p:sldId id="850" r:id="rId32"/>
    <p:sldId id="851" r:id="rId33"/>
    <p:sldId id="852" r:id="rId34"/>
    <p:sldId id="853" r:id="rId35"/>
    <p:sldId id="854" r:id="rId36"/>
    <p:sldId id="855" r:id="rId37"/>
    <p:sldId id="856" r:id="rId38"/>
    <p:sldId id="857" r:id="rId39"/>
    <p:sldId id="858" r:id="rId40"/>
    <p:sldId id="859" r:id="rId41"/>
    <p:sldId id="860" r:id="rId42"/>
    <p:sldId id="861" r:id="rId43"/>
    <p:sldId id="862" r:id="rId44"/>
    <p:sldId id="863" r:id="rId45"/>
    <p:sldId id="864" r:id="rId46"/>
    <p:sldId id="865" r:id="rId47"/>
    <p:sldId id="866" r:id="rId48"/>
    <p:sldId id="867" r:id="rId49"/>
    <p:sldId id="868" r:id="rId50"/>
    <p:sldId id="869" r:id="rId51"/>
    <p:sldId id="870" r:id="rId52"/>
    <p:sldId id="871" r:id="rId53"/>
    <p:sldId id="872" r:id="rId54"/>
    <p:sldId id="873" r:id="rId55"/>
    <p:sldId id="874" r:id="rId56"/>
    <p:sldId id="875" r:id="rId57"/>
    <p:sldId id="876" r:id="rId58"/>
    <p:sldId id="877" r:id="rId59"/>
    <p:sldId id="878" r:id="rId60"/>
    <p:sldId id="879" r:id="rId61"/>
    <p:sldId id="880" r:id="rId62"/>
    <p:sldId id="881" r:id="rId63"/>
    <p:sldId id="882" r:id="rId64"/>
    <p:sldId id="839" r:id="rId65"/>
    <p:sldId id="838"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07" autoAdjust="0"/>
    <p:restoredTop sz="92555" autoAdjust="0"/>
  </p:normalViewPr>
  <p:slideViewPr>
    <p:cSldViewPr snapToGrid="0" snapToObjects="1">
      <p:cViewPr>
        <p:scale>
          <a:sx n="100" d="100"/>
          <a:sy n="100" d="100"/>
        </p:scale>
        <p:origin x="-112"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6C5D7E-955D-8B4E-90DA-A0FBEC7B91C1}" type="datetimeFigureOut">
              <a:rPr lang="en-US" smtClean="0"/>
              <a:t>2/26/20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99272D-19A8-E048-8EEA-12540FA11183}" type="slidenum">
              <a:rPr lang="en-US" smtClean="0"/>
              <a:t>‹#›</a:t>
            </a:fld>
            <a:endParaRPr lang="en-US"/>
          </a:p>
        </p:txBody>
      </p:sp>
    </p:spTree>
    <p:extLst>
      <p:ext uri="{BB962C8B-B14F-4D97-AF65-F5344CB8AC3E}">
        <p14:creationId xmlns:p14="http://schemas.microsoft.com/office/powerpoint/2010/main" val="29361213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9272D-19A8-E048-8EEA-12540FA11183}" type="slidenum">
              <a:rPr lang="en-US" smtClean="0"/>
              <a:t>46</a:t>
            </a:fld>
            <a:endParaRPr lang="en-US"/>
          </a:p>
        </p:txBody>
      </p:sp>
    </p:spTree>
    <p:extLst>
      <p:ext uri="{BB962C8B-B14F-4D97-AF65-F5344CB8AC3E}">
        <p14:creationId xmlns:p14="http://schemas.microsoft.com/office/powerpoint/2010/main" val="1435702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2/26/20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600214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2/26/20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217667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2/26/20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198560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2/26/20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81510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1C5D88-EB29-6841-8092-9D9A531548E1}" type="datetimeFigureOut">
              <a:rPr lang="en-US" smtClean="0"/>
              <a:t>2/26/20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2617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1C5D88-EB29-6841-8092-9D9A531548E1}" type="datetimeFigureOut">
              <a:rPr lang="en-US" smtClean="0"/>
              <a:t>2/26/20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384808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1C5D88-EB29-6841-8092-9D9A531548E1}" type="datetimeFigureOut">
              <a:rPr lang="en-US" smtClean="0"/>
              <a:t>2/26/20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102313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1C5D88-EB29-6841-8092-9D9A531548E1}" type="datetimeFigureOut">
              <a:rPr lang="en-US" smtClean="0"/>
              <a:t>2/26/20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2543278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C5D88-EB29-6841-8092-9D9A531548E1}" type="datetimeFigureOut">
              <a:rPr lang="en-US" smtClean="0"/>
              <a:t>2/26/20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41258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1C5D88-EB29-6841-8092-9D9A531548E1}" type="datetimeFigureOut">
              <a:rPr lang="en-US" smtClean="0"/>
              <a:t>2/26/20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381969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1C5D88-EB29-6841-8092-9D9A531548E1}" type="datetimeFigureOut">
              <a:rPr lang="en-US" smtClean="0"/>
              <a:t>2/26/20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39008013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C5D88-EB29-6841-8092-9D9A531548E1}" type="datetimeFigureOut">
              <a:rPr lang="en-US" smtClean="0"/>
              <a:t>2/26/20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EB44B-6C31-084D-B3FA-7D197837C3DA}" type="slidenum">
              <a:rPr lang="en-US" smtClean="0"/>
              <a:t>‹#›</a:t>
            </a:fld>
            <a:endParaRPr lang="en-US"/>
          </a:p>
        </p:txBody>
      </p:sp>
    </p:spTree>
    <p:extLst>
      <p:ext uri="{BB962C8B-B14F-4D97-AF65-F5344CB8AC3E}">
        <p14:creationId xmlns:p14="http://schemas.microsoft.com/office/powerpoint/2010/main" val="292489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47701"/>
          </a:xfrm>
        </p:spPr>
        <p:txBody>
          <a:bodyPr>
            <a:normAutofit/>
          </a:bodyPr>
          <a:lstStyle/>
          <a:p>
            <a:r>
              <a:rPr lang="en-US" sz="3400" dirty="0" smtClean="0"/>
              <a:t>GEOS 28600</a:t>
            </a:r>
            <a:endParaRPr lang="en-US" sz="3400" dirty="0"/>
          </a:p>
        </p:txBody>
      </p:sp>
      <p:sp>
        <p:nvSpPr>
          <p:cNvPr id="3" name="Subtitle 2"/>
          <p:cNvSpPr>
            <a:spLocks noGrp="1"/>
          </p:cNvSpPr>
          <p:nvPr>
            <p:ph type="subTitle" idx="1"/>
          </p:nvPr>
        </p:nvSpPr>
        <p:spPr>
          <a:xfrm>
            <a:off x="0" y="2446035"/>
            <a:ext cx="9144000" cy="2852419"/>
          </a:xfrm>
        </p:spPr>
        <p:txBody>
          <a:bodyPr>
            <a:normAutofit/>
          </a:bodyPr>
          <a:lstStyle/>
          <a:p>
            <a:r>
              <a:rPr lang="en-US" dirty="0" smtClean="0"/>
              <a:t>Lecture 15</a:t>
            </a:r>
          </a:p>
          <a:p>
            <a:r>
              <a:rPr lang="en-US" dirty="0"/>
              <a:t>Monday 26 Feb </a:t>
            </a:r>
            <a:r>
              <a:rPr lang="en-US" dirty="0" smtClean="0"/>
              <a:t>2020</a:t>
            </a:r>
          </a:p>
        </p:txBody>
      </p:sp>
      <p:sp>
        <p:nvSpPr>
          <p:cNvPr id="4" name="TextBox 3"/>
          <p:cNvSpPr txBox="1"/>
          <p:nvPr/>
        </p:nvSpPr>
        <p:spPr>
          <a:xfrm>
            <a:off x="193076" y="800101"/>
            <a:ext cx="8814395" cy="1477328"/>
          </a:xfrm>
          <a:prstGeom prst="rect">
            <a:avLst/>
          </a:prstGeom>
          <a:noFill/>
        </p:spPr>
        <p:txBody>
          <a:bodyPr wrap="none" rtlCol="0">
            <a:spAutoFit/>
          </a:bodyPr>
          <a:lstStyle/>
          <a:p>
            <a:pPr algn="ctr"/>
            <a:r>
              <a:rPr lang="en-US" sz="4500" b="1" i="1" dirty="0" smtClean="0"/>
              <a:t>The science of landscapes:</a:t>
            </a:r>
          </a:p>
          <a:p>
            <a:pPr algn="ctr"/>
            <a:r>
              <a:rPr lang="en-US" sz="4500" b="1" dirty="0" smtClean="0"/>
              <a:t>Earth &amp; Planetary Surface Processes</a:t>
            </a:r>
            <a:endParaRPr lang="en-US" sz="4500" b="1" dirty="0"/>
          </a:p>
        </p:txBody>
      </p:sp>
    </p:spTree>
    <p:extLst>
      <p:ext uri="{BB962C8B-B14F-4D97-AF65-F5344CB8AC3E}">
        <p14:creationId xmlns:p14="http://schemas.microsoft.com/office/powerpoint/2010/main" val="24243781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55625"/>
          </a:xfrm>
        </p:spPr>
        <p:txBody>
          <a:bodyPr>
            <a:normAutofit fontScale="90000"/>
          </a:bodyPr>
          <a:lstStyle/>
          <a:p>
            <a:r>
              <a:rPr lang="en-US" dirty="0" smtClean="0"/>
              <a:t>Biogenic transport: gophers + </a:t>
            </a:r>
            <a:r>
              <a:rPr lang="en-US" dirty="0" err="1" smtClean="0"/>
              <a:t>treethrow</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95326"/>
            <a:ext cx="4401459" cy="3162300"/>
          </a:xfrm>
          <a:prstGeom prst="rect">
            <a:avLst/>
          </a:prstGeom>
        </p:spPr>
      </p:pic>
      <p:sp>
        <p:nvSpPr>
          <p:cNvPr id="6" name="TextBox 5"/>
          <p:cNvSpPr txBox="1"/>
          <p:nvPr/>
        </p:nvSpPr>
        <p:spPr>
          <a:xfrm>
            <a:off x="0" y="6354704"/>
            <a:ext cx="6865982" cy="369332"/>
          </a:xfrm>
          <a:prstGeom prst="rect">
            <a:avLst/>
          </a:prstGeom>
          <a:noFill/>
        </p:spPr>
        <p:txBody>
          <a:bodyPr wrap="none" rtlCol="0">
            <a:spAutoFit/>
          </a:bodyPr>
          <a:lstStyle/>
          <a:p>
            <a:r>
              <a:rPr lang="en-US" dirty="0" smtClean="0"/>
              <a:t>Global average erosion rate ~ global average uplift rate U = 0.05 mm/</a:t>
            </a:r>
            <a:r>
              <a:rPr lang="en-US" dirty="0" err="1" smtClean="0"/>
              <a:t>yr</a:t>
            </a:r>
            <a:endParaRPr lang="en-US" dirty="0" smtClean="0"/>
          </a:p>
        </p:txBody>
      </p:sp>
      <p:pic>
        <p:nvPicPr>
          <p:cNvPr id="7" name="Picture 6"/>
          <p:cNvPicPr>
            <a:picLocks noChangeAspect="1"/>
          </p:cNvPicPr>
          <p:nvPr/>
        </p:nvPicPr>
        <p:blipFill>
          <a:blip r:embed="rId3"/>
          <a:stretch>
            <a:fillRect/>
          </a:stretch>
        </p:blipFill>
        <p:spPr>
          <a:xfrm>
            <a:off x="3590440" y="1754188"/>
            <a:ext cx="5609167" cy="4206875"/>
          </a:xfrm>
          <a:prstGeom prst="rect">
            <a:avLst/>
          </a:prstGeom>
          <a:ln>
            <a:solidFill>
              <a:schemeClr val="tx1"/>
            </a:solidFill>
          </a:ln>
        </p:spPr>
      </p:pic>
      <p:sp>
        <p:nvSpPr>
          <p:cNvPr id="8" name="TextBox 7"/>
          <p:cNvSpPr txBox="1"/>
          <p:nvPr/>
        </p:nvSpPr>
        <p:spPr>
          <a:xfrm>
            <a:off x="7145840" y="5953126"/>
            <a:ext cx="2053767" cy="369332"/>
          </a:xfrm>
          <a:prstGeom prst="rect">
            <a:avLst/>
          </a:prstGeom>
          <a:noFill/>
        </p:spPr>
        <p:txBody>
          <a:bodyPr wrap="none" rtlCol="0">
            <a:spAutoFit/>
          </a:bodyPr>
          <a:lstStyle/>
          <a:p>
            <a:r>
              <a:rPr lang="en-US" i="1" dirty="0" smtClean="0"/>
              <a:t>Ramon </a:t>
            </a:r>
            <a:r>
              <a:rPr lang="en-US" i="1" dirty="0" err="1" smtClean="0"/>
              <a:t>Arrowsmith</a:t>
            </a:r>
            <a:endParaRPr lang="en-US" i="1" dirty="0"/>
          </a:p>
        </p:txBody>
      </p:sp>
      <p:sp>
        <p:nvSpPr>
          <p:cNvPr id="9" name="TextBox 8"/>
          <p:cNvSpPr txBox="1"/>
          <p:nvPr/>
        </p:nvSpPr>
        <p:spPr>
          <a:xfrm>
            <a:off x="101600" y="4076700"/>
            <a:ext cx="2602996" cy="2031325"/>
          </a:xfrm>
          <a:prstGeom prst="rect">
            <a:avLst/>
          </a:prstGeom>
          <a:noFill/>
        </p:spPr>
        <p:txBody>
          <a:bodyPr wrap="none" rtlCol="0">
            <a:spAutoFit/>
          </a:bodyPr>
          <a:lstStyle/>
          <a:p>
            <a:r>
              <a:rPr lang="en-US" dirty="0" err="1" smtClean="0"/>
              <a:t>Treethrow</a:t>
            </a:r>
            <a:r>
              <a:rPr lang="en-US" dirty="0" smtClean="0"/>
              <a:t> soil velocity of </a:t>
            </a:r>
          </a:p>
          <a:p>
            <a:r>
              <a:rPr lang="en-US" dirty="0" smtClean="0"/>
              <a:t>~2 mm/</a:t>
            </a:r>
            <a:r>
              <a:rPr lang="en-US" dirty="0" err="1" smtClean="0"/>
              <a:t>yr</a:t>
            </a:r>
            <a:r>
              <a:rPr lang="en-US" dirty="0" smtClean="0"/>
              <a:t> for</a:t>
            </a:r>
          </a:p>
          <a:p>
            <a:r>
              <a:rPr lang="en-US" dirty="0" smtClean="0"/>
              <a:t>Pacific NW, Appalachians,</a:t>
            </a:r>
          </a:p>
          <a:p>
            <a:r>
              <a:rPr lang="en-US" dirty="0" smtClean="0"/>
              <a:t>Europe.</a:t>
            </a:r>
          </a:p>
          <a:p>
            <a:r>
              <a:rPr lang="en-US" dirty="0" smtClean="0"/>
              <a:t>Soil thickness ~0.5 m,</a:t>
            </a:r>
          </a:p>
          <a:p>
            <a:r>
              <a:rPr lang="en-US" dirty="0" smtClean="0"/>
              <a:t>drainage density 6 km</a:t>
            </a:r>
            <a:r>
              <a:rPr lang="en-US" baseline="30000" dirty="0" smtClean="0"/>
              <a:t>-1</a:t>
            </a:r>
          </a:p>
          <a:p>
            <a:r>
              <a:rPr lang="en-US" dirty="0" smtClean="0">
                <a:sym typeface="Wingdings"/>
              </a:rPr>
              <a:t> 20 tons / km</a:t>
            </a:r>
            <a:r>
              <a:rPr lang="en-US" baseline="30000" dirty="0" smtClean="0">
                <a:sym typeface="Wingdings"/>
              </a:rPr>
              <a:t>2</a:t>
            </a:r>
            <a:r>
              <a:rPr lang="en-US" dirty="0" smtClean="0">
                <a:sym typeface="Wingdings"/>
              </a:rPr>
              <a:t> / </a:t>
            </a:r>
            <a:r>
              <a:rPr lang="en-US" dirty="0" err="1" smtClean="0">
                <a:sym typeface="Wingdings"/>
              </a:rPr>
              <a:t>yr</a:t>
            </a:r>
            <a:endParaRPr lang="en-US" dirty="0"/>
          </a:p>
        </p:txBody>
      </p:sp>
    </p:spTree>
    <p:extLst>
      <p:ext uri="{BB962C8B-B14F-4D97-AF65-F5344CB8AC3E}">
        <p14:creationId xmlns:p14="http://schemas.microsoft.com/office/powerpoint/2010/main" val="152052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300" y="0"/>
            <a:ext cx="7175500" cy="508000"/>
          </a:xfrm>
        </p:spPr>
        <p:txBody>
          <a:bodyPr>
            <a:normAutofit fontScale="90000"/>
          </a:bodyPr>
          <a:lstStyle/>
          <a:p>
            <a:r>
              <a:rPr lang="en-US" dirty="0" smtClean="0"/>
              <a:t>Soil creep</a:t>
            </a:r>
            <a:endParaRPr lang="en-US" dirty="0"/>
          </a:p>
        </p:txBody>
      </p:sp>
      <p:sp>
        <p:nvSpPr>
          <p:cNvPr id="3" name="Content Placeholder 2"/>
          <p:cNvSpPr>
            <a:spLocks noGrp="1"/>
          </p:cNvSpPr>
          <p:nvPr>
            <p:ph idx="1"/>
          </p:nvPr>
        </p:nvSpPr>
        <p:spPr>
          <a:xfrm>
            <a:off x="3581400" y="520701"/>
            <a:ext cx="5105400" cy="1333500"/>
          </a:xfrm>
        </p:spPr>
        <p:txBody>
          <a:bodyPr>
            <a:normAutofit fontScale="77500" lnSpcReduction="20000"/>
          </a:bodyPr>
          <a:lstStyle/>
          <a:p>
            <a:pPr marL="0" indent="0">
              <a:buNone/>
            </a:pPr>
            <a:r>
              <a:rPr lang="en-US" dirty="0" smtClean="0"/>
              <a:t>Wetting/drying cycles</a:t>
            </a:r>
          </a:p>
          <a:p>
            <a:pPr marL="0" indent="0">
              <a:buNone/>
            </a:pPr>
            <a:r>
              <a:rPr lang="en-US" dirty="0" smtClean="0"/>
              <a:t>Clays expand perpendicular to slope;</a:t>
            </a:r>
          </a:p>
          <a:p>
            <a:pPr marL="0" indent="0">
              <a:buNone/>
            </a:pPr>
            <a:r>
              <a:rPr lang="en-US" dirty="0" smtClean="0"/>
              <a:t>contract parallel to gravity.</a:t>
            </a:r>
            <a:endParaRPr lang="en-US" dirty="0"/>
          </a:p>
        </p:txBody>
      </p:sp>
      <p:sp>
        <p:nvSpPr>
          <p:cNvPr id="5" name="Title 1"/>
          <p:cNvSpPr txBox="1">
            <a:spLocks/>
          </p:cNvSpPr>
          <p:nvPr/>
        </p:nvSpPr>
        <p:spPr>
          <a:xfrm>
            <a:off x="5130800" y="4983163"/>
            <a:ext cx="36322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Granular flow (dry ravel)</a:t>
            </a:r>
            <a:endParaRPr lang="en-US" dirty="0"/>
          </a:p>
        </p:txBody>
      </p:sp>
      <p:sp>
        <p:nvSpPr>
          <p:cNvPr id="6" name="Title 1"/>
          <p:cNvSpPr txBox="1">
            <a:spLocks/>
          </p:cNvSpPr>
          <p:nvPr/>
        </p:nvSpPr>
        <p:spPr>
          <a:xfrm>
            <a:off x="533400" y="27559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err="1" smtClean="0"/>
              <a:t>Solifluction</a:t>
            </a:r>
            <a:endParaRPr lang="en-US" dirty="0"/>
          </a:p>
        </p:txBody>
      </p:sp>
      <p:pic>
        <p:nvPicPr>
          <p:cNvPr id="7" name="Picture 6"/>
          <p:cNvPicPr>
            <a:picLocks noChangeAspect="1"/>
          </p:cNvPicPr>
          <p:nvPr/>
        </p:nvPicPr>
        <p:blipFill>
          <a:blip r:embed="rId2"/>
          <a:stretch>
            <a:fillRect/>
          </a:stretch>
        </p:blipFill>
        <p:spPr>
          <a:xfrm>
            <a:off x="5240867" y="2341563"/>
            <a:ext cx="3522133" cy="2641600"/>
          </a:xfrm>
          <a:prstGeom prst="rect">
            <a:avLst/>
          </a:prstGeom>
        </p:spPr>
      </p:pic>
      <p:cxnSp>
        <p:nvCxnSpPr>
          <p:cNvPr id="9" name="Straight Arrow Connector 8"/>
          <p:cNvCxnSpPr/>
          <p:nvPr/>
        </p:nvCxnSpPr>
        <p:spPr>
          <a:xfrm flipV="1">
            <a:off x="3352800" y="3327400"/>
            <a:ext cx="1888067"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668700" y="4074826"/>
            <a:ext cx="3712800" cy="2783174"/>
          </a:xfrm>
          <a:prstGeom prst="rect">
            <a:avLst/>
          </a:prstGeom>
        </p:spPr>
      </p:pic>
      <p:cxnSp>
        <p:nvCxnSpPr>
          <p:cNvPr id="11" name="Straight Arrow Connector 10"/>
          <p:cNvCxnSpPr/>
          <p:nvPr/>
        </p:nvCxnSpPr>
        <p:spPr>
          <a:xfrm flipH="1">
            <a:off x="4381500" y="5664200"/>
            <a:ext cx="1219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stretch>
            <a:fillRect/>
          </a:stretch>
        </p:blipFill>
        <p:spPr>
          <a:xfrm>
            <a:off x="90731" y="0"/>
            <a:ext cx="3084269" cy="2738831"/>
          </a:xfrm>
          <a:prstGeom prst="rect">
            <a:avLst/>
          </a:prstGeom>
        </p:spPr>
      </p:pic>
      <p:cxnSp>
        <p:nvCxnSpPr>
          <p:cNvPr id="15" name="Straight Arrow Connector 14"/>
          <p:cNvCxnSpPr/>
          <p:nvPr/>
        </p:nvCxnSpPr>
        <p:spPr>
          <a:xfrm flipH="1">
            <a:off x="3175000" y="254000"/>
            <a:ext cx="8509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8311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a:solidFill>
                  <a:schemeClr val="bg1">
                    <a:lumMod val="50000"/>
                  </a:schemeClr>
                </a:solidFill>
              </a:rPr>
              <a:t>Fluvial sediment transport vs. </a:t>
            </a:r>
            <a:r>
              <a:rPr lang="en-US" sz="2800" dirty="0" err="1">
                <a:solidFill>
                  <a:schemeClr val="bg1">
                    <a:lumMod val="50000"/>
                  </a:schemeClr>
                </a:solidFill>
              </a:rPr>
              <a:t>hillslope</a:t>
            </a:r>
            <a:r>
              <a:rPr lang="en-US" sz="2800" dirty="0">
                <a:solidFill>
                  <a:schemeClr val="bg1">
                    <a:lumMod val="50000"/>
                  </a:schemeClr>
                </a:solidFill>
              </a:rPr>
              <a:t> processes: </a:t>
            </a:r>
            <a:br>
              <a:rPr lang="en-US" sz="2800" dirty="0">
                <a:solidFill>
                  <a:schemeClr val="bg1">
                    <a:lumMod val="50000"/>
                  </a:schemeClr>
                </a:solidFill>
              </a:rPr>
            </a:br>
            <a:r>
              <a:rPr lang="en-US" sz="2800" dirty="0">
                <a:solidFill>
                  <a:schemeClr val="bg1">
                    <a:lumMod val="50000"/>
                  </a:schemeClr>
                </a:solidFill>
              </a:rPr>
              <a:t>what controls the spacing of rivers?</a:t>
            </a:r>
            <a:br>
              <a:rPr lang="en-US" sz="2800" dirty="0">
                <a:solidFill>
                  <a:schemeClr val="bg1">
                    <a:lumMod val="50000"/>
                  </a:schemeClr>
                </a:solidFill>
              </a:rPr>
            </a:br>
            <a:endParaRPr lang="en-US" sz="2800" dirty="0">
              <a:solidFill>
                <a:schemeClr val="bg1">
                  <a:lumMod val="50000"/>
                </a:schemeClr>
              </a:solidFill>
            </a:endParaRPr>
          </a:p>
        </p:txBody>
      </p:sp>
      <p:sp>
        <p:nvSpPr>
          <p:cNvPr id="3" name="Content Placeholder 2"/>
          <p:cNvSpPr>
            <a:spLocks noGrp="1"/>
          </p:cNvSpPr>
          <p:nvPr>
            <p:ph idx="1"/>
          </p:nvPr>
        </p:nvSpPr>
        <p:spPr>
          <a:xfrm>
            <a:off x="457200" y="1060450"/>
            <a:ext cx="8229600" cy="4525963"/>
          </a:xfrm>
        </p:spPr>
        <p:txBody>
          <a:bodyPr>
            <a:normAutofit/>
          </a:bodyPr>
          <a:lstStyle/>
          <a:p>
            <a:pPr marL="0" indent="0">
              <a:buNone/>
            </a:pPr>
            <a:endParaRPr lang="en-US" dirty="0">
              <a:solidFill>
                <a:srgbClr val="7F7F7F"/>
              </a:solidFill>
            </a:endParaRPr>
          </a:p>
          <a:p>
            <a:pPr marL="0" indent="0">
              <a:buNone/>
            </a:pPr>
            <a:r>
              <a:rPr lang="en-US" dirty="0" smtClean="0">
                <a:solidFill>
                  <a:srgbClr val="7F7F7F"/>
                </a:solidFill>
              </a:rPr>
              <a:t>SETTING THE SPACING OF STREAMS</a:t>
            </a:r>
          </a:p>
          <a:p>
            <a:pPr marL="0" indent="0">
              <a:buNone/>
            </a:pPr>
            <a:endParaRPr lang="en-US" dirty="0">
              <a:solidFill>
                <a:srgbClr val="7F7F7F"/>
              </a:solidFill>
            </a:endParaRPr>
          </a:p>
          <a:p>
            <a:pPr marL="0" indent="0">
              <a:buNone/>
            </a:pPr>
            <a:r>
              <a:rPr lang="en-US" dirty="0" smtClean="0">
                <a:solidFill>
                  <a:srgbClr val="7F7F7F"/>
                </a:solidFill>
              </a:rPr>
              <a:t>HILLSLOPE EROSION PROCESSES</a:t>
            </a:r>
            <a:br>
              <a:rPr lang="en-US" dirty="0" smtClean="0">
                <a:solidFill>
                  <a:srgbClr val="7F7F7F"/>
                </a:solidFill>
              </a:rPr>
            </a:br>
            <a:r>
              <a:rPr lang="en-US" dirty="0" smtClean="0">
                <a:solidFill>
                  <a:srgbClr val="7F7F7F"/>
                </a:solidFill>
              </a:rPr>
              <a:t/>
            </a:r>
            <a:br>
              <a:rPr lang="en-US" dirty="0" smtClean="0">
                <a:solidFill>
                  <a:srgbClr val="7F7F7F"/>
                </a:solidFill>
              </a:rPr>
            </a:br>
            <a:r>
              <a:rPr lang="en-US" dirty="0" smtClean="0"/>
              <a:t>SOIL PRODUCTION FUNCTION</a:t>
            </a:r>
          </a:p>
          <a:p>
            <a:pPr marL="0" indent="0">
              <a:buNone/>
            </a:pPr>
            <a:endParaRPr lang="en-US" dirty="0">
              <a:solidFill>
                <a:srgbClr val="7F7F7F"/>
              </a:solidFill>
            </a:endParaRPr>
          </a:p>
          <a:p>
            <a:pPr marL="0" indent="0">
              <a:buNone/>
            </a:pPr>
            <a:r>
              <a:rPr lang="en-US" dirty="0" smtClean="0">
                <a:solidFill>
                  <a:srgbClr val="7F7F7F"/>
                </a:solidFill>
              </a:rPr>
              <a:t>SYNTHESIS: PERRON ET AL. 2009</a:t>
            </a:r>
            <a:endParaRPr lang="en-US" dirty="0">
              <a:solidFill>
                <a:srgbClr val="7F7F7F"/>
              </a:solidFill>
            </a:endParaRPr>
          </a:p>
        </p:txBody>
      </p:sp>
    </p:spTree>
    <p:extLst>
      <p:ext uri="{BB962C8B-B14F-4D97-AF65-F5344CB8AC3E}">
        <p14:creationId xmlns:p14="http://schemas.microsoft.com/office/powerpoint/2010/main" val="3620577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5500"/>
          </a:xfrm>
        </p:spPr>
        <p:txBody>
          <a:bodyPr>
            <a:normAutofit/>
          </a:bodyPr>
          <a:lstStyle/>
          <a:p>
            <a:r>
              <a:rPr lang="en-US" dirty="0" smtClean="0"/>
              <a:t>Weathering</a:t>
            </a:r>
            <a:endParaRPr lang="en-US" dirty="0"/>
          </a:p>
        </p:txBody>
      </p:sp>
      <p:sp>
        <p:nvSpPr>
          <p:cNvPr id="3" name="Content Placeholder 2"/>
          <p:cNvSpPr>
            <a:spLocks noGrp="1"/>
          </p:cNvSpPr>
          <p:nvPr>
            <p:ph idx="1"/>
          </p:nvPr>
        </p:nvSpPr>
        <p:spPr>
          <a:xfrm>
            <a:off x="457200" y="790575"/>
            <a:ext cx="8229600" cy="4525963"/>
          </a:xfrm>
        </p:spPr>
        <p:txBody>
          <a:bodyPr/>
          <a:lstStyle/>
          <a:p>
            <a:pPr marL="0" indent="0">
              <a:buNone/>
            </a:pPr>
            <a:r>
              <a:rPr lang="en-US" sz="2200" dirty="0" smtClean="0"/>
              <a:t>=“alteration of rocks and minerals by processes acting near or at the Earth’s surface.”</a:t>
            </a:r>
          </a:p>
          <a:p>
            <a:pPr marL="0" indent="0">
              <a:buNone/>
            </a:pPr>
            <a:endParaRPr lang="en-US" dirty="0"/>
          </a:p>
        </p:txBody>
      </p:sp>
      <p:sp>
        <p:nvSpPr>
          <p:cNvPr id="4" name="TextBox 3"/>
          <p:cNvSpPr txBox="1"/>
          <p:nvPr/>
        </p:nvSpPr>
        <p:spPr>
          <a:xfrm>
            <a:off x="239506" y="1994584"/>
            <a:ext cx="8469273" cy="1200329"/>
          </a:xfrm>
          <a:prstGeom prst="rect">
            <a:avLst/>
          </a:prstGeom>
          <a:noFill/>
        </p:spPr>
        <p:txBody>
          <a:bodyPr wrap="none" rtlCol="0">
            <a:spAutoFit/>
          </a:bodyPr>
          <a:lstStyle/>
          <a:p>
            <a:r>
              <a:rPr lang="en-US" dirty="0" smtClean="0">
                <a:sym typeface="Wingdings"/>
              </a:rPr>
              <a:t> </a:t>
            </a:r>
            <a:r>
              <a:rPr lang="en-US" dirty="0" smtClean="0"/>
              <a:t>Changes in factors such as surface strength, permeability, particle size – which in turn</a:t>
            </a:r>
          </a:p>
          <a:p>
            <a:r>
              <a:rPr lang="en-US" dirty="0" smtClean="0"/>
              <a:t>affect the rate of mass removal.</a:t>
            </a:r>
          </a:p>
          <a:p>
            <a:endParaRPr lang="en-US" dirty="0"/>
          </a:p>
          <a:p>
            <a:endParaRPr lang="en-US" u="sng" dirty="0"/>
          </a:p>
        </p:txBody>
      </p:sp>
    </p:spTree>
    <p:extLst>
      <p:ext uri="{BB962C8B-B14F-4D97-AF65-F5344CB8AC3E}">
        <p14:creationId xmlns:p14="http://schemas.microsoft.com/office/powerpoint/2010/main" val="54255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25" y="357186"/>
            <a:ext cx="8229600" cy="1143000"/>
          </a:xfrm>
        </p:spPr>
        <p:txBody>
          <a:bodyPr>
            <a:normAutofit fontScale="90000"/>
          </a:bodyPr>
          <a:lstStyle/>
          <a:p>
            <a:pPr algn="l"/>
            <a:r>
              <a:rPr lang="en-US" sz="3300" u="sng" dirty="0"/>
              <a:t>Physical weathering processes</a:t>
            </a:r>
            <a:r>
              <a:rPr lang="en-US" sz="3300" u="sng" dirty="0" smtClean="0"/>
              <a:t>: (1) stress release in rocks subject to high tectonic or overburden pressure </a:t>
            </a:r>
            <a:r>
              <a:rPr lang="en-US" u="sng" dirty="0"/>
              <a:t/>
            </a:r>
            <a:br>
              <a:rPr lang="en-US" u="sng" dirty="0"/>
            </a:br>
            <a:endParaRPr lang="en-US" dirty="0"/>
          </a:p>
        </p:txBody>
      </p:sp>
      <p:pic>
        <p:nvPicPr>
          <p:cNvPr id="4" name="Picture 3"/>
          <p:cNvPicPr>
            <a:picLocks noChangeAspect="1"/>
          </p:cNvPicPr>
          <p:nvPr/>
        </p:nvPicPr>
        <p:blipFill>
          <a:blip r:embed="rId2"/>
          <a:stretch>
            <a:fillRect/>
          </a:stretch>
        </p:blipFill>
        <p:spPr>
          <a:xfrm>
            <a:off x="0" y="1500186"/>
            <a:ext cx="7143750" cy="5357813"/>
          </a:xfrm>
          <a:prstGeom prst="rect">
            <a:avLst/>
          </a:prstGeom>
        </p:spPr>
      </p:pic>
      <p:sp>
        <p:nvSpPr>
          <p:cNvPr id="5" name="TextBox 4"/>
          <p:cNvSpPr txBox="1"/>
          <p:nvPr/>
        </p:nvSpPr>
        <p:spPr>
          <a:xfrm>
            <a:off x="4143375" y="1079500"/>
            <a:ext cx="4299412" cy="1200329"/>
          </a:xfrm>
          <a:prstGeom prst="rect">
            <a:avLst/>
          </a:prstGeom>
          <a:solidFill>
            <a:srgbClr val="FFFFFF"/>
          </a:solidFill>
          <a:ln>
            <a:solidFill>
              <a:srgbClr val="000000"/>
            </a:solidFill>
          </a:ln>
        </p:spPr>
        <p:txBody>
          <a:bodyPr wrap="none" rtlCol="0">
            <a:spAutoFit/>
          </a:bodyPr>
          <a:lstStyle/>
          <a:p>
            <a:r>
              <a:rPr lang="en-US" dirty="0" smtClean="0"/>
              <a:t>“curvature fracturing”(?) – Martel GRL 2006</a:t>
            </a:r>
          </a:p>
          <a:p>
            <a:r>
              <a:rPr lang="en-US" dirty="0" smtClean="0"/>
              <a:t>Valley-bottom fracturing</a:t>
            </a:r>
          </a:p>
          <a:p>
            <a:r>
              <a:rPr lang="en-US" dirty="0" smtClean="0"/>
              <a:t>Tensile secondary unloading joints</a:t>
            </a:r>
          </a:p>
          <a:p>
            <a:r>
              <a:rPr lang="en-US" dirty="0" smtClean="0"/>
              <a:t>St. Clair et al. Science 2015</a:t>
            </a:r>
            <a:endParaRPr lang="en-US" dirty="0"/>
          </a:p>
        </p:txBody>
      </p:sp>
    </p:spTree>
    <p:extLst>
      <p:ext uri="{BB962C8B-B14F-4D97-AF65-F5344CB8AC3E}">
        <p14:creationId xmlns:p14="http://schemas.microsoft.com/office/powerpoint/2010/main" val="214112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3"/>
            <a:ext cx="8229600" cy="1143000"/>
          </a:xfrm>
        </p:spPr>
        <p:txBody>
          <a:bodyPr>
            <a:noAutofit/>
          </a:bodyPr>
          <a:lstStyle/>
          <a:p>
            <a:pPr algn="l"/>
            <a:r>
              <a:rPr lang="en-US" sz="3000" u="sng" dirty="0"/>
              <a:t>Physical weathering processes: </a:t>
            </a:r>
            <a:r>
              <a:rPr lang="en-US" sz="3000" u="sng" dirty="0" smtClean="0"/>
              <a:t>(</a:t>
            </a:r>
            <a:r>
              <a:rPr lang="en-US" sz="3000" u="sng" dirty="0"/>
              <a:t>2</a:t>
            </a:r>
            <a:r>
              <a:rPr lang="en-US" sz="3000" u="sng" dirty="0" smtClean="0"/>
              <a:t>) thermal cycling</a:t>
            </a:r>
            <a:br>
              <a:rPr lang="en-US" sz="3000" u="sng" dirty="0" smtClean="0"/>
            </a:br>
            <a:r>
              <a:rPr lang="en-US" sz="3000" u="sng" dirty="0" smtClean="0"/>
              <a:t>(hot day, cold night </a:t>
            </a:r>
            <a:r>
              <a:rPr lang="en-US" sz="3000" u="sng" dirty="0" smtClean="0">
                <a:sym typeface="Wingdings"/>
              </a:rPr>
              <a:t> stress gradient)</a:t>
            </a:r>
            <a:endParaRPr lang="en-US" sz="3000" dirty="0"/>
          </a:p>
        </p:txBody>
      </p:sp>
      <p:pic>
        <p:nvPicPr>
          <p:cNvPr id="5" name="Picture 4"/>
          <p:cNvPicPr>
            <a:picLocks noChangeAspect="1"/>
          </p:cNvPicPr>
          <p:nvPr/>
        </p:nvPicPr>
        <p:blipFill>
          <a:blip r:embed="rId2"/>
          <a:stretch>
            <a:fillRect/>
          </a:stretch>
        </p:blipFill>
        <p:spPr>
          <a:xfrm>
            <a:off x="5540375" y="1062858"/>
            <a:ext cx="3603625" cy="579514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700" y="1549400"/>
            <a:ext cx="4453924" cy="4559300"/>
          </a:xfrm>
          <a:prstGeom prst="rect">
            <a:avLst/>
          </a:prstGeom>
        </p:spPr>
      </p:pic>
      <p:sp>
        <p:nvSpPr>
          <p:cNvPr id="7" name="TextBox 6"/>
          <p:cNvSpPr txBox="1"/>
          <p:nvPr/>
        </p:nvSpPr>
        <p:spPr>
          <a:xfrm>
            <a:off x="457200" y="1179513"/>
            <a:ext cx="4121641" cy="369332"/>
          </a:xfrm>
          <a:prstGeom prst="rect">
            <a:avLst/>
          </a:prstGeom>
          <a:noFill/>
        </p:spPr>
        <p:txBody>
          <a:bodyPr wrap="none" rtlCol="0">
            <a:spAutoFit/>
          </a:bodyPr>
          <a:lstStyle/>
          <a:p>
            <a:r>
              <a:rPr lang="en-US" dirty="0" err="1" smtClean="0"/>
              <a:t>Eppes</a:t>
            </a:r>
            <a:r>
              <a:rPr lang="en-US" dirty="0" smtClean="0"/>
              <a:t> et al. Nature Communications 2015</a:t>
            </a:r>
            <a:endParaRPr lang="en-US" dirty="0"/>
          </a:p>
        </p:txBody>
      </p:sp>
    </p:spTree>
    <p:extLst>
      <p:ext uri="{BB962C8B-B14F-4D97-AF65-F5344CB8AC3E}">
        <p14:creationId xmlns:p14="http://schemas.microsoft.com/office/powerpoint/2010/main" val="2083315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200" dirty="0" smtClean="0"/>
              <a:t>Swelling of micas </a:t>
            </a:r>
            <a:r>
              <a:rPr lang="en-US" sz="2200" dirty="0" smtClean="0">
                <a:sym typeface="Wingdings"/>
              </a:rPr>
              <a:t> </a:t>
            </a:r>
            <a:r>
              <a:rPr lang="en-US" sz="2200" dirty="0" err="1" smtClean="0">
                <a:sym typeface="Wingdings"/>
              </a:rPr>
              <a:t>gruss</a:t>
            </a:r>
            <a:r>
              <a:rPr lang="en-US" sz="2200" dirty="0" smtClean="0">
                <a:sym typeface="Wingdings"/>
              </a:rPr>
              <a:t> on granites</a:t>
            </a:r>
          </a:p>
          <a:p>
            <a:pPr marL="0" indent="0">
              <a:buNone/>
            </a:pPr>
            <a:r>
              <a:rPr lang="en-US" sz="2200" dirty="0" smtClean="0">
                <a:sym typeface="Wingdings"/>
              </a:rPr>
              <a:t>Swelling of mudstones  clay</a:t>
            </a:r>
          </a:p>
          <a:p>
            <a:pPr marL="0" indent="0">
              <a:buNone/>
            </a:pPr>
            <a:endParaRPr lang="en-US" sz="2200" dirty="0">
              <a:sym typeface="Wingdings"/>
            </a:endParaRPr>
          </a:p>
          <a:p>
            <a:pPr marL="0" indent="0">
              <a:buNone/>
            </a:pPr>
            <a:r>
              <a:rPr lang="en-US" sz="2400" u="sng" dirty="0" smtClean="0"/>
              <a:t>(4) growth in voids (frost, salt)</a:t>
            </a:r>
          </a:p>
          <a:p>
            <a:pPr marL="0" indent="0">
              <a:buNone/>
            </a:pPr>
            <a:r>
              <a:rPr lang="en-US" sz="2400" dirty="0" err="1" smtClean="0"/>
              <a:t>Hydrofracturing</a:t>
            </a:r>
            <a:r>
              <a:rPr lang="en-US" sz="2400" dirty="0" smtClean="0"/>
              <a:t>: thermochemical process at frost tip, </a:t>
            </a:r>
            <a:r>
              <a:rPr lang="en-US" sz="2400" u="sng" dirty="0" smtClean="0"/>
              <a:t>not</a:t>
            </a:r>
            <a:r>
              <a:rPr lang="en-US" sz="2400" dirty="0" smtClean="0"/>
              <a:t> volume change</a:t>
            </a:r>
          </a:p>
          <a:p>
            <a:pPr marL="0" indent="0">
              <a:buNone/>
            </a:pPr>
            <a:r>
              <a:rPr lang="en-US" sz="2400" u="sng" dirty="0" smtClean="0"/>
              <a:t>(5) Physical breakdown due to biota</a:t>
            </a:r>
          </a:p>
          <a:p>
            <a:pPr marL="0" indent="0">
              <a:buNone/>
            </a:pPr>
            <a:r>
              <a:rPr lang="en-US" sz="2400" dirty="0" smtClean="0"/>
              <a:t>Root growth, tree throw, burrowing</a:t>
            </a:r>
          </a:p>
          <a:p>
            <a:pPr marL="0" indent="0">
              <a:buNone/>
            </a:pPr>
            <a:r>
              <a:rPr lang="en-US" sz="2400" u="sng" dirty="0" smtClean="0"/>
              <a:t>(6) Abrasion and comminution during transport </a:t>
            </a:r>
            <a:endParaRPr lang="en-US" sz="2200" b="1" u="sng" dirty="0" smtClean="0"/>
          </a:p>
          <a:p>
            <a:pPr marL="0" indent="0">
              <a:buNone/>
            </a:pPr>
            <a:r>
              <a:rPr lang="en-US" sz="2200" i="1" dirty="0" smtClean="0"/>
              <a:t>		Discussed in previous lectures.</a:t>
            </a:r>
            <a:endParaRPr lang="en-US" sz="2400" i="1" dirty="0" smtClean="0"/>
          </a:p>
        </p:txBody>
      </p:sp>
      <p:sp>
        <p:nvSpPr>
          <p:cNvPr id="4" name="Title 1"/>
          <p:cNvSpPr>
            <a:spLocks noGrp="1"/>
          </p:cNvSpPr>
          <p:nvPr>
            <p:ph type="title"/>
          </p:nvPr>
        </p:nvSpPr>
        <p:spPr>
          <a:xfrm>
            <a:off x="457200" y="36513"/>
            <a:ext cx="8229600" cy="1143000"/>
          </a:xfrm>
        </p:spPr>
        <p:txBody>
          <a:bodyPr>
            <a:noAutofit/>
          </a:bodyPr>
          <a:lstStyle/>
          <a:p>
            <a:pPr algn="l"/>
            <a:r>
              <a:rPr lang="en-US" sz="3000" u="sng" dirty="0"/>
              <a:t>Physical weathering processes: </a:t>
            </a:r>
            <a:r>
              <a:rPr lang="en-US" sz="3000" u="sng" dirty="0" smtClean="0"/>
              <a:t>(3) hydration (wetting and drying)</a:t>
            </a:r>
            <a:endParaRPr lang="en-US" sz="3000" dirty="0"/>
          </a:p>
        </p:txBody>
      </p:sp>
      <p:pic>
        <p:nvPicPr>
          <p:cNvPr id="5" name="Picture 4"/>
          <p:cNvPicPr>
            <a:picLocks noChangeAspect="1"/>
          </p:cNvPicPr>
          <p:nvPr/>
        </p:nvPicPr>
        <p:blipFill>
          <a:blip r:embed="rId2"/>
          <a:stretch>
            <a:fillRect/>
          </a:stretch>
        </p:blipFill>
        <p:spPr>
          <a:xfrm>
            <a:off x="5549900" y="787400"/>
            <a:ext cx="3136900" cy="2609901"/>
          </a:xfrm>
          <a:prstGeom prst="rect">
            <a:avLst/>
          </a:prstGeom>
        </p:spPr>
      </p:pic>
    </p:spTree>
    <p:extLst>
      <p:ext uri="{BB962C8B-B14F-4D97-AF65-F5344CB8AC3E}">
        <p14:creationId xmlns:p14="http://schemas.microsoft.com/office/powerpoint/2010/main" val="1951128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76900"/>
          </a:xfrm>
        </p:spPr>
        <p:txBody>
          <a:bodyPr>
            <a:noAutofit/>
          </a:bodyPr>
          <a:lstStyle/>
          <a:p>
            <a:pPr algn="l"/>
            <a:r>
              <a:rPr lang="en-US" sz="1800" u="sng" dirty="0"/>
              <a:t/>
            </a:r>
            <a:br>
              <a:rPr lang="en-US" sz="1800" u="sng" dirty="0"/>
            </a:br>
            <a:endParaRPr lang="en-US" sz="1800" dirty="0"/>
          </a:p>
        </p:txBody>
      </p:sp>
      <p:sp>
        <p:nvSpPr>
          <p:cNvPr id="7" name="Rectangle 6"/>
          <p:cNvSpPr/>
          <p:nvPr/>
        </p:nvSpPr>
        <p:spPr>
          <a:xfrm>
            <a:off x="292100" y="335845"/>
            <a:ext cx="8394700" cy="5539979"/>
          </a:xfrm>
          <a:prstGeom prst="rect">
            <a:avLst/>
          </a:prstGeom>
        </p:spPr>
        <p:txBody>
          <a:bodyPr wrap="square">
            <a:spAutoFit/>
          </a:bodyPr>
          <a:lstStyle/>
          <a:p>
            <a:r>
              <a:rPr lang="en-US" sz="2400" dirty="0"/>
              <a:t> </a:t>
            </a:r>
          </a:p>
          <a:p>
            <a:r>
              <a:rPr lang="en-US" sz="2400" u="sng" dirty="0"/>
              <a:t>Chemical weathering processes: </a:t>
            </a:r>
            <a:r>
              <a:rPr lang="en-US" u="sng" dirty="0"/>
              <a:t/>
            </a:r>
            <a:br>
              <a:rPr lang="en-US" u="sng" dirty="0"/>
            </a:br>
            <a:r>
              <a:rPr lang="en-US" u="sng" dirty="0"/>
              <a:t>(1) solution</a:t>
            </a:r>
            <a:br>
              <a:rPr lang="en-US" u="sng" dirty="0"/>
            </a:br>
            <a:r>
              <a:rPr lang="en-US" dirty="0"/>
              <a:t>Partial or complete dissolution of a mineral in a solvent; </a:t>
            </a:r>
            <a:r>
              <a:rPr lang="en-US" dirty="0" err="1"/>
              <a:t>NaCl</a:t>
            </a:r>
            <a:r>
              <a:rPr lang="en-US" dirty="0"/>
              <a:t> </a:t>
            </a:r>
            <a:r>
              <a:rPr lang="en-US" dirty="0">
                <a:sym typeface="Wingdings"/>
              </a:rPr>
              <a:t></a:t>
            </a:r>
            <a:r>
              <a:rPr lang="en-US" dirty="0"/>
              <a:t> Na</a:t>
            </a:r>
            <a:r>
              <a:rPr lang="en-US" baseline="30000" dirty="0"/>
              <a:t>+</a:t>
            </a:r>
            <a:r>
              <a:rPr lang="en-US" dirty="0"/>
              <a:t> + </a:t>
            </a:r>
            <a:r>
              <a:rPr lang="en-US" dirty="0" err="1"/>
              <a:t>Cl</a:t>
            </a:r>
            <a:r>
              <a:rPr lang="en-US" baseline="30000" dirty="0"/>
              <a:t>-</a:t>
            </a:r>
            <a:r>
              <a:rPr lang="en-US" u="sng" dirty="0"/>
              <a:t/>
            </a:r>
            <a:br>
              <a:rPr lang="en-US" u="sng" dirty="0"/>
            </a:br>
            <a:r>
              <a:rPr lang="en-US" u="sng" dirty="0"/>
              <a:t>(2) hydration</a:t>
            </a:r>
            <a:br>
              <a:rPr lang="en-US" u="sng" dirty="0"/>
            </a:br>
            <a:r>
              <a:rPr lang="en-US" dirty="0"/>
              <a:t>Hydrolysis: addition of H2O to mineral; CaSO4 +  nH2O </a:t>
            </a:r>
            <a:r>
              <a:rPr lang="en-US" dirty="0">
                <a:sym typeface="Wingdings"/>
              </a:rPr>
              <a:t></a:t>
            </a:r>
            <a:r>
              <a:rPr lang="en-US" dirty="0"/>
              <a:t> CaSO4.nH2O</a:t>
            </a:r>
            <a:br>
              <a:rPr lang="en-US" dirty="0"/>
            </a:br>
            <a:r>
              <a:rPr lang="en-US" u="sng" dirty="0"/>
              <a:t>(3) hydrolysis</a:t>
            </a:r>
            <a:endParaRPr lang="en-US" dirty="0"/>
          </a:p>
          <a:p>
            <a:r>
              <a:rPr lang="en-US" dirty="0"/>
              <a:t>Chemical reaction due to H+ or OH- ions in water; i.e., water is reactant not just a solvent</a:t>
            </a:r>
            <a:r>
              <a:rPr lang="en-US" dirty="0" smtClean="0"/>
              <a:t>. E.g. </a:t>
            </a:r>
            <a:r>
              <a:rPr lang="en-US" dirty="0" err="1" smtClean="0"/>
              <a:t>albite</a:t>
            </a:r>
            <a:r>
              <a:rPr lang="en-US" dirty="0" smtClean="0"/>
              <a:t> NaAlSi</a:t>
            </a:r>
            <a:r>
              <a:rPr lang="en-US" baseline="-25000" dirty="0" smtClean="0"/>
              <a:t>3</a:t>
            </a:r>
            <a:r>
              <a:rPr lang="en-US" dirty="0" smtClean="0"/>
              <a:t>O</a:t>
            </a:r>
            <a:r>
              <a:rPr lang="en-US" baseline="-25000" dirty="0" smtClean="0"/>
              <a:t>8</a:t>
            </a:r>
            <a:r>
              <a:rPr lang="en-US" dirty="0" smtClean="0"/>
              <a:t> + nH</a:t>
            </a:r>
            <a:r>
              <a:rPr lang="en-US" baseline="-25000" dirty="0" smtClean="0"/>
              <a:t>2</a:t>
            </a:r>
            <a:r>
              <a:rPr lang="en-US" dirty="0" smtClean="0"/>
              <a:t>O </a:t>
            </a:r>
            <a:r>
              <a:rPr lang="en-US" dirty="0" smtClean="0">
                <a:sym typeface="Wingdings"/>
              </a:rPr>
              <a:t> Na</a:t>
            </a:r>
            <a:r>
              <a:rPr lang="en-US" baseline="30000" dirty="0" smtClean="0">
                <a:sym typeface="Wingdings"/>
              </a:rPr>
              <a:t>+</a:t>
            </a:r>
            <a:r>
              <a:rPr lang="en-US" dirty="0" smtClean="0">
                <a:sym typeface="Wingdings"/>
              </a:rPr>
              <a:t> + OH</a:t>
            </a:r>
            <a:r>
              <a:rPr lang="en-US" baseline="30000" dirty="0" smtClean="0">
                <a:sym typeface="Wingdings"/>
              </a:rPr>
              <a:t>-</a:t>
            </a:r>
            <a:r>
              <a:rPr lang="en-US" dirty="0" smtClean="0">
                <a:sym typeface="Wingdings"/>
              </a:rPr>
              <a:t> + 2H</a:t>
            </a:r>
            <a:r>
              <a:rPr lang="en-US" baseline="-25000" dirty="0" smtClean="0">
                <a:sym typeface="Wingdings"/>
              </a:rPr>
              <a:t>4</a:t>
            </a:r>
            <a:r>
              <a:rPr lang="en-US" dirty="0" smtClean="0">
                <a:sym typeface="Wingdings"/>
              </a:rPr>
              <a:t>SiO</a:t>
            </a:r>
            <a:r>
              <a:rPr lang="en-US" baseline="-25000" dirty="0" smtClean="0">
                <a:sym typeface="Wingdings"/>
              </a:rPr>
              <a:t>4</a:t>
            </a:r>
            <a:r>
              <a:rPr lang="en-US" dirty="0" smtClean="0">
                <a:sym typeface="Wingdings"/>
              </a:rPr>
              <a:t> + (1/2)Al</a:t>
            </a:r>
            <a:r>
              <a:rPr lang="en-US" baseline="-25000" dirty="0" smtClean="0">
                <a:sym typeface="Wingdings"/>
              </a:rPr>
              <a:t>2</a:t>
            </a:r>
            <a:r>
              <a:rPr lang="en-US" dirty="0" smtClean="0">
                <a:sym typeface="Wingdings"/>
              </a:rPr>
              <a:t>Si</a:t>
            </a:r>
            <a:r>
              <a:rPr lang="en-US" baseline="-25000" dirty="0" smtClean="0">
                <a:sym typeface="Wingdings"/>
              </a:rPr>
              <a:t>2</a:t>
            </a:r>
            <a:r>
              <a:rPr lang="en-US" dirty="0" smtClean="0">
                <a:sym typeface="Wingdings"/>
              </a:rPr>
              <a:t>O</a:t>
            </a:r>
            <a:r>
              <a:rPr lang="en-US" baseline="-25000" dirty="0" smtClean="0">
                <a:sym typeface="Wingdings"/>
              </a:rPr>
              <a:t>5</a:t>
            </a:r>
            <a:r>
              <a:rPr lang="en-US" dirty="0" smtClean="0">
                <a:sym typeface="Wingdings"/>
              </a:rPr>
              <a:t>(OH)</a:t>
            </a:r>
            <a:r>
              <a:rPr lang="en-US" baseline="-25000" dirty="0" smtClean="0">
                <a:sym typeface="Wingdings"/>
              </a:rPr>
              <a:t>4</a:t>
            </a:r>
            <a:r>
              <a:rPr lang="en-US" dirty="0" smtClean="0">
                <a:sym typeface="Wingdings"/>
              </a:rPr>
              <a:t> kaolinite.</a:t>
            </a:r>
            <a:endParaRPr lang="en-US" dirty="0"/>
          </a:p>
          <a:p>
            <a:r>
              <a:rPr lang="en-US" u="sng" dirty="0"/>
              <a:t>(4) chelation</a:t>
            </a:r>
            <a:endParaRPr lang="en-US" dirty="0"/>
          </a:p>
          <a:p>
            <a:r>
              <a:rPr lang="en-US" dirty="0"/>
              <a:t>Organic process by which metallic </a:t>
            </a:r>
            <a:r>
              <a:rPr lang="en-US" dirty="0" err="1"/>
              <a:t>cations</a:t>
            </a:r>
            <a:r>
              <a:rPr lang="en-US" dirty="0"/>
              <a:t> are incorporated into hydrocarbon </a:t>
            </a:r>
            <a:r>
              <a:rPr lang="en-US" dirty="0" smtClean="0"/>
              <a:t>molecules</a:t>
            </a:r>
            <a:r>
              <a:rPr lang="en-US" dirty="0"/>
              <a:t>.</a:t>
            </a:r>
            <a:r>
              <a:rPr lang="en-US" u="sng" dirty="0"/>
              <a:t/>
            </a:r>
            <a:br>
              <a:rPr lang="en-US" u="sng" dirty="0"/>
            </a:br>
            <a:r>
              <a:rPr lang="en-US" u="sng" dirty="0"/>
              <a:t>(5) oxidation/reduction</a:t>
            </a:r>
            <a:br>
              <a:rPr lang="en-US" u="sng" dirty="0"/>
            </a:br>
            <a:r>
              <a:rPr lang="en-US" dirty="0"/>
              <a:t>e.g. reddening of soils (ferrous </a:t>
            </a:r>
            <a:r>
              <a:rPr lang="en-US" dirty="0">
                <a:sym typeface="Wingdings"/>
              </a:rPr>
              <a:t></a:t>
            </a:r>
            <a:r>
              <a:rPr lang="en-US" dirty="0"/>
              <a:t> ferric)</a:t>
            </a:r>
          </a:p>
          <a:p>
            <a:r>
              <a:rPr lang="en-US" u="sng" dirty="0"/>
              <a:t>(6) carbonation</a:t>
            </a:r>
            <a:br>
              <a:rPr lang="en-US" u="sng" dirty="0"/>
            </a:br>
            <a:r>
              <a:rPr lang="en-US" dirty="0"/>
              <a:t>generation of bicarbonate ion and carbonic acid and its reaction with minerals.</a:t>
            </a:r>
          </a:p>
          <a:p>
            <a:r>
              <a:rPr lang="en-US" dirty="0"/>
              <a:t> </a:t>
            </a:r>
          </a:p>
          <a:p>
            <a:r>
              <a:rPr lang="en-US" dirty="0"/>
              <a:t>Also: </a:t>
            </a:r>
            <a:r>
              <a:rPr lang="en-US" dirty="0" err="1"/>
              <a:t>microbially</a:t>
            </a:r>
            <a:r>
              <a:rPr lang="en-US" dirty="0"/>
              <a:t> mediated processes; pH due to respiration can be as low as pH </a:t>
            </a:r>
            <a:r>
              <a:rPr lang="en-US" dirty="0" smtClean="0"/>
              <a:t>4.5</a:t>
            </a:r>
          </a:p>
          <a:p>
            <a:r>
              <a:rPr lang="en-US" dirty="0" smtClean="0"/>
              <a:t>(this accelerates silicate weathering).</a:t>
            </a:r>
            <a:endParaRPr lang="en-US" dirty="0"/>
          </a:p>
        </p:txBody>
      </p:sp>
    </p:spTree>
    <p:extLst>
      <p:ext uri="{BB962C8B-B14F-4D97-AF65-F5344CB8AC3E}">
        <p14:creationId xmlns:p14="http://schemas.microsoft.com/office/powerpoint/2010/main" val="1221955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dirty="0" smtClean="0"/>
              <a:t>Soil Production Rate (SPR)</a:t>
            </a:r>
            <a:endParaRPr lang="en-US" dirty="0"/>
          </a:p>
        </p:txBody>
      </p:sp>
      <p:pic>
        <p:nvPicPr>
          <p:cNvPr id="4" name="Picture 3"/>
          <p:cNvPicPr>
            <a:picLocks noChangeAspect="1"/>
          </p:cNvPicPr>
          <p:nvPr/>
        </p:nvPicPr>
        <p:blipFill>
          <a:blip r:embed="rId2"/>
          <a:stretch>
            <a:fillRect/>
          </a:stretch>
        </p:blipFill>
        <p:spPr>
          <a:xfrm>
            <a:off x="457200" y="1739900"/>
            <a:ext cx="5063085" cy="4597400"/>
          </a:xfrm>
          <a:prstGeom prst="rect">
            <a:avLst/>
          </a:prstGeom>
        </p:spPr>
      </p:pic>
      <p:sp>
        <p:nvSpPr>
          <p:cNvPr id="5" name="TextBox 4"/>
          <p:cNvSpPr txBox="1"/>
          <p:nvPr/>
        </p:nvSpPr>
        <p:spPr>
          <a:xfrm>
            <a:off x="5520285" y="1790700"/>
            <a:ext cx="2650109" cy="1200329"/>
          </a:xfrm>
          <a:prstGeom prst="rect">
            <a:avLst/>
          </a:prstGeom>
          <a:noFill/>
        </p:spPr>
        <p:txBody>
          <a:bodyPr wrap="none" rtlCol="0">
            <a:spAutoFit/>
          </a:bodyPr>
          <a:lstStyle/>
          <a:p>
            <a:r>
              <a:rPr lang="en-US" dirty="0" smtClean="0"/>
              <a:t>Soil production rates</a:t>
            </a:r>
          </a:p>
          <a:p>
            <a:r>
              <a:rPr lang="en-US" dirty="0" smtClean="0"/>
              <a:t>quantified using</a:t>
            </a:r>
          </a:p>
          <a:p>
            <a:r>
              <a:rPr lang="en-US" dirty="0" err="1" smtClean="0"/>
              <a:t>cosmogenic</a:t>
            </a:r>
            <a:r>
              <a:rPr lang="en-US" dirty="0" smtClean="0"/>
              <a:t> </a:t>
            </a:r>
            <a:r>
              <a:rPr lang="en-US" baseline="30000" dirty="0" smtClean="0"/>
              <a:t>10</a:t>
            </a:r>
            <a:r>
              <a:rPr lang="en-US" dirty="0" smtClean="0"/>
              <a:t>Be</a:t>
            </a:r>
          </a:p>
          <a:p>
            <a:r>
              <a:rPr lang="en-US" dirty="0" smtClean="0"/>
              <a:t>(5 atoms/g/</a:t>
            </a:r>
            <a:r>
              <a:rPr lang="en-US" dirty="0" err="1" smtClean="0"/>
              <a:t>yr</a:t>
            </a:r>
            <a:r>
              <a:rPr lang="en-US" dirty="0" smtClean="0"/>
              <a:t> at sea level)</a:t>
            </a:r>
            <a:endParaRPr lang="en-US" dirty="0"/>
          </a:p>
        </p:txBody>
      </p:sp>
      <p:sp>
        <p:nvSpPr>
          <p:cNvPr id="6" name="TextBox 5"/>
          <p:cNvSpPr txBox="1"/>
          <p:nvPr/>
        </p:nvSpPr>
        <p:spPr>
          <a:xfrm>
            <a:off x="457200" y="1244600"/>
            <a:ext cx="4005799" cy="369332"/>
          </a:xfrm>
          <a:prstGeom prst="rect">
            <a:avLst/>
          </a:prstGeom>
          <a:noFill/>
        </p:spPr>
        <p:txBody>
          <a:bodyPr wrap="none" rtlCol="0">
            <a:spAutoFit/>
          </a:bodyPr>
          <a:lstStyle/>
          <a:p>
            <a:r>
              <a:rPr lang="en-US" dirty="0" err="1" smtClean="0"/>
              <a:t>Heimsath</a:t>
            </a:r>
            <a:r>
              <a:rPr lang="en-US" dirty="0" smtClean="0"/>
              <a:t> et al., Nature Geoscience 2012</a:t>
            </a:r>
            <a:endParaRPr lang="en-US" dirty="0"/>
          </a:p>
        </p:txBody>
      </p:sp>
      <p:sp>
        <p:nvSpPr>
          <p:cNvPr id="7" name="TextBox 6"/>
          <p:cNvSpPr txBox="1"/>
          <p:nvPr/>
        </p:nvSpPr>
        <p:spPr>
          <a:xfrm>
            <a:off x="1295939" y="1834634"/>
            <a:ext cx="3551066" cy="323165"/>
          </a:xfrm>
          <a:prstGeom prst="rect">
            <a:avLst/>
          </a:prstGeom>
          <a:noFill/>
        </p:spPr>
        <p:txBody>
          <a:bodyPr wrap="none" rtlCol="0">
            <a:spAutoFit/>
          </a:bodyPr>
          <a:lstStyle/>
          <a:p>
            <a:r>
              <a:rPr lang="en-US" sz="1500" dirty="0" smtClean="0"/>
              <a:t>(bedrock exposed when erosion&gt;max. SPR)</a:t>
            </a:r>
            <a:endParaRPr lang="en-US" sz="1500" dirty="0"/>
          </a:p>
        </p:txBody>
      </p:sp>
      <p:sp>
        <p:nvSpPr>
          <p:cNvPr id="8" name="TextBox 7"/>
          <p:cNvSpPr txBox="1"/>
          <p:nvPr/>
        </p:nvSpPr>
        <p:spPr>
          <a:xfrm>
            <a:off x="5520285" y="3280370"/>
            <a:ext cx="3600377" cy="2308324"/>
          </a:xfrm>
          <a:prstGeom prst="rect">
            <a:avLst/>
          </a:prstGeom>
          <a:noFill/>
        </p:spPr>
        <p:txBody>
          <a:bodyPr wrap="none" rtlCol="0">
            <a:spAutoFit/>
          </a:bodyPr>
          <a:lstStyle/>
          <a:p>
            <a:r>
              <a:rPr lang="en-US" dirty="0" smtClean="0"/>
              <a:t>Earlier “humped” SPR</a:t>
            </a:r>
          </a:p>
          <a:p>
            <a:r>
              <a:rPr lang="en-US" dirty="0" smtClean="0"/>
              <a:t>functions now considered</a:t>
            </a:r>
          </a:p>
          <a:p>
            <a:r>
              <a:rPr lang="en-US" dirty="0" smtClean="0"/>
              <a:t>dubious</a:t>
            </a:r>
          </a:p>
          <a:p>
            <a:endParaRPr lang="en-US" dirty="0"/>
          </a:p>
          <a:p>
            <a:r>
              <a:rPr lang="en-US" dirty="0" smtClean="0"/>
              <a:t>Transport-limited </a:t>
            </a:r>
            <a:r>
              <a:rPr lang="en-US" dirty="0" err="1" smtClean="0"/>
              <a:t>hillslope</a:t>
            </a:r>
            <a:r>
              <a:rPr lang="en-US" dirty="0" smtClean="0"/>
              <a:t> evolution</a:t>
            </a:r>
          </a:p>
          <a:p>
            <a:r>
              <a:rPr lang="en-US" dirty="0" smtClean="0"/>
              <a:t>is well understood;</a:t>
            </a:r>
          </a:p>
          <a:p>
            <a:r>
              <a:rPr lang="en-US" dirty="0" smtClean="0"/>
              <a:t>Weathering-limited hillslopes (e.g., </a:t>
            </a:r>
          </a:p>
          <a:p>
            <a:r>
              <a:rPr lang="en-US" dirty="0" smtClean="0"/>
              <a:t>Sierra Nevada) not well understood.</a:t>
            </a:r>
            <a:endParaRPr lang="en-US" dirty="0"/>
          </a:p>
        </p:txBody>
      </p:sp>
      <p:sp>
        <p:nvSpPr>
          <p:cNvPr id="3" name="TextBox 2"/>
          <p:cNvSpPr txBox="1"/>
          <p:nvPr/>
        </p:nvSpPr>
        <p:spPr>
          <a:xfrm>
            <a:off x="7448" y="6488668"/>
            <a:ext cx="8911101" cy="369332"/>
          </a:xfrm>
          <a:prstGeom prst="rect">
            <a:avLst/>
          </a:prstGeom>
          <a:noFill/>
        </p:spPr>
        <p:txBody>
          <a:bodyPr wrap="none" rtlCol="0">
            <a:spAutoFit/>
          </a:bodyPr>
          <a:lstStyle/>
          <a:p>
            <a:r>
              <a:rPr lang="en-US" i="1"/>
              <a:t>but see Larsen et al. Science 2014 for the claim that there is no speed limit on soil production</a:t>
            </a:r>
          </a:p>
        </p:txBody>
      </p:sp>
    </p:spTree>
    <p:extLst>
      <p:ext uri="{BB962C8B-B14F-4D97-AF65-F5344CB8AC3E}">
        <p14:creationId xmlns:p14="http://schemas.microsoft.com/office/powerpoint/2010/main" val="1551033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a:solidFill>
                  <a:schemeClr val="bg1">
                    <a:lumMod val="50000"/>
                  </a:schemeClr>
                </a:solidFill>
              </a:rPr>
              <a:t>Fluvial sediment transport vs. </a:t>
            </a:r>
            <a:r>
              <a:rPr lang="en-US" sz="2800" dirty="0" err="1">
                <a:solidFill>
                  <a:schemeClr val="bg1">
                    <a:lumMod val="50000"/>
                  </a:schemeClr>
                </a:solidFill>
              </a:rPr>
              <a:t>hillslope</a:t>
            </a:r>
            <a:r>
              <a:rPr lang="en-US" sz="2800" dirty="0">
                <a:solidFill>
                  <a:schemeClr val="bg1">
                    <a:lumMod val="50000"/>
                  </a:schemeClr>
                </a:solidFill>
              </a:rPr>
              <a:t> processes: </a:t>
            </a:r>
            <a:br>
              <a:rPr lang="en-US" sz="2800" dirty="0">
                <a:solidFill>
                  <a:schemeClr val="bg1">
                    <a:lumMod val="50000"/>
                  </a:schemeClr>
                </a:solidFill>
              </a:rPr>
            </a:br>
            <a:r>
              <a:rPr lang="en-US" sz="2800" dirty="0">
                <a:solidFill>
                  <a:schemeClr val="bg1">
                    <a:lumMod val="50000"/>
                  </a:schemeClr>
                </a:solidFill>
              </a:rPr>
              <a:t>what controls the spacing of rivers?</a:t>
            </a:r>
            <a:br>
              <a:rPr lang="en-US" sz="2800" dirty="0">
                <a:solidFill>
                  <a:schemeClr val="bg1">
                    <a:lumMod val="50000"/>
                  </a:schemeClr>
                </a:solidFill>
              </a:rPr>
            </a:br>
            <a:endParaRPr lang="en-US" sz="2800" dirty="0">
              <a:solidFill>
                <a:schemeClr val="bg1">
                  <a:lumMod val="50000"/>
                </a:schemeClr>
              </a:solidFill>
            </a:endParaRPr>
          </a:p>
        </p:txBody>
      </p:sp>
      <p:sp>
        <p:nvSpPr>
          <p:cNvPr id="3" name="Content Placeholder 2"/>
          <p:cNvSpPr>
            <a:spLocks noGrp="1"/>
          </p:cNvSpPr>
          <p:nvPr>
            <p:ph idx="1"/>
          </p:nvPr>
        </p:nvSpPr>
        <p:spPr>
          <a:xfrm>
            <a:off x="457200" y="1060450"/>
            <a:ext cx="8229600" cy="4525963"/>
          </a:xfrm>
        </p:spPr>
        <p:txBody>
          <a:bodyPr>
            <a:normAutofit/>
          </a:bodyPr>
          <a:lstStyle/>
          <a:p>
            <a:pPr marL="0" indent="0">
              <a:buNone/>
            </a:pPr>
            <a:endParaRPr lang="en-US" dirty="0">
              <a:solidFill>
                <a:srgbClr val="7F7F7F"/>
              </a:solidFill>
            </a:endParaRPr>
          </a:p>
          <a:p>
            <a:pPr marL="0" indent="0">
              <a:buNone/>
            </a:pPr>
            <a:r>
              <a:rPr lang="en-US" dirty="0" smtClean="0">
                <a:solidFill>
                  <a:schemeClr val="bg1">
                    <a:lumMod val="50000"/>
                  </a:schemeClr>
                </a:solidFill>
              </a:rPr>
              <a:t>SETTING THE SPACING OF STREAMS</a:t>
            </a:r>
          </a:p>
          <a:p>
            <a:pPr marL="0" indent="0">
              <a:buNone/>
            </a:pPr>
            <a:endParaRPr lang="en-US" dirty="0">
              <a:solidFill>
                <a:srgbClr val="7F7F7F"/>
              </a:solidFill>
            </a:endParaRPr>
          </a:p>
          <a:p>
            <a:pPr marL="0" indent="0">
              <a:buNone/>
            </a:pPr>
            <a:r>
              <a:rPr lang="en-US" dirty="0" smtClean="0">
                <a:solidFill>
                  <a:srgbClr val="7F7F7F"/>
                </a:solidFill>
              </a:rPr>
              <a:t>HILLSLOPE EROSION PROCESSES</a:t>
            </a:r>
            <a:br>
              <a:rPr lang="en-US" dirty="0" smtClean="0">
                <a:solidFill>
                  <a:srgbClr val="7F7F7F"/>
                </a:solidFill>
              </a:rPr>
            </a:br>
            <a:r>
              <a:rPr lang="en-US" dirty="0" smtClean="0">
                <a:solidFill>
                  <a:srgbClr val="7F7F7F"/>
                </a:solidFill>
              </a:rPr>
              <a:t/>
            </a:r>
            <a:br>
              <a:rPr lang="en-US" dirty="0" smtClean="0">
                <a:solidFill>
                  <a:srgbClr val="7F7F7F"/>
                </a:solidFill>
              </a:rPr>
            </a:br>
            <a:r>
              <a:rPr lang="en-US" dirty="0" smtClean="0">
                <a:solidFill>
                  <a:srgbClr val="7F7F7F"/>
                </a:solidFill>
              </a:rPr>
              <a:t>SOIL PRODUCTION FUNCTION</a:t>
            </a:r>
          </a:p>
          <a:p>
            <a:pPr marL="0" indent="0">
              <a:buNone/>
            </a:pPr>
            <a:endParaRPr lang="en-US" dirty="0">
              <a:solidFill>
                <a:srgbClr val="7F7F7F"/>
              </a:solidFill>
            </a:endParaRPr>
          </a:p>
          <a:p>
            <a:pPr marL="0" indent="0">
              <a:buNone/>
            </a:pPr>
            <a:r>
              <a:rPr lang="en-US" dirty="0" smtClean="0"/>
              <a:t>SYNTHESIS: PERRON ET AL. 2009</a:t>
            </a:r>
            <a:endParaRPr lang="en-US" dirty="0"/>
          </a:p>
        </p:txBody>
      </p:sp>
    </p:spTree>
    <p:extLst>
      <p:ext uri="{BB962C8B-B14F-4D97-AF65-F5344CB8AC3E}">
        <p14:creationId xmlns:p14="http://schemas.microsoft.com/office/powerpoint/2010/main" val="2817353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2000"/>
            <a:ext cx="9144000" cy="3709665"/>
          </a:xfrm>
          <a:prstGeom prst="rect">
            <a:avLst/>
          </a:prstGeom>
        </p:spPr>
      </p:pic>
    </p:spTree>
    <p:extLst>
      <p:ext uri="{BB962C8B-B14F-4D97-AF65-F5344CB8AC3E}">
        <p14:creationId xmlns:p14="http://schemas.microsoft.com/office/powerpoint/2010/main" val="1589862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300" y="-12698"/>
            <a:ext cx="3606800" cy="86316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6816" y="0"/>
            <a:ext cx="4657184" cy="4711700"/>
          </a:xfrm>
          <a:prstGeom prst="rect">
            <a:avLst/>
          </a:prstGeom>
        </p:spPr>
      </p:pic>
      <p:pic>
        <p:nvPicPr>
          <p:cNvPr id="6" name="Picture 5"/>
          <p:cNvPicPr>
            <a:picLocks noChangeAspect="1"/>
          </p:cNvPicPr>
          <p:nvPr/>
        </p:nvPicPr>
        <p:blipFill>
          <a:blip r:embed="rId4"/>
          <a:stretch>
            <a:fillRect/>
          </a:stretch>
        </p:blipFill>
        <p:spPr>
          <a:xfrm>
            <a:off x="393700" y="1041401"/>
            <a:ext cx="1790700" cy="787400"/>
          </a:xfrm>
          <a:prstGeom prst="rect">
            <a:avLst/>
          </a:prstGeom>
        </p:spPr>
      </p:pic>
      <p:pic>
        <p:nvPicPr>
          <p:cNvPr id="7" name="Picture 6"/>
          <p:cNvPicPr>
            <a:picLocks noChangeAspect="1"/>
          </p:cNvPicPr>
          <p:nvPr/>
        </p:nvPicPr>
        <p:blipFill>
          <a:blip r:embed="rId5"/>
          <a:stretch>
            <a:fillRect/>
          </a:stretch>
        </p:blipFill>
        <p:spPr>
          <a:xfrm>
            <a:off x="711200" y="2134234"/>
            <a:ext cx="2247900" cy="10033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3137534"/>
            <a:ext cx="4718736" cy="3491865"/>
          </a:xfrm>
          <a:prstGeom prst="rect">
            <a:avLst/>
          </a:prstGeom>
          <a:ln>
            <a:solidFill>
              <a:schemeClr val="tx1"/>
            </a:solidFill>
          </a:ln>
        </p:spPr>
      </p:pic>
      <p:pic>
        <p:nvPicPr>
          <p:cNvPr id="9" name="Picture 8"/>
          <p:cNvPicPr>
            <a:picLocks noChangeAspect="1"/>
          </p:cNvPicPr>
          <p:nvPr/>
        </p:nvPicPr>
        <p:blipFill>
          <a:blip r:embed="rId7"/>
          <a:stretch>
            <a:fillRect/>
          </a:stretch>
        </p:blipFill>
        <p:spPr>
          <a:xfrm>
            <a:off x="3721100" y="6413499"/>
            <a:ext cx="2692400" cy="431800"/>
          </a:xfrm>
          <a:prstGeom prst="rect">
            <a:avLst/>
          </a:prstGeom>
        </p:spPr>
      </p:pic>
      <p:sp>
        <p:nvSpPr>
          <p:cNvPr id="10" name="TextBox 9"/>
          <p:cNvSpPr txBox="1"/>
          <p:nvPr/>
        </p:nvSpPr>
        <p:spPr>
          <a:xfrm>
            <a:off x="0" y="1783835"/>
            <a:ext cx="2235220" cy="369332"/>
          </a:xfrm>
          <a:prstGeom prst="rect">
            <a:avLst/>
          </a:prstGeom>
          <a:noFill/>
        </p:spPr>
        <p:txBody>
          <a:bodyPr wrap="none" rtlCol="0">
            <a:spAutoFit/>
          </a:bodyPr>
          <a:lstStyle/>
          <a:p>
            <a:r>
              <a:rPr lang="en-US" dirty="0" smtClean="0"/>
              <a:t>Set </a:t>
            </a:r>
            <a:r>
              <a:rPr lang="en-US" dirty="0" err="1" smtClean="0"/>
              <a:t>Pe</a:t>
            </a:r>
            <a:r>
              <a:rPr lang="en-US" dirty="0" smtClean="0"/>
              <a:t> = 1, solve for </a:t>
            </a:r>
            <a:r>
              <a:rPr lang="en-US" i="1" dirty="0" smtClean="0"/>
              <a:t>L</a:t>
            </a:r>
            <a:r>
              <a:rPr lang="en-US" dirty="0" smtClean="0"/>
              <a:t>:</a:t>
            </a:r>
            <a:endParaRPr lang="en-US" dirty="0"/>
          </a:p>
        </p:txBody>
      </p:sp>
    </p:spTree>
    <p:extLst>
      <p:ext uri="{BB962C8B-B14F-4D97-AF65-F5344CB8AC3E}">
        <p14:creationId xmlns:p14="http://schemas.microsoft.com/office/powerpoint/2010/main" val="3685132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6762"/>
          </a:xfrm>
        </p:spPr>
        <p:txBody>
          <a:bodyPr/>
          <a:lstStyle/>
          <a:p>
            <a:r>
              <a:rPr lang="en-US" dirty="0" smtClean="0"/>
              <a:t>Key points from today’s lecture</a:t>
            </a:r>
            <a:endParaRPr lang="en-US" dirty="0"/>
          </a:p>
        </p:txBody>
      </p:sp>
      <p:sp>
        <p:nvSpPr>
          <p:cNvPr id="3" name="Content Placeholder 2"/>
          <p:cNvSpPr>
            <a:spLocks noGrp="1"/>
          </p:cNvSpPr>
          <p:nvPr>
            <p:ph idx="1"/>
          </p:nvPr>
        </p:nvSpPr>
        <p:spPr/>
        <p:txBody>
          <a:bodyPr>
            <a:normAutofit fontScale="92500"/>
          </a:bodyPr>
          <a:lstStyle/>
          <a:p>
            <a:r>
              <a:rPr lang="en-US" dirty="0" smtClean="0"/>
              <a:t>Explain mechanistically how </a:t>
            </a:r>
            <a:r>
              <a:rPr lang="en-US" dirty="0" err="1" smtClean="0"/>
              <a:t>streampower</a:t>
            </a:r>
            <a:r>
              <a:rPr lang="en-US" dirty="0" smtClean="0"/>
              <a:t> landscapes can act as a tectonic tape-recorder Explain why steady-state hillslopes are convex.</a:t>
            </a:r>
          </a:p>
          <a:p>
            <a:r>
              <a:rPr lang="en-US" dirty="0" smtClean="0"/>
              <a:t>Explain 2 or more </a:t>
            </a:r>
            <a:r>
              <a:rPr lang="en-US" dirty="0" err="1" smtClean="0"/>
              <a:t>hillslope</a:t>
            </a:r>
            <a:r>
              <a:rPr lang="en-US" dirty="0" smtClean="0"/>
              <a:t> transport processes.</a:t>
            </a:r>
          </a:p>
          <a:p>
            <a:r>
              <a:rPr lang="en-US" dirty="0" smtClean="0"/>
              <a:t>Know 2 or more physical and 2 or more chemical weathering processes.</a:t>
            </a:r>
          </a:p>
          <a:p>
            <a:r>
              <a:rPr lang="en-US" dirty="0" smtClean="0"/>
              <a:t>Understand how </a:t>
            </a:r>
            <a:r>
              <a:rPr lang="en-US" dirty="0" err="1" smtClean="0"/>
              <a:t>Peclet</a:t>
            </a:r>
            <a:r>
              <a:rPr lang="en-US" dirty="0" smtClean="0"/>
              <a:t> number can quantify competition between </a:t>
            </a:r>
            <a:r>
              <a:rPr lang="en-US" dirty="0" err="1" smtClean="0"/>
              <a:t>hillslope</a:t>
            </a:r>
            <a:r>
              <a:rPr lang="en-US" dirty="0" smtClean="0"/>
              <a:t> processes and fluvial channelization (see also required reading).</a:t>
            </a:r>
          </a:p>
          <a:p>
            <a:pPr marL="0" indent="0">
              <a:buNone/>
            </a:pPr>
            <a:endParaRPr lang="en-US" dirty="0" smtClean="0"/>
          </a:p>
          <a:p>
            <a:endParaRPr lang="en-US" dirty="0"/>
          </a:p>
        </p:txBody>
      </p:sp>
    </p:spTree>
    <p:extLst>
      <p:ext uri="{BB962C8B-B14F-4D97-AF65-F5344CB8AC3E}">
        <p14:creationId xmlns:p14="http://schemas.microsoft.com/office/powerpoint/2010/main" val="2283468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smtClean="0"/>
              <a:t>Landscape evolution: sources of data</a:t>
            </a:r>
            <a:endParaRPr lang="en-US" sz="2800" dirty="0"/>
          </a:p>
        </p:txBody>
      </p:sp>
      <p:sp>
        <p:nvSpPr>
          <p:cNvPr id="3" name="Content Placeholder 2"/>
          <p:cNvSpPr>
            <a:spLocks noGrp="1"/>
          </p:cNvSpPr>
          <p:nvPr>
            <p:ph idx="1"/>
          </p:nvPr>
        </p:nvSpPr>
        <p:spPr>
          <a:xfrm>
            <a:off x="457200" y="1473200"/>
            <a:ext cx="8483600" cy="3541713"/>
          </a:xfrm>
        </p:spPr>
        <p:txBody>
          <a:bodyPr>
            <a:normAutofit/>
          </a:bodyPr>
          <a:lstStyle/>
          <a:p>
            <a:pPr marL="0" indent="0">
              <a:buNone/>
            </a:pPr>
            <a:r>
              <a:rPr lang="en-US" sz="3000" dirty="0" smtClean="0"/>
              <a:t>SOME MAJOR LANDSCAPE EVOLUTION PROBLEMS</a:t>
            </a:r>
          </a:p>
          <a:p>
            <a:pPr marL="0" indent="0">
              <a:buNone/>
            </a:pPr>
            <a:endParaRPr lang="en-US" sz="3000" dirty="0"/>
          </a:p>
          <a:p>
            <a:pPr marL="0" indent="0">
              <a:buNone/>
            </a:pPr>
            <a:r>
              <a:rPr lang="en-US" sz="3000" dirty="0" smtClean="0"/>
              <a:t>DATE/RATE DATA ON EARTH</a:t>
            </a:r>
          </a:p>
          <a:p>
            <a:pPr marL="0" indent="0">
              <a:buNone/>
            </a:pPr>
            <a:endParaRPr lang="en-US" sz="3000" dirty="0"/>
          </a:p>
          <a:p>
            <a:pPr marL="0" indent="0">
              <a:buNone/>
            </a:pPr>
            <a:r>
              <a:rPr lang="en-US" sz="3000" dirty="0" smtClean="0"/>
              <a:t>DATE/RATE DATA ON OTHER PLANETS</a:t>
            </a:r>
          </a:p>
          <a:p>
            <a:pPr marL="0" indent="0">
              <a:buNone/>
            </a:pPr>
            <a:endParaRPr lang="en-US" dirty="0"/>
          </a:p>
        </p:txBody>
      </p:sp>
      <p:sp>
        <p:nvSpPr>
          <p:cNvPr id="6" name="TextBox 5"/>
          <p:cNvSpPr txBox="1"/>
          <p:nvPr/>
        </p:nvSpPr>
        <p:spPr>
          <a:xfrm>
            <a:off x="1371600" y="4851400"/>
            <a:ext cx="7388373" cy="923330"/>
          </a:xfrm>
          <a:prstGeom prst="rect">
            <a:avLst/>
          </a:prstGeom>
          <a:noFill/>
        </p:spPr>
        <p:txBody>
          <a:bodyPr wrap="none" rtlCol="0">
            <a:spAutoFit/>
          </a:bodyPr>
          <a:lstStyle/>
          <a:p>
            <a:r>
              <a:rPr lang="en-US" dirty="0" smtClean="0"/>
              <a:t>In the </a:t>
            </a:r>
            <a:r>
              <a:rPr lang="en-US" u="sng" dirty="0" smtClean="0"/>
              <a:t>next</a:t>
            </a:r>
            <a:r>
              <a:rPr lang="en-US" dirty="0" smtClean="0"/>
              <a:t> lecture, you will be presented dates and rates as facts.</a:t>
            </a:r>
          </a:p>
          <a:p>
            <a:r>
              <a:rPr lang="en-US" dirty="0" smtClean="0"/>
              <a:t>In </a:t>
            </a:r>
            <a:r>
              <a:rPr lang="en-US" u="sng" dirty="0" smtClean="0"/>
              <a:t>this</a:t>
            </a:r>
            <a:r>
              <a:rPr lang="en-US" dirty="0" smtClean="0"/>
              <a:t> lecture, you will be shown the methods that generate these dates and</a:t>
            </a:r>
          </a:p>
          <a:p>
            <a:r>
              <a:rPr lang="en-US" dirty="0" smtClean="0"/>
              <a:t>rates: their strengths, weaknesses, and ranges of validity.</a:t>
            </a:r>
            <a:endParaRPr lang="en-US" dirty="0"/>
          </a:p>
        </p:txBody>
      </p:sp>
    </p:spTree>
    <p:extLst>
      <p:ext uri="{BB962C8B-B14F-4D97-AF65-F5344CB8AC3E}">
        <p14:creationId xmlns:p14="http://schemas.microsoft.com/office/powerpoint/2010/main" val="1878054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400"/>
          </a:xfrm>
        </p:spPr>
        <p:txBody>
          <a:bodyPr>
            <a:normAutofit fontScale="90000"/>
          </a:bodyPr>
          <a:lstStyle/>
          <a:p>
            <a:r>
              <a:rPr lang="en-US" dirty="0" smtClean="0"/>
              <a:t>Key points</a:t>
            </a:r>
            <a:endParaRPr lang="en-US" dirty="0"/>
          </a:p>
        </p:txBody>
      </p:sp>
      <p:sp>
        <p:nvSpPr>
          <p:cNvPr id="3" name="Content Placeholder 2"/>
          <p:cNvSpPr>
            <a:spLocks noGrp="1"/>
          </p:cNvSpPr>
          <p:nvPr>
            <p:ph idx="1"/>
          </p:nvPr>
        </p:nvSpPr>
        <p:spPr>
          <a:xfrm>
            <a:off x="457200" y="850900"/>
            <a:ext cx="8229600" cy="5245100"/>
          </a:xfrm>
        </p:spPr>
        <p:txBody>
          <a:bodyPr>
            <a:normAutofit/>
          </a:bodyPr>
          <a:lstStyle/>
          <a:p>
            <a:r>
              <a:rPr lang="en-US" dirty="0" smtClean="0"/>
              <a:t>For each Earth-based dating method, know the principle, advantages, disadvantages, example application, age range of application, for each technique.</a:t>
            </a:r>
          </a:p>
          <a:p>
            <a:r>
              <a:rPr lang="en-US" dirty="0"/>
              <a:t>Explain the evidence for and against a Pleistocene uptick in global erosion on Earth (two arguments for and two arguments </a:t>
            </a:r>
            <a:r>
              <a:rPr lang="en-US" dirty="0" smtClean="0"/>
              <a:t>against, plus geographic context)</a:t>
            </a:r>
            <a:endParaRPr lang="en-US" dirty="0"/>
          </a:p>
          <a:p>
            <a:pPr marL="0" indent="0">
              <a:buNone/>
            </a:pPr>
            <a:endParaRPr lang="en-US" dirty="0"/>
          </a:p>
        </p:txBody>
      </p:sp>
    </p:spTree>
    <p:extLst>
      <p:ext uri="{BB962C8B-B14F-4D97-AF65-F5344CB8AC3E}">
        <p14:creationId xmlns:p14="http://schemas.microsoft.com/office/powerpoint/2010/main" val="1708477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smtClean="0">
                <a:solidFill>
                  <a:srgbClr val="7F7F7F"/>
                </a:solidFill>
              </a:rPr>
              <a:t>Landscape evolution: sources of data</a:t>
            </a:r>
            <a:endParaRPr lang="en-US" sz="2800" dirty="0">
              <a:solidFill>
                <a:srgbClr val="7F7F7F"/>
              </a:solidFill>
            </a:endParaRPr>
          </a:p>
        </p:txBody>
      </p:sp>
      <p:sp>
        <p:nvSpPr>
          <p:cNvPr id="3" name="Content Placeholder 2"/>
          <p:cNvSpPr>
            <a:spLocks noGrp="1"/>
          </p:cNvSpPr>
          <p:nvPr>
            <p:ph idx="1"/>
          </p:nvPr>
        </p:nvSpPr>
        <p:spPr>
          <a:xfrm>
            <a:off x="457200" y="1473200"/>
            <a:ext cx="8483600" cy="3541713"/>
          </a:xfrm>
        </p:spPr>
        <p:txBody>
          <a:bodyPr>
            <a:normAutofit/>
          </a:bodyPr>
          <a:lstStyle/>
          <a:p>
            <a:pPr marL="0" indent="0">
              <a:buNone/>
            </a:pPr>
            <a:r>
              <a:rPr lang="en-US" sz="3000" dirty="0" smtClean="0"/>
              <a:t>SOME MAJOR LANDSCAPE EVOLUTION PROBLEMS</a:t>
            </a:r>
          </a:p>
          <a:p>
            <a:pPr marL="0" indent="0">
              <a:buNone/>
            </a:pPr>
            <a:endParaRPr lang="en-US" sz="3000" dirty="0">
              <a:solidFill>
                <a:schemeClr val="bg1">
                  <a:lumMod val="50000"/>
                </a:schemeClr>
              </a:solidFill>
            </a:endParaRPr>
          </a:p>
          <a:p>
            <a:pPr marL="0" indent="0">
              <a:buNone/>
            </a:pPr>
            <a:r>
              <a:rPr lang="en-US" sz="3000" dirty="0" smtClean="0">
                <a:solidFill>
                  <a:schemeClr val="bg1">
                    <a:lumMod val="50000"/>
                  </a:schemeClr>
                </a:solidFill>
              </a:rPr>
              <a:t>DATE/RATE DATA ON EARTH</a:t>
            </a:r>
          </a:p>
          <a:p>
            <a:pPr marL="0" indent="0">
              <a:buNone/>
            </a:pPr>
            <a:endParaRPr lang="en-US" sz="3000" dirty="0">
              <a:solidFill>
                <a:schemeClr val="bg1">
                  <a:lumMod val="50000"/>
                </a:schemeClr>
              </a:solidFill>
            </a:endParaRPr>
          </a:p>
          <a:p>
            <a:pPr marL="0" indent="0">
              <a:buNone/>
            </a:pPr>
            <a:r>
              <a:rPr lang="en-US" sz="3000" dirty="0" smtClean="0">
                <a:solidFill>
                  <a:schemeClr val="bg1">
                    <a:lumMod val="50000"/>
                  </a:schemeClr>
                </a:solidFill>
              </a:rPr>
              <a:t>DATE/RATE DATA ON OTHER PLANETS</a:t>
            </a:r>
          </a:p>
          <a:p>
            <a:pPr marL="0" indent="0">
              <a:buNone/>
            </a:pPr>
            <a:endParaRPr lang="en-US" dirty="0"/>
          </a:p>
        </p:txBody>
      </p:sp>
    </p:spTree>
    <p:extLst>
      <p:ext uri="{BB962C8B-B14F-4D97-AF65-F5344CB8AC3E}">
        <p14:creationId xmlns:p14="http://schemas.microsoft.com/office/powerpoint/2010/main" val="2963085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08401" y="1817387"/>
            <a:ext cx="5435600" cy="5040613"/>
          </a:xfrm>
          <a:prstGeom prst="rect">
            <a:avLst/>
          </a:prstGeom>
        </p:spPr>
      </p:pic>
      <p:sp>
        <p:nvSpPr>
          <p:cNvPr id="2" name="Title 1"/>
          <p:cNvSpPr>
            <a:spLocks noGrp="1"/>
          </p:cNvSpPr>
          <p:nvPr>
            <p:ph type="title"/>
          </p:nvPr>
        </p:nvSpPr>
        <p:spPr>
          <a:xfrm>
            <a:off x="457200" y="20638"/>
            <a:ext cx="8229600" cy="1143000"/>
          </a:xfrm>
        </p:spPr>
        <p:txBody>
          <a:bodyPr>
            <a:normAutofit fontScale="90000"/>
          </a:bodyPr>
          <a:lstStyle/>
          <a:p>
            <a:pPr algn="l"/>
            <a:r>
              <a:rPr lang="en-US" sz="3000" dirty="0" smtClean="0"/>
              <a:t>8 km</a:t>
            </a:r>
            <a:r>
              <a:rPr lang="en-US" sz="3000" baseline="30000" dirty="0" smtClean="0"/>
              <a:t>3</a:t>
            </a:r>
            <a:r>
              <a:rPr lang="en-US" sz="3000" dirty="0" smtClean="0"/>
              <a:t> of sediment were eroded from Earth’s continents each year (pre-dam), almost all by fluvial processes, mostly from Asia</a:t>
            </a:r>
            <a:endParaRPr lang="en-US" sz="3000" dirty="0"/>
          </a:p>
        </p:txBody>
      </p:sp>
      <p:pic>
        <p:nvPicPr>
          <p:cNvPr id="4" name="Picture 3"/>
          <p:cNvPicPr>
            <a:picLocks noChangeAspect="1"/>
          </p:cNvPicPr>
          <p:nvPr/>
        </p:nvPicPr>
        <p:blipFill>
          <a:blip r:embed="rId3"/>
          <a:stretch>
            <a:fillRect/>
          </a:stretch>
        </p:blipFill>
        <p:spPr>
          <a:xfrm>
            <a:off x="-1" y="1612900"/>
            <a:ext cx="4744421" cy="3136900"/>
          </a:xfrm>
          <a:prstGeom prst="rect">
            <a:avLst/>
          </a:prstGeom>
          <a:ln>
            <a:solidFill>
              <a:srgbClr val="000000"/>
            </a:solidFill>
          </a:ln>
        </p:spPr>
      </p:pic>
    </p:spTree>
    <p:extLst>
      <p:ext uri="{BB962C8B-B14F-4D97-AF65-F5344CB8AC3E}">
        <p14:creationId xmlns:p14="http://schemas.microsoft.com/office/powerpoint/2010/main" val="3626807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49900" y="6057900"/>
            <a:ext cx="3497810" cy="369332"/>
          </a:xfrm>
          <a:prstGeom prst="rect">
            <a:avLst/>
          </a:prstGeom>
          <a:noFill/>
        </p:spPr>
        <p:txBody>
          <a:bodyPr wrap="none" rtlCol="0">
            <a:spAutoFit/>
          </a:bodyPr>
          <a:lstStyle/>
          <a:p>
            <a:r>
              <a:rPr lang="en-US" dirty="0" err="1" smtClean="0"/>
              <a:t>Metivier</a:t>
            </a:r>
            <a:r>
              <a:rPr lang="en-US" dirty="0" smtClean="0"/>
              <a:t> et al. 1999 J. </a:t>
            </a:r>
            <a:r>
              <a:rPr lang="en-US" dirty="0" err="1" smtClean="0"/>
              <a:t>Geophys</a:t>
            </a:r>
            <a:r>
              <a:rPr lang="en-US" dirty="0" smtClean="0"/>
              <a:t>. Int.</a:t>
            </a:r>
            <a:endParaRPr lang="en-US" dirty="0"/>
          </a:p>
        </p:txBody>
      </p:sp>
      <p:pic>
        <p:nvPicPr>
          <p:cNvPr id="6" name="Picture 5"/>
          <p:cNvPicPr>
            <a:picLocks noChangeAspect="1"/>
          </p:cNvPicPr>
          <p:nvPr/>
        </p:nvPicPr>
        <p:blipFill>
          <a:blip r:embed="rId2"/>
          <a:stretch>
            <a:fillRect/>
          </a:stretch>
        </p:blipFill>
        <p:spPr>
          <a:xfrm rot="5400000">
            <a:off x="3138727" y="130661"/>
            <a:ext cx="5249858" cy="6760688"/>
          </a:xfrm>
          <a:prstGeom prst="rect">
            <a:avLst/>
          </a:prstGeom>
        </p:spPr>
      </p:pic>
      <p:sp>
        <p:nvSpPr>
          <p:cNvPr id="2" name="Title 1"/>
          <p:cNvSpPr>
            <a:spLocks noGrp="1"/>
          </p:cNvSpPr>
          <p:nvPr>
            <p:ph type="title"/>
          </p:nvPr>
        </p:nvSpPr>
        <p:spPr>
          <a:xfrm>
            <a:off x="0" y="250731"/>
            <a:ext cx="9047710" cy="501462"/>
          </a:xfrm>
        </p:spPr>
        <p:txBody>
          <a:bodyPr>
            <a:noAutofit/>
          </a:bodyPr>
          <a:lstStyle/>
          <a:p>
            <a:r>
              <a:rPr lang="en-US" sz="3000" dirty="0" smtClean="0"/>
              <a:t>Offshore sediment accumulation rates indicate increase in erosion rates from Asia &lt;2 </a:t>
            </a:r>
            <a:r>
              <a:rPr lang="en-US" sz="3000" dirty="0" err="1" smtClean="0"/>
              <a:t>Mya</a:t>
            </a:r>
            <a:endParaRPr lang="en-US" sz="3000" dirty="0"/>
          </a:p>
        </p:txBody>
      </p:sp>
      <p:pic>
        <p:nvPicPr>
          <p:cNvPr id="8" name="Picture 7"/>
          <p:cNvPicPr>
            <a:picLocks noChangeAspect="1"/>
          </p:cNvPicPr>
          <p:nvPr/>
        </p:nvPicPr>
        <p:blipFill>
          <a:blip r:embed="rId3"/>
          <a:stretch>
            <a:fillRect/>
          </a:stretch>
        </p:blipFill>
        <p:spPr>
          <a:xfrm>
            <a:off x="101600" y="1116806"/>
            <a:ext cx="2705100" cy="3001632"/>
          </a:xfrm>
          <a:prstGeom prst="rect">
            <a:avLst/>
          </a:prstGeom>
          <a:ln>
            <a:solidFill>
              <a:srgbClr val="000000"/>
            </a:solidFill>
          </a:ln>
        </p:spPr>
      </p:pic>
    </p:spTree>
    <p:extLst>
      <p:ext uri="{BB962C8B-B14F-4D97-AF65-F5344CB8AC3E}">
        <p14:creationId xmlns:p14="http://schemas.microsoft.com/office/powerpoint/2010/main" val="1377835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1600" y="599620"/>
            <a:ext cx="5308600" cy="3855055"/>
          </a:xfrm>
          <a:prstGeom prst="rect">
            <a:avLst/>
          </a:prstGeom>
        </p:spPr>
      </p:pic>
      <p:sp>
        <p:nvSpPr>
          <p:cNvPr id="2" name="Title 1"/>
          <p:cNvSpPr>
            <a:spLocks noGrp="1"/>
          </p:cNvSpPr>
          <p:nvPr>
            <p:ph type="title"/>
          </p:nvPr>
        </p:nvSpPr>
        <p:spPr>
          <a:xfrm>
            <a:off x="0" y="84138"/>
            <a:ext cx="9144000" cy="449262"/>
          </a:xfrm>
        </p:spPr>
        <p:txBody>
          <a:bodyPr>
            <a:normAutofit/>
          </a:bodyPr>
          <a:lstStyle/>
          <a:p>
            <a:r>
              <a:rPr lang="en-US" sz="2200" dirty="0" smtClean="0"/>
              <a:t>This increase has been reported from onshore Asia basins, and globally</a:t>
            </a:r>
            <a:endParaRPr lang="en-US" sz="2200" dirty="0"/>
          </a:p>
        </p:txBody>
      </p:sp>
      <p:sp>
        <p:nvSpPr>
          <p:cNvPr id="4" name="TextBox 3"/>
          <p:cNvSpPr txBox="1"/>
          <p:nvPr/>
        </p:nvSpPr>
        <p:spPr>
          <a:xfrm>
            <a:off x="0" y="4454675"/>
            <a:ext cx="2664536" cy="369332"/>
          </a:xfrm>
          <a:prstGeom prst="rect">
            <a:avLst/>
          </a:prstGeom>
          <a:noFill/>
        </p:spPr>
        <p:txBody>
          <a:bodyPr wrap="none" rtlCol="0">
            <a:spAutoFit/>
          </a:bodyPr>
          <a:lstStyle/>
          <a:p>
            <a:r>
              <a:rPr lang="en-US" dirty="0" err="1" smtClean="0"/>
              <a:t>Peizhen</a:t>
            </a:r>
            <a:r>
              <a:rPr lang="en-US" dirty="0" smtClean="0"/>
              <a:t> et al. Nature 2001</a:t>
            </a:r>
            <a:endParaRPr lang="en-US" dirty="0"/>
          </a:p>
        </p:txBody>
      </p:sp>
      <p:sp>
        <p:nvSpPr>
          <p:cNvPr id="6" name="TextBox 5"/>
          <p:cNvSpPr txBox="1"/>
          <p:nvPr/>
        </p:nvSpPr>
        <p:spPr>
          <a:xfrm>
            <a:off x="6402144" y="6505209"/>
            <a:ext cx="2741856" cy="369332"/>
          </a:xfrm>
          <a:prstGeom prst="rect">
            <a:avLst/>
          </a:prstGeom>
          <a:noFill/>
        </p:spPr>
        <p:txBody>
          <a:bodyPr wrap="none" rtlCol="0">
            <a:spAutoFit/>
          </a:bodyPr>
          <a:lstStyle/>
          <a:p>
            <a:r>
              <a:rPr lang="en-US" dirty="0" smtClean="0"/>
              <a:t>Herman et al., Nature 2013</a:t>
            </a:r>
            <a:endParaRPr lang="en-US" dirty="0"/>
          </a:p>
        </p:txBody>
      </p:sp>
      <p:pic>
        <p:nvPicPr>
          <p:cNvPr id="7" name="Picture 6"/>
          <p:cNvPicPr>
            <a:picLocks noChangeAspect="1"/>
          </p:cNvPicPr>
          <p:nvPr/>
        </p:nvPicPr>
        <p:blipFill>
          <a:blip r:embed="rId3"/>
          <a:stretch>
            <a:fillRect/>
          </a:stretch>
        </p:blipFill>
        <p:spPr>
          <a:xfrm>
            <a:off x="4800600" y="3898140"/>
            <a:ext cx="4343400" cy="2590528"/>
          </a:xfrm>
          <a:prstGeom prst="rect">
            <a:avLst/>
          </a:prstGeom>
          <a:ln>
            <a:solidFill>
              <a:srgbClr val="000000"/>
            </a:solidFill>
          </a:ln>
        </p:spPr>
      </p:pic>
      <p:sp>
        <p:nvSpPr>
          <p:cNvPr id="8" name="TextBox 7"/>
          <p:cNvSpPr txBox="1"/>
          <p:nvPr/>
        </p:nvSpPr>
        <p:spPr>
          <a:xfrm>
            <a:off x="1165397" y="6488668"/>
            <a:ext cx="5325647" cy="369332"/>
          </a:xfrm>
          <a:prstGeom prst="rect">
            <a:avLst/>
          </a:prstGeom>
          <a:noFill/>
        </p:spPr>
        <p:txBody>
          <a:bodyPr wrap="none" rtlCol="0">
            <a:spAutoFit/>
          </a:bodyPr>
          <a:lstStyle/>
          <a:p>
            <a:r>
              <a:rPr lang="en-US" dirty="0" smtClean="0"/>
              <a:t>consistent with fission-track data from mountain belts:</a:t>
            </a:r>
            <a:endParaRPr lang="en-US" dirty="0"/>
          </a:p>
        </p:txBody>
      </p:sp>
    </p:spTree>
    <p:extLst>
      <p:ext uri="{BB962C8B-B14F-4D97-AF65-F5344CB8AC3E}">
        <p14:creationId xmlns:p14="http://schemas.microsoft.com/office/powerpoint/2010/main" val="3096062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55" y="122238"/>
            <a:ext cx="4229100" cy="1858962"/>
          </a:xfrm>
        </p:spPr>
        <p:txBody>
          <a:bodyPr>
            <a:noAutofit/>
          </a:bodyPr>
          <a:lstStyle/>
          <a:p>
            <a:pPr algn="l"/>
            <a:r>
              <a:rPr lang="en-US" sz="3000" dirty="0" smtClean="0"/>
              <a:t>However, records of weathering &amp; global tectonics are steady over the last 10 Ma.</a:t>
            </a:r>
            <a:endParaRPr lang="en-US" sz="3000" dirty="0"/>
          </a:p>
        </p:txBody>
      </p:sp>
      <p:sp>
        <p:nvSpPr>
          <p:cNvPr id="4" name="TextBox 3"/>
          <p:cNvSpPr txBox="1"/>
          <p:nvPr/>
        </p:nvSpPr>
        <p:spPr>
          <a:xfrm>
            <a:off x="95756" y="6310829"/>
            <a:ext cx="4196844" cy="369332"/>
          </a:xfrm>
          <a:prstGeom prst="rect">
            <a:avLst/>
          </a:prstGeom>
          <a:noFill/>
        </p:spPr>
        <p:txBody>
          <a:bodyPr wrap="none" rtlCol="0">
            <a:spAutoFit/>
          </a:bodyPr>
          <a:lstStyle/>
          <a:p>
            <a:r>
              <a:rPr lang="en-US" dirty="0" err="1" smtClean="0"/>
              <a:t>Willenbring</a:t>
            </a:r>
            <a:r>
              <a:rPr lang="en-US" dirty="0" smtClean="0"/>
              <a:t> &amp; Jerolmack, Terra Nova, 2016</a:t>
            </a:r>
            <a:endParaRPr lang="en-US" dirty="0"/>
          </a:p>
        </p:txBody>
      </p:sp>
      <p:pic>
        <p:nvPicPr>
          <p:cNvPr id="5" name="Picture 4"/>
          <p:cNvPicPr>
            <a:picLocks noChangeAspect="1"/>
          </p:cNvPicPr>
          <p:nvPr/>
        </p:nvPicPr>
        <p:blipFill>
          <a:blip r:embed="rId2"/>
          <a:stretch>
            <a:fillRect/>
          </a:stretch>
        </p:blipFill>
        <p:spPr>
          <a:xfrm>
            <a:off x="4572000" y="235633"/>
            <a:ext cx="4178300" cy="6075196"/>
          </a:xfrm>
          <a:prstGeom prst="rect">
            <a:avLst/>
          </a:prstGeom>
        </p:spPr>
      </p:pic>
      <p:pic>
        <p:nvPicPr>
          <p:cNvPr id="6" name="Picture 5"/>
          <p:cNvPicPr>
            <a:picLocks noChangeAspect="1"/>
          </p:cNvPicPr>
          <p:nvPr/>
        </p:nvPicPr>
        <p:blipFill>
          <a:blip r:embed="rId3"/>
          <a:stretch>
            <a:fillRect/>
          </a:stretch>
        </p:blipFill>
        <p:spPr>
          <a:xfrm>
            <a:off x="95755" y="3644900"/>
            <a:ext cx="4666827" cy="1981200"/>
          </a:xfrm>
          <a:prstGeom prst="rect">
            <a:avLst/>
          </a:prstGeom>
        </p:spPr>
      </p:pic>
    </p:spTree>
    <p:extLst>
      <p:ext uri="{BB962C8B-B14F-4D97-AF65-F5344CB8AC3E}">
        <p14:creationId xmlns:p14="http://schemas.microsoft.com/office/powerpoint/2010/main" val="3234634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95592"/>
            <a:ext cx="9144000" cy="4572000"/>
          </a:xfrm>
          <a:prstGeom prst="rect">
            <a:avLst/>
          </a:prstGeom>
        </p:spPr>
      </p:pic>
      <p:pic>
        <p:nvPicPr>
          <p:cNvPr id="4" name="Picture 3"/>
          <p:cNvPicPr>
            <a:picLocks noChangeAspect="1"/>
          </p:cNvPicPr>
          <p:nvPr/>
        </p:nvPicPr>
        <p:blipFill>
          <a:blip r:embed="rId3"/>
          <a:stretch>
            <a:fillRect/>
          </a:stretch>
        </p:blipFill>
        <p:spPr>
          <a:xfrm>
            <a:off x="0" y="2120900"/>
            <a:ext cx="4511201" cy="3693191"/>
          </a:xfrm>
          <a:prstGeom prst="rect">
            <a:avLst/>
          </a:prstGeom>
          <a:ln>
            <a:solidFill>
              <a:srgbClr val="000000"/>
            </a:solidFill>
          </a:ln>
        </p:spPr>
      </p:pic>
      <p:pic>
        <p:nvPicPr>
          <p:cNvPr id="5" name="Picture 4"/>
          <p:cNvPicPr>
            <a:picLocks noChangeAspect="1"/>
          </p:cNvPicPr>
          <p:nvPr/>
        </p:nvPicPr>
        <p:blipFill>
          <a:blip r:embed="rId4"/>
          <a:stretch>
            <a:fillRect/>
          </a:stretch>
        </p:blipFill>
        <p:spPr>
          <a:xfrm>
            <a:off x="2794000" y="5459108"/>
            <a:ext cx="6350000" cy="1368350"/>
          </a:xfrm>
          <a:prstGeom prst="rect">
            <a:avLst/>
          </a:prstGeom>
          <a:ln>
            <a:solidFill>
              <a:srgbClr val="000000"/>
            </a:solidFill>
          </a:ln>
        </p:spPr>
      </p:pic>
      <p:sp>
        <p:nvSpPr>
          <p:cNvPr id="6" name="TextBox 5"/>
          <p:cNvSpPr txBox="1"/>
          <p:nvPr/>
        </p:nvSpPr>
        <p:spPr>
          <a:xfrm>
            <a:off x="4474671" y="5087884"/>
            <a:ext cx="4669329" cy="369332"/>
          </a:xfrm>
          <a:prstGeom prst="rect">
            <a:avLst/>
          </a:prstGeom>
          <a:noFill/>
        </p:spPr>
        <p:txBody>
          <a:bodyPr wrap="none" rtlCol="0">
            <a:spAutoFit/>
          </a:bodyPr>
          <a:lstStyle/>
          <a:p>
            <a:r>
              <a:rPr lang="en-US" dirty="0" smtClean="0"/>
              <a:t>70 Ma formation of the modern Grand Canyon?</a:t>
            </a:r>
            <a:endParaRPr lang="en-US" dirty="0"/>
          </a:p>
        </p:txBody>
      </p:sp>
    </p:spTree>
    <p:extLst>
      <p:ext uri="{BB962C8B-B14F-4D97-AF65-F5344CB8AC3E}">
        <p14:creationId xmlns:p14="http://schemas.microsoft.com/office/powerpoint/2010/main" val="371810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1"/>
            <a:ext cx="8229600" cy="1143000"/>
          </a:xfrm>
        </p:spPr>
        <p:txBody>
          <a:bodyPr>
            <a:noAutofit/>
          </a:bodyPr>
          <a:lstStyle/>
          <a:p>
            <a:pPr algn="l"/>
            <a:r>
              <a:rPr lang="en-US" sz="3000" dirty="0" smtClean="0"/>
              <a:t>Drainage density is set by a competition between diffusive (</a:t>
            </a:r>
            <a:r>
              <a:rPr lang="en-US" sz="3000" dirty="0" err="1" smtClean="0"/>
              <a:t>hillslope</a:t>
            </a:r>
            <a:r>
              <a:rPr lang="en-US" sz="3000" dirty="0" smtClean="0"/>
              <a:t>) and </a:t>
            </a:r>
            <a:r>
              <a:rPr lang="en-US" sz="3000" dirty="0" err="1" smtClean="0"/>
              <a:t>advective</a:t>
            </a:r>
            <a:r>
              <a:rPr lang="en-US" sz="3000" dirty="0" smtClean="0"/>
              <a:t> (channelizing) processes</a:t>
            </a:r>
            <a:endParaRPr lang="en-US" sz="3000" dirty="0"/>
          </a:p>
        </p:txBody>
      </p:sp>
      <p:pic>
        <p:nvPicPr>
          <p:cNvPr id="4" name="Picture 3"/>
          <p:cNvPicPr>
            <a:picLocks noChangeAspect="1"/>
          </p:cNvPicPr>
          <p:nvPr/>
        </p:nvPicPr>
        <p:blipFill>
          <a:blip r:embed="rId2"/>
          <a:stretch>
            <a:fillRect/>
          </a:stretch>
        </p:blipFill>
        <p:spPr>
          <a:xfrm>
            <a:off x="1727200" y="1739901"/>
            <a:ext cx="5962650" cy="1520056"/>
          </a:xfrm>
          <a:prstGeom prst="rect">
            <a:avLst/>
          </a:prstGeom>
        </p:spPr>
      </p:pic>
      <p:cxnSp>
        <p:nvCxnSpPr>
          <p:cNvPr id="5" name="Straight Arrow Connector 4"/>
          <p:cNvCxnSpPr/>
          <p:nvPr/>
        </p:nvCxnSpPr>
        <p:spPr>
          <a:xfrm flipV="1">
            <a:off x="7188200" y="2705100"/>
            <a:ext cx="0" cy="1701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943492" y="4406900"/>
            <a:ext cx="1492716" cy="369332"/>
          </a:xfrm>
          <a:prstGeom prst="rect">
            <a:avLst/>
          </a:prstGeom>
          <a:noFill/>
        </p:spPr>
        <p:txBody>
          <a:bodyPr wrap="none" rtlCol="0">
            <a:spAutoFit/>
          </a:bodyPr>
          <a:lstStyle/>
          <a:p>
            <a:r>
              <a:rPr lang="en-US" dirty="0" smtClean="0"/>
              <a:t>tectonic uplift</a:t>
            </a:r>
            <a:endParaRPr lang="en-US" dirty="0"/>
          </a:p>
        </p:txBody>
      </p:sp>
      <p:cxnSp>
        <p:nvCxnSpPr>
          <p:cNvPr id="7" name="Straight Arrow Connector 6"/>
          <p:cNvCxnSpPr/>
          <p:nvPr/>
        </p:nvCxnSpPr>
        <p:spPr>
          <a:xfrm flipV="1">
            <a:off x="6096000" y="2857500"/>
            <a:ext cx="0" cy="1701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16600" y="4559300"/>
            <a:ext cx="537903" cy="369332"/>
          </a:xfrm>
          <a:prstGeom prst="rect">
            <a:avLst/>
          </a:prstGeom>
          <a:noFill/>
        </p:spPr>
        <p:txBody>
          <a:bodyPr wrap="none" rtlCol="0">
            <a:spAutoFit/>
          </a:bodyPr>
          <a:lstStyle/>
          <a:p>
            <a:r>
              <a:rPr lang="en-US" dirty="0" smtClean="0"/>
              <a:t>n=1</a:t>
            </a:r>
            <a:endParaRPr lang="en-US" dirty="0"/>
          </a:p>
        </p:txBody>
      </p:sp>
      <p:cxnSp>
        <p:nvCxnSpPr>
          <p:cNvPr id="9" name="Straight Arrow Connector 8"/>
          <p:cNvCxnSpPr/>
          <p:nvPr/>
        </p:nvCxnSpPr>
        <p:spPr>
          <a:xfrm flipV="1">
            <a:off x="4838700" y="2705100"/>
            <a:ext cx="558800" cy="1701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90348" y="4406900"/>
            <a:ext cx="1337137" cy="646331"/>
          </a:xfrm>
          <a:prstGeom prst="rect">
            <a:avLst/>
          </a:prstGeom>
          <a:noFill/>
        </p:spPr>
        <p:txBody>
          <a:bodyPr wrap="none" rtlCol="0">
            <a:spAutoFit/>
          </a:bodyPr>
          <a:lstStyle/>
          <a:p>
            <a:r>
              <a:rPr lang="en-US" dirty="0" smtClean="0"/>
              <a:t>contributing</a:t>
            </a:r>
          </a:p>
          <a:p>
            <a:r>
              <a:rPr lang="en-US" dirty="0" smtClean="0"/>
              <a:t>area</a:t>
            </a:r>
            <a:endParaRPr lang="en-US" dirty="0"/>
          </a:p>
        </p:txBody>
      </p:sp>
      <p:cxnSp>
        <p:nvCxnSpPr>
          <p:cNvPr id="12" name="Straight Arrow Connector 11"/>
          <p:cNvCxnSpPr/>
          <p:nvPr/>
        </p:nvCxnSpPr>
        <p:spPr>
          <a:xfrm flipV="1">
            <a:off x="2748467" y="2857500"/>
            <a:ext cx="558800" cy="1701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27867" y="2151102"/>
            <a:ext cx="489550" cy="553998"/>
          </a:xfrm>
          <a:prstGeom prst="rect">
            <a:avLst/>
          </a:prstGeom>
          <a:solidFill>
            <a:schemeClr val="bg1"/>
          </a:solidFill>
        </p:spPr>
        <p:txBody>
          <a:bodyPr wrap="none" rtlCol="0">
            <a:spAutoFit/>
          </a:bodyPr>
          <a:lstStyle/>
          <a:p>
            <a:r>
              <a:rPr lang="en-US" sz="3000" dirty="0" smtClean="0"/>
              <a:t>k</a:t>
            </a:r>
            <a:r>
              <a:rPr lang="en-US" sz="3000" baseline="-25000" dirty="0" smtClean="0"/>
              <a:t>0</a:t>
            </a:r>
            <a:endParaRPr lang="en-US" sz="3000" baseline="-25000" dirty="0"/>
          </a:p>
        </p:txBody>
      </p:sp>
      <p:sp>
        <p:nvSpPr>
          <p:cNvPr id="14" name="TextBox 13"/>
          <p:cNvSpPr txBox="1"/>
          <p:nvPr/>
        </p:nvSpPr>
        <p:spPr>
          <a:xfrm>
            <a:off x="2180280" y="4559300"/>
            <a:ext cx="1097175" cy="369332"/>
          </a:xfrm>
          <a:prstGeom prst="rect">
            <a:avLst/>
          </a:prstGeom>
          <a:noFill/>
        </p:spPr>
        <p:txBody>
          <a:bodyPr wrap="none" rtlCol="0">
            <a:spAutoFit/>
          </a:bodyPr>
          <a:lstStyle/>
          <a:p>
            <a:r>
              <a:rPr lang="en-US" dirty="0" smtClean="0"/>
              <a:t>diffusivity</a:t>
            </a:r>
            <a:endParaRPr lang="en-US" dirty="0"/>
          </a:p>
        </p:txBody>
      </p:sp>
      <p:cxnSp>
        <p:nvCxnSpPr>
          <p:cNvPr id="16" name="Straight Connector 15"/>
          <p:cNvCxnSpPr/>
          <p:nvPr/>
        </p:nvCxnSpPr>
        <p:spPr>
          <a:xfrm>
            <a:off x="3027867" y="2049502"/>
            <a:ext cx="137903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838700" y="2041604"/>
            <a:ext cx="1778000"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86185" y="1403171"/>
            <a:ext cx="887983" cy="646331"/>
          </a:xfrm>
          <a:prstGeom prst="rect">
            <a:avLst/>
          </a:prstGeom>
          <a:noFill/>
        </p:spPr>
        <p:txBody>
          <a:bodyPr wrap="none" rtlCol="0">
            <a:spAutoFit/>
          </a:bodyPr>
          <a:lstStyle/>
          <a:p>
            <a:r>
              <a:rPr lang="en-US" dirty="0" smtClean="0"/>
              <a:t>fluvial</a:t>
            </a:r>
          </a:p>
          <a:p>
            <a:r>
              <a:rPr lang="en-US" dirty="0" smtClean="0"/>
              <a:t>erosion</a:t>
            </a:r>
            <a:endParaRPr lang="en-US" dirty="0"/>
          </a:p>
        </p:txBody>
      </p:sp>
      <p:sp>
        <p:nvSpPr>
          <p:cNvPr id="20" name="TextBox 19"/>
          <p:cNvSpPr txBox="1"/>
          <p:nvPr/>
        </p:nvSpPr>
        <p:spPr>
          <a:xfrm>
            <a:off x="3277455" y="1425475"/>
            <a:ext cx="1107996" cy="646331"/>
          </a:xfrm>
          <a:prstGeom prst="rect">
            <a:avLst/>
          </a:prstGeom>
          <a:noFill/>
        </p:spPr>
        <p:txBody>
          <a:bodyPr wrap="none" rtlCol="0">
            <a:spAutoFit/>
          </a:bodyPr>
          <a:lstStyle/>
          <a:p>
            <a:r>
              <a:rPr lang="en-US" dirty="0" err="1" smtClean="0"/>
              <a:t>hillslope</a:t>
            </a:r>
            <a:endParaRPr lang="en-US" dirty="0" smtClean="0"/>
          </a:p>
          <a:p>
            <a:r>
              <a:rPr lang="en-US" dirty="0" smtClean="0"/>
              <a:t>processes</a:t>
            </a:r>
            <a:endParaRPr lang="en-US" dirty="0"/>
          </a:p>
        </p:txBody>
      </p:sp>
      <p:sp>
        <p:nvSpPr>
          <p:cNvPr id="21" name="Left Brace 20"/>
          <p:cNvSpPr/>
          <p:nvPr/>
        </p:nvSpPr>
        <p:spPr>
          <a:xfrm>
            <a:off x="1562100" y="1841500"/>
            <a:ext cx="254000" cy="1295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0" y="2049502"/>
            <a:ext cx="1490988" cy="923330"/>
          </a:xfrm>
          <a:prstGeom prst="rect">
            <a:avLst/>
          </a:prstGeom>
          <a:noFill/>
        </p:spPr>
        <p:txBody>
          <a:bodyPr wrap="none" rtlCol="0">
            <a:spAutoFit/>
          </a:bodyPr>
          <a:lstStyle/>
          <a:p>
            <a:r>
              <a:rPr lang="en-US" u="sng" dirty="0" smtClean="0"/>
              <a:t>eroding</a:t>
            </a:r>
            <a:endParaRPr lang="en-US" dirty="0" smtClean="0"/>
          </a:p>
          <a:p>
            <a:r>
              <a:rPr lang="en-US" dirty="0" smtClean="0"/>
              <a:t>part of </a:t>
            </a:r>
          </a:p>
          <a:p>
            <a:r>
              <a:rPr lang="en-US" dirty="0" smtClean="0"/>
              <a:t>the landscape</a:t>
            </a:r>
            <a:endParaRPr lang="en-US" dirty="0"/>
          </a:p>
        </p:txBody>
      </p:sp>
      <p:sp>
        <p:nvSpPr>
          <p:cNvPr id="23" name="TextBox 22"/>
          <p:cNvSpPr txBox="1"/>
          <p:nvPr/>
        </p:nvSpPr>
        <p:spPr>
          <a:xfrm>
            <a:off x="330200" y="5175934"/>
            <a:ext cx="8631915" cy="646331"/>
          </a:xfrm>
          <a:prstGeom prst="rect">
            <a:avLst/>
          </a:prstGeom>
          <a:noFill/>
        </p:spPr>
        <p:txBody>
          <a:bodyPr wrap="none" rtlCol="0">
            <a:spAutoFit/>
          </a:bodyPr>
          <a:lstStyle/>
          <a:p>
            <a:r>
              <a:rPr lang="en-US" dirty="0" smtClean="0"/>
              <a:t>For large </a:t>
            </a:r>
            <a:r>
              <a:rPr lang="en-US" i="1" dirty="0" smtClean="0"/>
              <a:t>A </a:t>
            </a:r>
            <a:r>
              <a:rPr lang="en-US" dirty="0" smtClean="0"/>
              <a:t>(and +</a:t>
            </a:r>
            <a:r>
              <a:rPr lang="en-US" dirty="0" err="1" smtClean="0"/>
              <a:t>ve</a:t>
            </a:r>
            <a:r>
              <a:rPr lang="en-US" dirty="0" smtClean="0"/>
              <a:t> </a:t>
            </a:r>
            <a:r>
              <a:rPr lang="en-US" i="1" dirty="0" smtClean="0"/>
              <a:t>m</a:t>
            </a:r>
            <a:r>
              <a:rPr lang="en-US" dirty="0" smtClean="0"/>
              <a:t>), 2</a:t>
            </a:r>
            <a:r>
              <a:rPr lang="en-US" baseline="30000" dirty="0" smtClean="0"/>
              <a:t>nd</a:t>
            </a:r>
            <a:r>
              <a:rPr lang="en-US" dirty="0" smtClean="0"/>
              <a:t> term &gt;&gt; 1</a:t>
            </a:r>
            <a:r>
              <a:rPr lang="en-US" baseline="30000" dirty="0" smtClean="0"/>
              <a:t>st</a:t>
            </a:r>
            <a:r>
              <a:rPr lang="en-US" dirty="0" smtClean="0"/>
              <a:t> term: fluvial erosion control </a:t>
            </a:r>
            <a:r>
              <a:rPr lang="en-US" dirty="0" smtClean="0">
                <a:sym typeface="Wingdings"/>
              </a:rPr>
              <a:t> concave profile.</a:t>
            </a:r>
          </a:p>
          <a:p>
            <a:r>
              <a:rPr lang="en-US" dirty="0" smtClean="0">
                <a:sym typeface="Wingdings"/>
              </a:rPr>
              <a:t>For small </a:t>
            </a:r>
            <a:r>
              <a:rPr lang="en-US" i="1" dirty="0" smtClean="0">
                <a:sym typeface="Wingdings"/>
              </a:rPr>
              <a:t>A </a:t>
            </a:r>
            <a:r>
              <a:rPr lang="en-US" dirty="0"/>
              <a:t>(and +</a:t>
            </a:r>
            <a:r>
              <a:rPr lang="en-US" dirty="0" err="1"/>
              <a:t>ve</a:t>
            </a:r>
            <a:r>
              <a:rPr lang="en-US" dirty="0"/>
              <a:t> </a:t>
            </a:r>
            <a:r>
              <a:rPr lang="en-US" i="1" dirty="0"/>
              <a:t>m</a:t>
            </a:r>
            <a:r>
              <a:rPr lang="en-US" dirty="0"/>
              <a:t>)</a:t>
            </a:r>
            <a:r>
              <a:rPr lang="en-US" dirty="0" smtClean="0">
                <a:sym typeface="Wingdings"/>
              </a:rPr>
              <a:t>, 1</a:t>
            </a:r>
            <a:r>
              <a:rPr lang="en-US" baseline="30000" dirty="0" smtClean="0">
                <a:sym typeface="Wingdings"/>
              </a:rPr>
              <a:t>st</a:t>
            </a:r>
            <a:r>
              <a:rPr lang="en-US" dirty="0" smtClean="0">
                <a:sym typeface="Wingdings"/>
              </a:rPr>
              <a:t> term &gt;&gt; 2</a:t>
            </a:r>
            <a:r>
              <a:rPr lang="en-US" baseline="30000" dirty="0" smtClean="0">
                <a:sym typeface="Wingdings"/>
              </a:rPr>
              <a:t>nd</a:t>
            </a:r>
            <a:r>
              <a:rPr lang="en-US" dirty="0" smtClean="0">
                <a:sym typeface="Wingdings"/>
              </a:rPr>
              <a:t> term: </a:t>
            </a:r>
            <a:r>
              <a:rPr lang="en-US" dirty="0" err="1" smtClean="0">
                <a:sym typeface="Wingdings"/>
              </a:rPr>
              <a:t>hillslope</a:t>
            </a:r>
            <a:r>
              <a:rPr lang="en-US" dirty="0" smtClean="0">
                <a:sym typeface="Wingdings"/>
              </a:rPr>
              <a:t> processes  convex profile.</a:t>
            </a:r>
            <a:endParaRPr lang="en-US" dirty="0"/>
          </a:p>
        </p:txBody>
      </p:sp>
    </p:spTree>
    <p:extLst>
      <p:ext uri="{BB962C8B-B14F-4D97-AF65-F5344CB8AC3E}">
        <p14:creationId xmlns:p14="http://schemas.microsoft.com/office/powerpoint/2010/main" val="72526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1600" y="1600201"/>
            <a:ext cx="6851628" cy="5257800"/>
          </a:xfrm>
          <a:prstGeom prst="rect">
            <a:avLst/>
          </a:prstGeom>
          <a:ln>
            <a:solidFill>
              <a:srgbClr val="000000"/>
            </a:solidFill>
          </a:ln>
        </p:spPr>
      </p:pic>
      <p:pic>
        <p:nvPicPr>
          <p:cNvPr id="6" name="Picture 5"/>
          <p:cNvPicPr>
            <a:picLocks noChangeAspect="1"/>
          </p:cNvPicPr>
          <p:nvPr/>
        </p:nvPicPr>
        <p:blipFill>
          <a:blip r:embed="rId3"/>
          <a:stretch>
            <a:fillRect/>
          </a:stretch>
        </p:blipFill>
        <p:spPr>
          <a:xfrm>
            <a:off x="4363492" y="0"/>
            <a:ext cx="4717007" cy="1778000"/>
          </a:xfrm>
          <a:prstGeom prst="rect">
            <a:avLst/>
          </a:prstGeom>
          <a:ln>
            <a:solidFill>
              <a:srgbClr val="000000"/>
            </a:solidFill>
          </a:ln>
        </p:spPr>
      </p:pic>
      <p:sp>
        <p:nvSpPr>
          <p:cNvPr id="8" name="TextBox 7"/>
          <p:cNvSpPr txBox="1"/>
          <p:nvPr/>
        </p:nvSpPr>
        <p:spPr>
          <a:xfrm>
            <a:off x="0" y="0"/>
            <a:ext cx="3719964" cy="923330"/>
          </a:xfrm>
          <a:prstGeom prst="rect">
            <a:avLst/>
          </a:prstGeom>
          <a:noFill/>
        </p:spPr>
        <p:txBody>
          <a:bodyPr wrap="none" rtlCol="0">
            <a:spAutoFit/>
          </a:bodyPr>
          <a:lstStyle/>
          <a:p>
            <a:r>
              <a:rPr lang="en-US" dirty="0" smtClean="0"/>
              <a:t>Alternative Grand Canyon formation </a:t>
            </a:r>
          </a:p>
          <a:p>
            <a:r>
              <a:rPr lang="en-US" dirty="0" smtClean="0"/>
              <a:t>scenario: geologically recent drainage </a:t>
            </a:r>
          </a:p>
          <a:p>
            <a:r>
              <a:rPr lang="en-US" dirty="0" smtClean="0"/>
              <a:t>reorganization.</a:t>
            </a:r>
          </a:p>
        </p:txBody>
      </p:sp>
      <p:sp>
        <p:nvSpPr>
          <p:cNvPr id="9" name="TextBox 8"/>
          <p:cNvSpPr txBox="1"/>
          <p:nvPr/>
        </p:nvSpPr>
        <p:spPr>
          <a:xfrm>
            <a:off x="6909795" y="2908300"/>
            <a:ext cx="2234205" cy="3139321"/>
          </a:xfrm>
          <a:prstGeom prst="rect">
            <a:avLst/>
          </a:prstGeom>
          <a:noFill/>
        </p:spPr>
        <p:txBody>
          <a:bodyPr wrap="none" rtlCol="0">
            <a:spAutoFit/>
          </a:bodyPr>
          <a:lstStyle/>
          <a:p>
            <a:r>
              <a:rPr lang="en-US" dirty="0" smtClean="0"/>
              <a:t>Hindu </a:t>
            </a:r>
            <a:r>
              <a:rPr lang="en-US" dirty="0" err="1" smtClean="0"/>
              <a:t>Fanglomerate</a:t>
            </a:r>
            <a:r>
              <a:rPr lang="en-US" dirty="0" smtClean="0"/>
              <a:t>,</a:t>
            </a:r>
          </a:p>
          <a:p>
            <a:r>
              <a:rPr lang="en-US" dirty="0" smtClean="0"/>
              <a:t>on S rim of W Grand</a:t>
            </a:r>
          </a:p>
          <a:p>
            <a:r>
              <a:rPr lang="en-US" dirty="0" smtClean="0"/>
              <a:t>Canyon, 50 Ma, </a:t>
            </a:r>
          </a:p>
          <a:p>
            <a:r>
              <a:rPr lang="en-US" dirty="0" smtClean="0"/>
              <a:t>derived from source</a:t>
            </a:r>
          </a:p>
          <a:p>
            <a:r>
              <a:rPr lang="en-US" dirty="0" smtClean="0"/>
              <a:t>to </a:t>
            </a:r>
            <a:r>
              <a:rPr lang="en-US" dirty="0" err="1" smtClean="0"/>
              <a:t>Nwards</a:t>
            </a:r>
            <a:r>
              <a:rPr lang="en-US" dirty="0" smtClean="0"/>
              <a:t>.</a:t>
            </a:r>
          </a:p>
          <a:p>
            <a:endParaRPr lang="en-US" dirty="0" smtClean="0"/>
          </a:p>
          <a:p>
            <a:r>
              <a:rPr lang="en-US" dirty="0" smtClean="0"/>
              <a:t>Muddy Creek </a:t>
            </a:r>
          </a:p>
          <a:p>
            <a:r>
              <a:rPr lang="en-US" dirty="0" smtClean="0"/>
              <a:t>Formation at distal</a:t>
            </a:r>
          </a:p>
          <a:p>
            <a:r>
              <a:rPr lang="en-US" dirty="0" smtClean="0"/>
              <a:t>end of Grand Canyon:</a:t>
            </a:r>
          </a:p>
          <a:p>
            <a:r>
              <a:rPr lang="en-US" dirty="0" smtClean="0"/>
              <a:t>no deposition before</a:t>
            </a:r>
          </a:p>
          <a:p>
            <a:r>
              <a:rPr lang="en-US" dirty="0" smtClean="0"/>
              <a:t>6 Ma</a:t>
            </a:r>
            <a:endParaRPr lang="en-US" dirty="0"/>
          </a:p>
        </p:txBody>
      </p:sp>
    </p:spTree>
    <p:extLst>
      <p:ext uri="{BB962C8B-B14F-4D97-AF65-F5344CB8AC3E}">
        <p14:creationId xmlns:p14="http://schemas.microsoft.com/office/powerpoint/2010/main" val="2307000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smtClean="0">
                <a:solidFill>
                  <a:srgbClr val="7F7F7F"/>
                </a:solidFill>
              </a:rPr>
              <a:t>Landscape evolution: sources of data</a:t>
            </a:r>
            <a:endParaRPr lang="en-US" sz="2800" dirty="0">
              <a:solidFill>
                <a:srgbClr val="7F7F7F"/>
              </a:solidFill>
            </a:endParaRPr>
          </a:p>
        </p:txBody>
      </p:sp>
      <p:sp>
        <p:nvSpPr>
          <p:cNvPr id="3" name="Content Placeholder 2"/>
          <p:cNvSpPr>
            <a:spLocks noGrp="1"/>
          </p:cNvSpPr>
          <p:nvPr>
            <p:ph idx="1"/>
          </p:nvPr>
        </p:nvSpPr>
        <p:spPr>
          <a:xfrm>
            <a:off x="457200" y="1473200"/>
            <a:ext cx="8483600" cy="3541713"/>
          </a:xfrm>
        </p:spPr>
        <p:txBody>
          <a:bodyPr>
            <a:normAutofit/>
          </a:bodyPr>
          <a:lstStyle/>
          <a:p>
            <a:pPr marL="0" indent="0">
              <a:buNone/>
            </a:pPr>
            <a:r>
              <a:rPr lang="en-US" sz="3000" dirty="0" smtClean="0">
                <a:solidFill>
                  <a:schemeClr val="bg1">
                    <a:lumMod val="50000"/>
                  </a:schemeClr>
                </a:solidFill>
              </a:rPr>
              <a:t>SOME MAJOR LANDSCAPE EVOLUTION PROBLEMS</a:t>
            </a:r>
          </a:p>
          <a:p>
            <a:pPr marL="0" indent="0">
              <a:buNone/>
            </a:pPr>
            <a:endParaRPr lang="en-US" sz="3000" dirty="0">
              <a:solidFill>
                <a:schemeClr val="bg1">
                  <a:lumMod val="50000"/>
                </a:schemeClr>
              </a:solidFill>
            </a:endParaRPr>
          </a:p>
          <a:p>
            <a:pPr marL="0" indent="0">
              <a:buNone/>
            </a:pPr>
            <a:r>
              <a:rPr lang="en-US" sz="3000" dirty="0" smtClean="0">
                <a:solidFill>
                  <a:srgbClr val="000000"/>
                </a:solidFill>
              </a:rPr>
              <a:t>DATE/RATE DATA ON EARTH</a:t>
            </a:r>
          </a:p>
          <a:p>
            <a:pPr marL="0" indent="0">
              <a:buNone/>
            </a:pPr>
            <a:endParaRPr lang="en-US" sz="3000" dirty="0">
              <a:solidFill>
                <a:schemeClr val="bg1">
                  <a:lumMod val="50000"/>
                </a:schemeClr>
              </a:solidFill>
            </a:endParaRPr>
          </a:p>
          <a:p>
            <a:pPr marL="0" indent="0">
              <a:buNone/>
            </a:pPr>
            <a:r>
              <a:rPr lang="en-US" sz="3000" dirty="0" smtClean="0">
                <a:solidFill>
                  <a:schemeClr val="bg1">
                    <a:lumMod val="50000"/>
                  </a:schemeClr>
                </a:solidFill>
              </a:rPr>
              <a:t>DATE/RATE DATA ON OTHER PLANETS</a:t>
            </a:r>
          </a:p>
          <a:p>
            <a:pPr marL="0" indent="0">
              <a:buNone/>
            </a:pPr>
            <a:endParaRPr lang="en-US" dirty="0"/>
          </a:p>
        </p:txBody>
      </p:sp>
    </p:spTree>
    <p:extLst>
      <p:ext uri="{BB962C8B-B14F-4D97-AF65-F5344CB8AC3E}">
        <p14:creationId xmlns:p14="http://schemas.microsoft.com/office/powerpoint/2010/main" val="2484329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514350" indent="-514350">
              <a:buAutoNum type="arabicParenBoth"/>
            </a:pPr>
            <a:r>
              <a:rPr lang="en-US" dirty="0" smtClean="0"/>
              <a:t>Count layers (tree rings, </a:t>
            </a:r>
            <a:r>
              <a:rPr lang="en-US" dirty="0" err="1" smtClean="0"/>
              <a:t>varves</a:t>
            </a:r>
            <a:r>
              <a:rPr lang="en-US" dirty="0" smtClean="0"/>
              <a:t>).</a:t>
            </a:r>
          </a:p>
          <a:p>
            <a:pPr marL="514350" indent="-514350">
              <a:buAutoNum type="arabicParenBoth"/>
            </a:pPr>
            <a:r>
              <a:rPr lang="en-US" dirty="0"/>
              <a:t>Optically stimulated </a:t>
            </a:r>
            <a:r>
              <a:rPr lang="en-US" dirty="0" smtClean="0"/>
              <a:t>luminescence.</a:t>
            </a:r>
          </a:p>
          <a:p>
            <a:pPr marL="514350" indent="-514350">
              <a:buAutoNum type="arabicParenBoth"/>
            </a:pPr>
            <a:r>
              <a:rPr lang="en-US" dirty="0" smtClean="0"/>
              <a:t>Radiocarbon </a:t>
            </a:r>
            <a:r>
              <a:rPr lang="en-US" dirty="0"/>
              <a:t>- </a:t>
            </a:r>
            <a:r>
              <a:rPr lang="en-US" baseline="30000" dirty="0"/>
              <a:t>14</a:t>
            </a:r>
            <a:r>
              <a:rPr lang="en-US" dirty="0"/>
              <a:t>C</a:t>
            </a:r>
            <a:r>
              <a:rPr lang="en-US" dirty="0" smtClean="0"/>
              <a:t>.</a:t>
            </a:r>
          </a:p>
          <a:p>
            <a:pPr marL="514350" indent="-514350">
              <a:buAutoNum type="arabicParenBoth"/>
            </a:pPr>
            <a:r>
              <a:rPr lang="en-US" dirty="0" smtClean="0"/>
              <a:t>Spike </a:t>
            </a:r>
            <a:r>
              <a:rPr lang="en-US" dirty="0"/>
              <a:t>of radioactive elements (e.g. tritium</a:t>
            </a:r>
            <a:r>
              <a:rPr lang="en-US" dirty="0" smtClean="0"/>
              <a:t>) associated </a:t>
            </a:r>
            <a:r>
              <a:rPr lang="en-US" dirty="0"/>
              <a:t>with atmospheric nuclear </a:t>
            </a:r>
            <a:r>
              <a:rPr lang="en-US" dirty="0" smtClean="0"/>
              <a:t>testing.</a:t>
            </a:r>
          </a:p>
          <a:p>
            <a:pPr marL="514350" indent="-514350">
              <a:buAutoNum type="arabicParenBoth"/>
            </a:pPr>
            <a:r>
              <a:rPr lang="en-US" b="1" dirty="0" smtClean="0"/>
              <a:t> </a:t>
            </a:r>
            <a:r>
              <a:rPr lang="en-US" b="1" dirty="0" err="1" smtClean="0"/>
              <a:t>Cosmogenic</a:t>
            </a:r>
            <a:r>
              <a:rPr lang="en-US" b="1" dirty="0" smtClean="0"/>
              <a:t> dating.</a:t>
            </a:r>
          </a:p>
          <a:p>
            <a:pPr marL="514350" indent="-514350">
              <a:buAutoNum type="arabicParenBoth"/>
            </a:pPr>
            <a:r>
              <a:rPr lang="en-US" dirty="0" smtClean="0"/>
              <a:t>Fission </a:t>
            </a:r>
            <a:r>
              <a:rPr lang="en-US" dirty="0"/>
              <a:t>track</a:t>
            </a:r>
            <a:r>
              <a:rPr lang="en-US" dirty="0" smtClean="0"/>
              <a:t>.</a:t>
            </a:r>
          </a:p>
          <a:p>
            <a:pPr marL="514350" indent="-514350">
              <a:buAutoNum type="arabicParenBoth"/>
            </a:pPr>
            <a:r>
              <a:rPr lang="en-US" dirty="0" smtClean="0"/>
              <a:t>(</a:t>
            </a:r>
            <a:r>
              <a:rPr lang="en-US" dirty="0"/>
              <a:t>U-</a:t>
            </a:r>
            <a:r>
              <a:rPr lang="en-US" dirty="0" err="1"/>
              <a:t>Th</a:t>
            </a:r>
            <a:r>
              <a:rPr lang="en-US" dirty="0"/>
              <a:t>)/He &amp; other exhumation methods</a:t>
            </a:r>
            <a:r>
              <a:rPr lang="en-US" dirty="0" smtClean="0"/>
              <a:t>.</a:t>
            </a:r>
          </a:p>
          <a:p>
            <a:pPr marL="514350" indent="-514350">
              <a:buAutoNum type="arabicParenBoth"/>
            </a:pPr>
            <a:r>
              <a:rPr lang="en-US" dirty="0" smtClean="0"/>
              <a:t>Shared </a:t>
            </a:r>
            <a:r>
              <a:rPr lang="en-US" dirty="0"/>
              <a:t>event of known </a:t>
            </a:r>
            <a:r>
              <a:rPr lang="en-US" dirty="0" smtClean="0"/>
              <a:t>age.</a:t>
            </a:r>
          </a:p>
          <a:p>
            <a:pPr marL="514350" indent="-514350">
              <a:buAutoNum type="arabicParenBoth"/>
            </a:pPr>
            <a:r>
              <a:rPr lang="en-US" b="1" dirty="0" smtClean="0"/>
              <a:t> The sedimentary record.</a:t>
            </a:r>
            <a:endParaRPr lang="en-US" b="1" dirty="0"/>
          </a:p>
        </p:txBody>
      </p:sp>
    </p:spTree>
    <p:extLst>
      <p:ext uri="{BB962C8B-B14F-4D97-AF65-F5344CB8AC3E}">
        <p14:creationId xmlns:p14="http://schemas.microsoft.com/office/powerpoint/2010/main" val="2585112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lstStyle/>
          <a:p>
            <a:r>
              <a:rPr lang="en-US" dirty="0" smtClean="0"/>
              <a:t>(1) Count layers (tree rings, </a:t>
            </a:r>
            <a:r>
              <a:rPr lang="en-US" dirty="0" err="1" smtClean="0"/>
              <a:t>varves</a:t>
            </a:r>
            <a:r>
              <a:rPr lang="en-US" dirty="0" smtClean="0"/>
              <a:t>)</a:t>
            </a:r>
            <a:endParaRPr lang="en-US" dirty="0"/>
          </a:p>
        </p:txBody>
      </p:sp>
      <p:pic>
        <p:nvPicPr>
          <p:cNvPr id="5" name="Picture 4"/>
          <p:cNvPicPr>
            <a:picLocks noChangeAspect="1"/>
          </p:cNvPicPr>
          <p:nvPr/>
        </p:nvPicPr>
        <p:blipFill>
          <a:blip r:embed="rId2"/>
          <a:stretch>
            <a:fillRect/>
          </a:stretch>
        </p:blipFill>
        <p:spPr>
          <a:xfrm>
            <a:off x="0" y="1130300"/>
            <a:ext cx="3429000" cy="2400300"/>
          </a:xfrm>
          <a:prstGeom prst="rect">
            <a:avLst/>
          </a:prstGeom>
        </p:spPr>
      </p:pic>
      <p:sp>
        <p:nvSpPr>
          <p:cNvPr id="6" name="TextBox 5"/>
          <p:cNvSpPr txBox="1"/>
          <p:nvPr/>
        </p:nvSpPr>
        <p:spPr>
          <a:xfrm>
            <a:off x="0" y="3543300"/>
            <a:ext cx="3672800" cy="646331"/>
          </a:xfrm>
          <a:prstGeom prst="rect">
            <a:avLst/>
          </a:prstGeom>
          <a:noFill/>
        </p:spPr>
        <p:txBody>
          <a:bodyPr wrap="none" rtlCol="0">
            <a:spAutoFit/>
          </a:bodyPr>
          <a:lstStyle/>
          <a:p>
            <a:r>
              <a:rPr lang="en-US" dirty="0" err="1" smtClean="0"/>
              <a:t>Varves</a:t>
            </a:r>
            <a:r>
              <a:rPr lang="en-US" dirty="0" smtClean="0"/>
              <a:t>: annual layers, most</a:t>
            </a:r>
          </a:p>
          <a:p>
            <a:r>
              <a:rPr lang="en-US" dirty="0" smtClean="0"/>
              <a:t>commonly in strongly-seasonal lakes </a:t>
            </a:r>
            <a:endParaRPr lang="en-US" dirty="0"/>
          </a:p>
        </p:txBody>
      </p:sp>
      <p:sp>
        <p:nvSpPr>
          <p:cNvPr id="9" name="TextBox 8"/>
          <p:cNvSpPr txBox="1"/>
          <p:nvPr/>
        </p:nvSpPr>
        <p:spPr>
          <a:xfrm>
            <a:off x="305399" y="5842337"/>
            <a:ext cx="4148041" cy="646331"/>
          </a:xfrm>
          <a:prstGeom prst="rect">
            <a:avLst/>
          </a:prstGeom>
          <a:noFill/>
        </p:spPr>
        <p:txBody>
          <a:bodyPr wrap="none" rtlCol="0">
            <a:spAutoFit/>
          </a:bodyPr>
          <a:lstStyle/>
          <a:p>
            <a:r>
              <a:rPr lang="en-US" dirty="0" smtClean="0"/>
              <a:t>Tree rings – when found embedded in e.g.</a:t>
            </a:r>
          </a:p>
          <a:p>
            <a:r>
              <a:rPr lang="en-US" dirty="0" smtClean="0"/>
              <a:t>flood deposits</a:t>
            </a:r>
            <a:endParaRPr lang="en-US" dirty="0"/>
          </a:p>
        </p:txBody>
      </p:sp>
      <p:sp>
        <p:nvSpPr>
          <p:cNvPr id="10" name="TextBox 9"/>
          <p:cNvSpPr txBox="1"/>
          <p:nvPr/>
        </p:nvSpPr>
        <p:spPr>
          <a:xfrm>
            <a:off x="292100" y="6488668"/>
            <a:ext cx="4419111" cy="369332"/>
          </a:xfrm>
          <a:prstGeom prst="rect">
            <a:avLst/>
          </a:prstGeom>
          <a:noFill/>
        </p:spPr>
        <p:txBody>
          <a:bodyPr wrap="none" rtlCol="0">
            <a:spAutoFit/>
          </a:bodyPr>
          <a:lstStyle/>
          <a:p>
            <a:r>
              <a:rPr lang="en-US" dirty="0" smtClean="0"/>
              <a:t>Ballesteros-</a:t>
            </a:r>
            <a:r>
              <a:rPr lang="en-US" dirty="0" err="1" smtClean="0"/>
              <a:t>Cavenos</a:t>
            </a:r>
            <a:r>
              <a:rPr lang="en-US" dirty="0" smtClean="0"/>
              <a:t>, </a:t>
            </a:r>
            <a:r>
              <a:rPr lang="en-US" dirty="0" err="1" smtClean="0"/>
              <a:t>Prog</a:t>
            </a:r>
            <a:r>
              <a:rPr lang="en-US" dirty="0" smtClean="0"/>
              <a:t>. Phys. </a:t>
            </a:r>
            <a:r>
              <a:rPr lang="en-US" dirty="0" err="1" smtClean="0"/>
              <a:t>Geogr</a:t>
            </a:r>
            <a:r>
              <a:rPr lang="en-US" dirty="0" smtClean="0"/>
              <a:t>. 2015</a:t>
            </a:r>
            <a:endParaRPr lang="en-US" dirty="0"/>
          </a:p>
        </p:txBody>
      </p:sp>
      <p:pic>
        <p:nvPicPr>
          <p:cNvPr id="11" name="Picture 10"/>
          <p:cNvPicPr>
            <a:picLocks noChangeAspect="1"/>
          </p:cNvPicPr>
          <p:nvPr/>
        </p:nvPicPr>
        <p:blipFill>
          <a:blip r:embed="rId3"/>
          <a:stretch>
            <a:fillRect/>
          </a:stretch>
        </p:blipFill>
        <p:spPr>
          <a:xfrm>
            <a:off x="3535301" y="889001"/>
            <a:ext cx="5608700" cy="4953336"/>
          </a:xfrm>
          <a:prstGeom prst="rect">
            <a:avLst/>
          </a:prstGeom>
        </p:spPr>
      </p:pic>
    </p:spTree>
    <p:extLst>
      <p:ext uri="{BB962C8B-B14F-4D97-AF65-F5344CB8AC3E}">
        <p14:creationId xmlns:p14="http://schemas.microsoft.com/office/powerpoint/2010/main" val="3018438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89500"/>
            <a:ext cx="8521700" cy="1397000"/>
          </a:xfrm>
        </p:spPr>
        <p:txBody>
          <a:bodyPr>
            <a:normAutofit fontScale="47500" lnSpcReduction="20000"/>
          </a:bodyPr>
          <a:lstStyle/>
          <a:p>
            <a:pPr marL="0" indent="0">
              <a:buNone/>
            </a:pPr>
            <a:r>
              <a:rPr lang="en-US" dirty="0" smtClean="0"/>
              <a:t>Example application: mass movements and debris flows </a:t>
            </a:r>
            <a:r>
              <a:rPr lang="en-US" dirty="0" smtClean="0">
                <a:sym typeface="Wingdings"/>
              </a:rPr>
              <a:t> tree death in Southern Alps</a:t>
            </a:r>
            <a:endParaRPr lang="en-US" dirty="0" smtClean="0"/>
          </a:p>
          <a:p>
            <a:pPr marL="0" indent="0">
              <a:buNone/>
            </a:pPr>
            <a:r>
              <a:rPr lang="en-US" dirty="0" smtClean="0"/>
              <a:t>Strengths: Well-established, interlocked chronologies for most continents.</a:t>
            </a:r>
          </a:p>
          <a:p>
            <a:pPr marL="0" indent="0">
              <a:buNone/>
            </a:pPr>
            <a:r>
              <a:rPr lang="en-US" dirty="0" smtClean="0"/>
              <a:t>Weaknesses: Requires wood preservation (for tree rings). Rarely, tree ring years are “missing” in individual trees.</a:t>
            </a:r>
            <a:r>
              <a:rPr lang="en-US" dirty="0"/>
              <a:t> </a:t>
            </a:r>
            <a:endParaRPr lang="en-US" dirty="0" smtClean="0"/>
          </a:p>
          <a:p>
            <a:pPr marL="0" indent="0">
              <a:buNone/>
            </a:pPr>
            <a:r>
              <a:rPr lang="en-US" dirty="0" smtClean="0"/>
              <a:t>Time range of application: to 15 </a:t>
            </a:r>
            <a:r>
              <a:rPr lang="en-US" dirty="0" err="1" smtClean="0"/>
              <a:t>Kyr</a:t>
            </a:r>
            <a:r>
              <a:rPr lang="en-US" dirty="0" smtClean="0"/>
              <a:t> (tree rings); to ~14 </a:t>
            </a:r>
            <a:r>
              <a:rPr lang="en-US" dirty="0" err="1" smtClean="0"/>
              <a:t>Kyr</a:t>
            </a:r>
            <a:r>
              <a:rPr lang="en-US" dirty="0" smtClean="0"/>
              <a:t> (</a:t>
            </a:r>
            <a:r>
              <a:rPr lang="en-US" dirty="0" err="1" smtClean="0"/>
              <a:t>Cariaco</a:t>
            </a:r>
            <a:r>
              <a:rPr lang="en-US" dirty="0" smtClean="0"/>
              <a:t> </a:t>
            </a:r>
            <a:r>
              <a:rPr lang="en-US" dirty="0" err="1" smtClean="0"/>
              <a:t>varves</a:t>
            </a:r>
            <a:r>
              <a:rPr lang="en-US" dirty="0" smtClean="0"/>
              <a:t>); out to 30 </a:t>
            </a:r>
            <a:r>
              <a:rPr lang="en-US" dirty="0" err="1" smtClean="0"/>
              <a:t>Kyr</a:t>
            </a:r>
            <a:endParaRPr lang="en-US" dirty="0" smtClean="0"/>
          </a:p>
          <a:p>
            <a:pPr marL="0" indent="0">
              <a:buNone/>
            </a:pPr>
            <a:r>
              <a:rPr lang="en-US" dirty="0" smtClean="0"/>
              <a:t>(“floating” varve chronologies, e.g. Lake </a:t>
            </a:r>
            <a:r>
              <a:rPr lang="en-US" dirty="0" err="1" smtClean="0"/>
              <a:t>Suigetsu</a:t>
            </a:r>
            <a:r>
              <a:rPr lang="en-US" dirty="0" smtClean="0"/>
              <a:t>)</a:t>
            </a:r>
            <a:endParaRPr lang="en-US" dirty="0"/>
          </a:p>
        </p:txBody>
      </p:sp>
      <p:pic>
        <p:nvPicPr>
          <p:cNvPr id="4" name="Picture 3"/>
          <p:cNvPicPr>
            <a:picLocks noChangeAspect="1"/>
          </p:cNvPicPr>
          <p:nvPr/>
        </p:nvPicPr>
        <p:blipFill>
          <a:blip r:embed="rId2"/>
          <a:stretch>
            <a:fillRect/>
          </a:stretch>
        </p:blipFill>
        <p:spPr>
          <a:xfrm>
            <a:off x="2501901" y="177800"/>
            <a:ext cx="4326137" cy="4368800"/>
          </a:xfrm>
          <a:prstGeom prst="rect">
            <a:avLst/>
          </a:prstGeom>
        </p:spPr>
      </p:pic>
    </p:spTree>
    <p:extLst>
      <p:ext uri="{BB962C8B-B14F-4D97-AF65-F5344CB8AC3E}">
        <p14:creationId xmlns:p14="http://schemas.microsoft.com/office/powerpoint/2010/main" val="1137514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543300" cy="800100"/>
          </a:xfrm>
        </p:spPr>
        <p:txBody>
          <a:bodyPr>
            <a:normAutofit fontScale="90000"/>
          </a:bodyPr>
          <a:lstStyle/>
          <a:p>
            <a:pPr algn="l"/>
            <a:r>
              <a:rPr lang="en-US" sz="2800" dirty="0" smtClean="0"/>
              <a:t>(2) Optically Stimulated Luminescence</a:t>
            </a:r>
            <a:r>
              <a:rPr lang="en-US" sz="2800" dirty="0"/>
              <a:t> </a:t>
            </a:r>
            <a:r>
              <a:rPr lang="en-US" sz="2800" dirty="0" smtClean="0"/>
              <a:t>(OSL)</a:t>
            </a:r>
            <a:endParaRPr lang="en-US" sz="2800" dirty="0"/>
          </a:p>
        </p:txBody>
      </p:sp>
      <p:sp>
        <p:nvSpPr>
          <p:cNvPr id="4" name="TextBox 3"/>
          <p:cNvSpPr txBox="1"/>
          <p:nvPr/>
        </p:nvSpPr>
        <p:spPr>
          <a:xfrm>
            <a:off x="0" y="4272677"/>
            <a:ext cx="3441700" cy="2585323"/>
          </a:xfrm>
          <a:prstGeom prst="rect">
            <a:avLst/>
          </a:prstGeom>
          <a:noFill/>
        </p:spPr>
        <p:txBody>
          <a:bodyPr wrap="square" rtlCol="0">
            <a:spAutoFit/>
          </a:bodyPr>
          <a:lstStyle/>
          <a:p>
            <a:r>
              <a:rPr lang="en-US" dirty="0" smtClean="0"/>
              <a:t>Strengths: date sand dune overturn, beach sands </a:t>
            </a:r>
            <a:r>
              <a:rPr lang="is-IS" dirty="0" smtClean="0"/>
              <a:t>…</a:t>
            </a:r>
            <a:endParaRPr lang="en-US" dirty="0" smtClean="0"/>
          </a:p>
          <a:p>
            <a:r>
              <a:rPr lang="en-US" dirty="0" smtClean="0"/>
              <a:t>Weaknesses: 5-10% uncertainty; usually requires quartz; collection can be difficult (age reset by 1s of light).</a:t>
            </a:r>
          </a:p>
          <a:p>
            <a:r>
              <a:rPr lang="en-US" dirty="0" smtClean="0"/>
              <a:t>Age range of validity: 0.1-350 </a:t>
            </a:r>
            <a:r>
              <a:rPr lang="en-US" dirty="0" err="1" smtClean="0"/>
              <a:t>Kyr</a:t>
            </a:r>
            <a:r>
              <a:rPr lang="en-US" dirty="0" smtClean="0"/>
              <a:t> with quartz (out to 1 Myr with feldspar)</a:t>
            </a:r>
            <a:endParaRPr lang="en-US" dirty="0"/>
          </a:p>
        </p:txBody>
      </p:sp>
      <p:sp>
        <p:nvSpPr>
          <p:cNvPr id="6" name="TextBox 5"/>
          <p:cNvSpPr txBox="1"/>
          <p:nvPr/>
        </p:nvSpPr>
        <p:spPr>
          <a:xfrm>
            <a:off x="0" y="3704896"/>
            <a:ext cx="2930648" cy="646331"/>
          </a:xfrm>
          <a:prstGeom prst="rect">
            <a:avLst/>
          </a:prstGeom>
          <a:noFill/>
        </p:spPr>
        <p:txBody>
          <a:bodyPr wrap="none" rtlCol="0">
            <a:spAutoFit/>
          </a:bodyPr>
          <a:lstStyle/>
          <a:p>
            <a:r>
              <a:rPr lang="en-US" dirty="0" smtClean="0"/>
              <a:t>Rhodes et al. Annual Reviews </a:t>
            </a:r>
          </a:p>
          <a:p>
            <a:r>
              <a:rPr lang="en-US" dirty="0" smtClean="0"/>
              <a:t>2011</a:t>
            </a:r>
            <a:endParaRPr lang="en-US" dirty="0"/>
          </a:p>
        </p:txBody>
      </p:sp>
      <p:pic>
        <p:nvPicPr>
          <p:cNvPr id="8" name="Picture 7"/>
          <p:cNvPicPr>
            <a:picLocks noChangeAspect="1"/>
          </p:cNvPicPr>
          <p:nvPr/>
        </p:nvPicPr>
        <p:blipFill>
          <a:blip r:embed="rId2"/>
          <a:stretch>
            <a:fillRect/>
          </a:stretch>
        </p:blipFill>
        <p:spPr>
          <a:xfrm>
            <a:off x="3322320" y="127000"/>
            <a:ext cx="5821680" cy="5537200"/>
          </a:xfrm>
          <a:prstGeom prst="rect">
            <a:avLst/>
          </a:prstGeom>
        </p:spPr>
      </p:pic>
      <p:pic>
        <p:nvPicPr>
          <p:cNvPr id="5" name="Picture 4"/>
          <p:cNvPicPr>
            <a:picLocks noChangeAspect="1"/>
          </p:cNvPicPr>
          <p:nvPr/>
        </p:nvPicPr>
        <p:blipFill>
          <a:blip r:embed="rId3"/>
          <a:stretch>
            <a:fillRect/>
          </a:stretch>
        </p:blipFill>
        <p:spPr>
          <a:xfrm>
            <a:off x="0" y="927100"/>
            <a:ext cx="4178300" cy="2777796"/>
          </a:xfrm>
          <a:prstGeom prst="rect">
            <a:avLst/>
          </a:prstGeom>
        </p:spPr>
      </p:pic>
    </p:spTree>
    <p:extLst>
      <p:ext uri="{BB962C8B-B14F-4D97-AF65-F5344CB8AC3E}">
        <p14:creationId xmlns:p14="http://schemas.microsoft.com/office/powerpoint/2010/main" val="3342352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187700" y="-1"/>
            <a:ext cx="5911849" cy="6791389"/>
          </a:xfrm>
          <a:prstGeom prst="rect">
            <a:avLst/>
          </a:prstGeom>
        </p:spPr>
      </p:pic>
      <p:sp>
        <p:nvSpPr>
          <p:cNvPr id="5" name="TextBox 4"/>
          <p:cNvSpPr txBox="1"/>
          <p:nvPr/>
        </p:nvSpPr>
        <p:spPr>
          <a:xfrm>
            <a:off x="0" y="0"/>
            <a:ext cx="1989510" cy="369332"/>
          </a:xfrm>
          <a:prstGeom prst="rect">
            <a:avLst/>
          </a:prstGeom>
          <a:noFill/>
        </p:spPr>
        <p:txBody>
          <a:bodyPr wrap="none" rtlCol="0">
            <a:spAutoFit/>
          </a:bodyPr>
          <a:lstStyle/>
          <a:p>
            <a:r>
              <a:rPr lang="en-US" dirty="0" smtClean="0"/>
              <a:t>Mechanism of OSL: </a:t>
            </a:r>
            <a:endParaRPr lang="en-US" dirty="0"/>
          </a:p>
        </p:txBody>
      </p:sp>
    </p:spTree>
    <p:extLst>
      <p:ext uri="{BB962C8B-B14F-4D97-AF65-F5344CB8AC3E}">
        <p14:creationId xmlns:p14="http://schemas.microsoft.com/office/powerpoint/2010/main" val="4109036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8700"/>
          </a:xfrm>
        </p:spPr>
        <p:txBody>
          <a:bodyPr>
            <a:normAutofit/>
          </a:bodyPr>
          <a:lstStyle/>
          <a:p>
            <a:r>
              <a:rPr lang="en-US" dirty="0" smtClean="0"/>
              <a:t>(3) Radiocarbon - </a:t>
            </a:r>
            <a:r>
              <a:rPr lang="en-US" baseline="30000" dirty="0" smtClean="0"/>
              <a:t>14</a:t>
            </a:r>
            <a:r>
              <a:rPr lang="en-US" dirty="0" smtClean="0"/>
              <a:t>C.</a:t>
            </a:r>
            <a:endParaRPr lang="en-US" dirty="0"/>
          </a:p>
        </p:txBody>
      </p:sp>
      <p:pic>
        <p:nvPicPr>
          <p:cNvPr id="4" name="Picture 3"/>
          <p:cNvPicPr>
            <a:picLocks noChangeAspect="1"/>
          </p:cNvPicPr>
          <p:nvPr/>
        </p:nvPicPr>
        <p:blipFill>
          <a:blip r:embed="rId2"/>
          <a:stretch>
            <a:fillRect/>
          </a:stretch>
        </p:blipFill>
        <p:spPr>
          <a:xfrm>
            <a:off x="288757" y="1952030"/>
            <a:ext cx="3931668" cy="3327400"/>
          </a:xfrm>
          <a:prstGeom prst="rect">
            <a:avLst/>
          </a:prstGeom>
        </p:spPr>
      </p:pic>
      <p:sp>
        <p:nvSpPr>
          <p:cNvPr id="5" name="TextBox 4"/>
          <p:cNvSpPr txBox="1"/>
          <p:nvPr/>
        </p:nvSpPr>
        <p:spPr>
          <a:xfrm>
            <a:off x="4467057" y="2172732"/>
            <a:ext cx="4450106" cy="1200329"/>
          </a:xfrm>
          <a:prstGeom prst="rect">
            <a:avLst/>
          </a:prstGeom>
          <a:noFill/>
        </p:spPr>
        <p:txBody>
          <a:bodyPr wrap="none" rtlCol="0">
            <a:spAutoFit/>
          </a:bodyPr>
          <a:lstStyle/>
          <a:p>
            <a:r>
              <a:rPr lang="en-US" dirty="0" smtClean="0"/>
              <a:t>New method: Accelerator Mass Spectroscopy</a:t>
            </a:r>
          </a:p>
          <a:p>
            <a:r>
              <a:rPr lang="en-US" dirty="0" smtClean="0"/>
              <a:t>Eliminates molecular isobars (e.g. </a:t>
            </a:r>
            <a:r>
              <a:rPr lang="en-US" baseline="30000" dirty="0" smtClean="0"/>
              <a:t>13</a:t>
            </a:r>
            <a:r>
              <a:rPr lang="en-US" dirty="0" smtClean="0"/>
              <a:t>CH) by</a:t>
            </a:r>
          </a:p>
          <a:p>
            <a:r>
              <a:rPr lang="en-US" dirty="0" smtClean="0"/>
              <a:t>accelerating sample to &gt;&gt;</a:t>
            </a:r>
            <a:r>
              <a:rPr lang="en-US" dirty="0" err="1" smtClean="0"/>
              <a:t>KeV</a:t>
            </a:r>
            <a:r>
              <a:rPr lang="en-US" dirty="0" smtClean="0"/>
              <a:t> and passing </a:t>
            </a:r>
          </a:p>
          <a:p>
            <a:r>
              <a:rPr lang="en-US" dirty="0" smtClean="0"/>
              <a:t>through</a:t>
            </a:r>
            <a:r>
              <a:rPr lang="en-US" dirty="0"/>
              <a:t> </a:t>
            </a:r>
            <a:r>
              <a:rPr lang="en-US" dirty="0" smtClean="0"/>
              <a:t>a thin graphite foil. </a:t>
            </a:r>
            <a:endParaRPr lang="en-US" dirty="0"/>
          </a:p>
        </p:txBody>
      </p:sp>
      <p:pic>
        <p:nvPicPr>
          <p:cNvPr id="6" name="Picture 5"/>
          <p:cNvPicPr>
            <a:picLocks noChangeAspect="1"/>
          </p:cNvPicPr>
          <p:nvPr/>
        </p:nvPicPr>
        <p:blipFill>
          <a:blip r:embed="rId3"/>
          <a:stretch>
            <a:fillRect/>
          </a:stretch>
        </p:blipFill>
        <p:spPr>
          <a:xfrm>
            <a:off x="4673600" y="3334782"/>
            <a:ext cx="3886200" cy="2914650"/>
          </a:xfrm>
          <a:prstGeom prst="rect">
            <a:avLst/>
          </a:prstGeom>
        </p:spPr>
      </p:pic>
      <p:sp>
        <p:nvSpPr>
          <p:cNvPr id="7" name="TextBox 6"/>
          <p:cNvSpPr txBox="1"/>
          <p:nvPr/>
        </p:nvSpPr>
        <p:spPr>
          <a:xfrm>
            <a:off x="6753057" y="6236732"/>
            <a:ext cx="2320091" cy="369332"/>
          </a:xfrm>
          <a:prstGeom prst="rect">
            <a:avLst/>
          </a:prstGeom>
          <a:noFill/>
        </p:spPr>
        <p:txBody>
          <a:bodyPr wrap="none" rtlCol="0">
            <a:spAutoFit/>
          </a:bodyPr>
          <a:lstStyle/>
          <a:p>
            <a:r>
              <a:rPr lang="en-US" dirty="0" smtClean="0"/>
              <a:t>Mark Chaffee (Purdue)</a:t>
            </a:r>
            <a:endParaRPr lang="en-US" dirty="0"/>
          </a:p>
        </p:txBody>
      </p:sp>
      <p:sp>
        <p:nvSpPr>
          <p:cNvPr id="8" name="TextBox 7"/>
          <p:cNvSpPr txBox="1"/>
          <p:nvPr/>
        </p:nvSpPr>
        <p:spPr>
          <a:xfrm>
            <a:off x="288757" y="1028700"/>
            <a:ext cx="7568147" cy="923330"/>
          </a:xfrm>
          <a:prstGeom prst="rect">
            <a:avLst/>
          </a:prstGeom>
          <a:noFill/>
        </p:spPr>
        <p:txBody>
          <a:bodyPr wrap="none" rtlCol="0">
            <a:spAutoFit/>
          </a:bodyPr>
          <a:lstStyle/>
          <a:p>
            <a:r>
              <a:rPr lang="en-US" dirty="0" smtClean="0"/>
              <a:t>Atmosphere contains </a:t>
            </a:r>
            <a:r>
              <a:rPr lang="en-US" baseline="30000" dirty="0" smtClean="0"/>
              <a:t>14</a:t>
            </a:r>
            <a:r>
              <a:rPr lang="en-US" dirty="0" smtClean="0"/>
              <a:t>C (half-life 6 </a:t>
            </a:r>
            <a:r>
              <a:rPr lang="en-US" dirty="0" err="1" smtClean="0"/>
              <a:t>Kyr</a:t>
            </a:r>
            <a:r>
              <a:rPr lang="en-US" dirty="0" smtClean="0"/>
              <a:t>) due to cosmic-ray bombardment</a:t>
            </a:r>
          </a:p>
          <a:p>
            <a:r>
              <a:rPr lang="en-US" dirty="0" smtClean="0"/>
              <a:t>Plants/soil organisms take up </a:t>
            </a:r>
            <a:r>
              <a:rPr lang="en-US" baseline="30000" dirty="0" smtClean="0"/>
              <a:t>14</a:t>
            </a:r>
            <a:r>
              <a:rPr lang="en-US" dirty="0" smtClean="0"/>
              <a:t>C from atmosphere and isolate it upon burial</a:t>
            </a:r>
          </a:p>
          <a:p>
            <a:r>
              <a:rPr lang="en-US" dirty="0" smtClean="0"/>
              <a:t>Isolation date can be constrained by measuring present-day </a:t>
            </a:r>
            <a:r>
              <a:rPr lang="en-US" baseline="30000" dirty="0" smtClean="0"/>
              <a:t>14</a:t>
            </a:r>
            <a:r>
              <a:rPr lang="en-US" dirty="0" smtClean="0"/>
              <a:t>C concentration.</a:t>
            </a:r>
          </a:p>
        </p:txBody>
      </p:sp>
      <p:sp>
        <p:nvSpPr>
          <p:cNvPr id="9" name="TextBox 8"/>
          <p:cNvSpPr txBox="1"/>
          <p:nvPr/>
        </p:nvSpPr>
        <p:spPr>
          <a:xfrm>
            <a:off x="0" y="5380672"/>
            <a:ext cx="4467057" cy="1477328"/>
          </a:xfrm>
          <a:prstGeom prst="rect">
            <a:avLst/>
          </a:prstGeom>
          <a:noFill/>
        </p:spPr>
        <p:txBody>
          <a:bodyPr wrap="square" rtlCol="0">
            <a:spAutoFit/>
          </a:bodyPr>
          <a:lstStyle/>
          <a:p>
            <a:r>
              <a:rPr lang="en-US" dirty="0" smtClean="0"/>
              <a:t>Strengths: Precise, widely used,</a:t>
            </a:r>
          </a:p>
          <a:p>
            <a:r>
              <a:rPr lang="en-US" dirty="0" smtClean="0"/>
              <a:t>can date soil profiles &amp; fluvial deposits.</a:t>
            </a:r>
          </a:p>
          <a:p>
            <a:r>
              <a:rPr lang="en-US" dirty="0" smtClean="0"/>
              <a:t>Example weaknesses: Reworking of old wood,</a:t>
            </a:r>
          </a:p>
          <a:p>
            <a:r>
              <a:rPr lang="en-US" dirty="0" smtClean="0"/>
              <a:t>decay of ancient organic matter.</a:t>
            </a:r>
          </a:p>
          <a:p>
            <a:r>
              <a:rPr lang="en-US" dirty="0" smtClean="0"/>
              <a:t>Time range of validity: 50+ </a:t>
            </a:r>
            <a:r>
              <a:rPr lang="en-US" dirty="0" err="1" smtClean="0"/>
              <a:t>Kyr</a:t>
            </a:r>
            <a:endParaRPr lang="en-US" dirty="0"/>
          </a:p>
        </p:txBody>
      </p:sp>
    </p:spTree>
    <p:extLst>
      <p:ext uri="{BB962C8B-B14F-4D97-AF65-F5344CB8AC3E}">
        <p14:creationId xmlns:p14="http://schemas.microsoft.com/office/powerpoint/2010/main" val="2983267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baseline="30000" dirty="0" smtClean="0"/>
              <a:t>14</a:t>
            </a:r>
            <a:r>
              <a:rPr lang="en-US" sz="2400" dirty="0" smtClean="0"/>
              <a:t>C measurements are very precise, but are affected by several systematic biases. “</a:t>
            </a:r>
            <a:r>
              <a:rPr lang="en-US" sz="2400" baseline="30000" dirty="0" smtClean="0"/>
              <a:t>14</a:t>
            </a:r>
            <a:r>
              <a:rPr lang="en-US" sz="2400" dirty="0" smtClean="0"/>
              <a:t>C age” is not equal to actual age. Ages are reported this way to allow for future improvements in </a:t>
            </a:r>
            <a:br>
              <a:rPr lang="en-US" sz="2400" dirty="0" smtClean="0"/>
            </a:br>
            <a:r>
              <a:rPr lang="en-US" sz="2400" baseline="30000" dirty="0" smtClean="0"/>
              <a:t>14</a:t>
            </a:r>
            <a:r>
              <a:rPr lang="en-US" sz="2400" dirty="0" smtClean="0"/>
              <a:t>C de-biasing.</a:t>
            </a:r>
            <a:endParaRPr lang="en-US" sz="2400" dirty="0"/>
          </a:p>
        </p:txBody>
      </p:sp>
      <p:sp>
        <p:nvSpPr>
          <p:cNvPr id="5" name="TextBox 4"/>
          <p:cNvSpPr txBox="1"/>
          <p:nvPr/>
        </p:nvSpPr>
        <p:spPr>
          <a:xfrm>
            <a:off x="457200" y="6248400"/>
            <a:ext cx="3436044" cy="369332"/>
          </a:xfrm>
          <a:prstGeom prst="rect">
            <a:avLst/>
          </a:prstGeom>
          <a:noFill/>
        </p:spPr>
        <p:txBody>
          <a:bodyPr wrap="none" rtlCol="0">
            <a:spAutoFit/>
          </a:bodyPr>
          <a:lstStyle/>
          <a:p>
            <a:r>
              <a:rPr lang="en-US" dirty="0" smtClean="0"/>
              <a:t>Damon et al. Annual Reviews 1978</a:t>
            </a:r>
            <a:endParaRPr lang="en-US" dirty="0"/>
          </a:p>
        </p:txBody>
      </p:sp>
      <p:pic>
        <p:nvPicPr>
          <p:cNvPr id="6" name="Picture 5"/>
          <p:cNvPicPr>
            <a:picLocks noChangeAspect="1"/>
          </p:cNvPicPr>
          <p:nvPr/>
        </p:nvPicPr>
        <p:blipFill>
          <a:blip r:embed="rId2"/>
          <a:stretch>
            <a:fillRect/>
          </a:stretch>
        </p:blipFill>
        <p:spPr>
          <a:xfrm>
            <a:off x="368300" y="1540372"/>
            <a:ext cx="4673600" cy="4708028"/>
          </a:xfrm>
          <a:prstGeom prst="rect">
            <a:avLst/>
          </a:prstGeom>
        </p:spPr>
      </p:pic>
      <p:cxnSp>
        <p:nvCxnSpPr>
          <p:cNvPr id="8" name="Straight Arrow Connector 7"/>
          <p:cNvCxnSpPr/>
          <p:nvPr/>
        </p:nvCxnSpPr>
        <p:spPr>
          <a:xfrm>
            <a:off x="5384800" y="1612900"/>
            <a:ext cx="0" cy="469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499100" y="1612900"/>
            <a:ext cx="2762370" cy="646331"/>
          </a:xfrm>
          <a:prstGeom prst="rect">
            <a:avLst/>
          </a:prstGeom>
          <a:noFill/>
        </p:spPr>
        <p:txBody>
          <a:bodyPr wrap="none" rtlCol="0">
            <a:spAutoFit/>
          </a:bodyPr>
          <a:lstStyle/>
          <a:p>
            <a:r>
              <a:rPr lang="en-US" dirty="0" smtClean="0"/>
              <a:t>Past atmosphere contained </a:t>
            </a:r>
          </a:p>
          <a:p>
            <a:r>
              <a:rPr lang="en-US" dirty="0" smtClean="0"/>
              <a:t>more radiocarbon</a:t>
            </a:r>
            <a:endParaRPr lang="en-US" dirty="0"/>
          </a:p>
        </p:txBody>
      </p:sp>
    </p:spTree>
    <p:extLst>
      <p:ext uri="{BB962C8B-B14F-4D97-AF65-F5344CB8AC3E}">
        <p14:creationId xmlns:p14="http://schemas.microsoft.com/office/powerpoint/2010/main" val="2546602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aseline="30000" dirty="0" smtClean="0"/>
              <a:t>14</a:t>
            </a:r>
            <a:r>
              <a:rPr lang="en-US" sz="2800" dirty="0" smtClean="0"/>
              <a:t>C uncertainty is affected by variations in the rate of production (&amp; atmospheric content) of </a:t>
            </a:r>
            <a:r>
              <a:rPr lang="en-US" sz="2800" baseline="30000" dirty="0" smtClean="0"/>
              <a:t>14</a:t>
            </a:r>
            <a:r>
              <a:rPr lang="en-US" sz="2800" dirty="0" smtClean="0"/>
              <a:t>C.</a:t>
            </a:r>
            <a:endParaRPr lang="en-US" sz="2800" dirty="0"/>
          </a:p>
        </p:txBody>
      </p:sp>
      <p:pic>
        <p:nvPicPr>
          <p:cNvPr id="4" name="Picture 3"/>
          <p:cNvPicPr>
            <a:picLocks noChangeAspect="1"/>
          </p:cNvPicPr>
          <p:nvPr/>
        </p:nvPicPr>
        <p:blipFill>
          <a:blip r:embed="rId2"/>
          <a:stretch>
            <a:fillRect/>
          </a:stretch>
        </p:blipFill>
        <p:spPr>
          <a:xfrm>
            <a:off x="88901" y="1663700"/>
            <a:ext cx="3386950" cy="3009900"/>
          </a:xfrm>
          <a:prstGeom prst="rect">
            <a:avLst/>
          </a:prstGeom>
        </p:spPr>
      </p:pic>
      <p:sp>
        <p:nvSpPr>
          <p:cNvPr id="5" name="TextBox 4"/>
          <p:cNvSpPr txBox="1"/>
          <p:nvPr/>
        </p:nvSpPr>
        <p:spPr>
          <a:xfrm>
            <a:off x="0" y="4673600"/>
            <a:ext cx="3663834" cy="646331"/>
          </a:xfrm>
          <a:prstGeom prst="rect">
            <a:avLst/>
          </a:prstGeom>
          <a:noFill/>
        </p:spPr>
        <p:txBody>
          <a:bodyPr wrap="none" rtlCol="0">
            <a:spAutoFit/>
          </a:bodyPr>
          <a:lstStyle/>
          <a:p>
            <a:r>
              <a:rPr lang="en-US" dirty="0" smtClean="0"/>
              <a:t>VADM = Virtual Axial Dipole Moment</a:t>
            </a:r>
          </a:p>
          <a:p>
            <a:r>
              <a:rPr lang="en-US" dirty="0" smtClean="0"/>
              <a:t>(Strength of Earth’s magnetic field)</a:t>
            </a:r>
            <a:endParaRPr lang="en-US" dirty="0"/>
          </a:p>
        </p:txBody>
      </p:sp>
      <p:pic>
        <p:nvPicPr>
          <p:cNvPr id="6" name="Picture 5"/>
          <p:cNvPicPr>
            <a:picLocks noChangeAspect="1"/>
          </p:cNvPicPr>
          <p:nvPr/>
        </p:nvPicPr>
        <p:blipFill>
          <a:blip r:embed="rId3"/>
          <a:stretch>
            <a:fillRect/>
          </a:stretch>
        </p:blipFill>
        <p:spPr>
          <a:xfrm>
            <a:off x="3827456" y="1790700"/>
            <a:ext cx="5316543" cy="3722247"/>
          </a:xfrm>
          <a:prstGeom prst="rect">
            <a:avLst/>
          </a:prstGeom>
        </p:spPr>
      </p:pic>
      <p:sp>
        <p:nvSpPr>
          <p:cNvPr id="7" name="TextBox 6"/>
          <p:cNvSpPr txBox="1"/>
          <p:nvPr/>
        </p:nvSpPr>
        <p:spPr>
          <a:xfrm>
            <a:off x="288673" y="1417638"/>
            <a:ext cx="3187178" cy="369332"/>
          </a:xfrm>
          <a:prstGeom prst="rect">
            <a:avLst/>
          </a:prstGeom>
          <a:noFill/>
        </p:spPr>
        <p:txBody>
          <a:bodyPr wrap="none" rtlCol="0">
            <a:spAutoFit/>
          </a:bodyPr>
          <a:lstStyle/>
          <a:p>
            <a:r>
              <a:rPr lang="en-US" dirty="0" smtClean="0"/>
              <a:t>Varying magnetic field on Earth:</a:t>
            </a:r>
            <a:endParaRPr lang="en-US" dirty="0"/>
          </a:p>
        </p:txBody>
      </p:sp>
      <p:sp>
        <p:nvSpPr>
          <p:cNvPr id="8" name="TextBox 7"/>
          <p:cNvSpPr txBox="1"/>
          <p:nvPr/>
        </p:nvSpPr>
        <p:spPr>
          <a:xfrm>
            <a:off x="4911473" y="1479034"/>
            <a:ext cx="3754341" cy="369332"/>
          </a:xfrm>
          <a:prstGeom prst="rect">
            <a:avLst/>
          </a:prstGeom>
          <a:noFill/>
        </p:spPr>
        <p:txBody>
          <a:bodyPr wrap="none" rtlCol="0">
            <a:spAutoFit/>
          </a:bodyPr>
          <a:lstStyle/>
          <a:p>
            <a:r>
              <a:rPr lang="en-US" dirty="0" smtClean="0"/>
              <a:t>Varying solar activity (De </a:t>
            </a:r>
            <a:r>
              <a:rPr lang="en-US" dirty="0" err="1" smtClean="0"/>
              <a:t>Vries</a:t>
            </a:r>
            <a:r>
              <a:rPr lang="en-US" dirty="0" smtClean="0"/>
              <a:t> effect):</a:t>
            </a:r>
            <a:endParaRPr lang="en-US" dirty="0"/>
          </a:p>
        </p:txBody>
      </p:sp>
      <p:sp>
        <p:nvSpPr>
          <p:cNvPr id="9" name="TextBox 8"/>
          <p:cNvSpPr txBox="1"/>
          <p:nvPr/>
        </p:nvSpPr>
        <p:spPr>
          <a:xfrm>
            <a:off x="3827456" y="6203434"/>
            <a:ext cx="5002053" cy="369332"/>
          </a:xfrm>
          <a:prstGeom prst="rect">
            <a:avLst/>
          </a:prstGeom>
          <a:noFill/>
        </p:spPr>
        <p:txBody>
          <a:bodyPr wrap="none" rtlCol="0">
            <a:spAutoFit/>
          </a:bodyPr>
          <a:lstStyle/>
          <a:p>
            <a:r>
              <a:rPr lang="en-US" dirty="0" smtClean="0"/>
              <a:t>Also: Varying rates of atmosphere-ocean exchange.</a:t>
            </a:r>
            <a:endParaRPr lang="en-US" dirty="0"/>
          </a:p>
        </p:txBody>
      </p:sp>
    </p:spTree>
    <p:extLst>
      <p:ext uri="{BB962C8B-B14F-4D97-AF65-F5344CB8AC3E}">
        <p14:creationId xmlns:p14="http://schemas.microsoft.com/office/powerpoint/2010/main" val="1486721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a:solidFill>
                  <a:schemeClr val="bg1">
                    <a:lumMod val="50000"/>
                  </a:schemeClr>
                </a:solidFill>
              </a:rPr>
              <a:t>Fluvial sediment transport vs. </a:t>
            </a:r>
            <a:r>
              <a:rPr lang="en-US" sz="2800" dirty="0" err="1">
                <a:solidFill>
                  <a:schemeClr val="bg1">
                    <a:lumMod val="50000"/>
                  </a:schemeClr>
                </a:solidFill>
              </a:rPr>
              <a:t>hillslope</a:t>
            </a:r>
            <a:r>
              <a:rPr lang="en-US" sz="2800" dirty="0">
                <a:solidFill>
                  <a:schemeClr val="bg1">
                    <a:lumMod val="50000"/>
                  </a:schemeClr>
                </a:solidFill>
              </a:rPr>
              <a:t> processes: </a:t>
            </a:r>
            <a:br>
              <a:rPr lang="en-US" sz="2800" dirty="0">
                <a:solidFill>
                  <a:schemeClr val="bg1">
                    <a:lumMod val="50000"/>
                  </a:schemeClr>
                </a:solidFill>
              </a:rPr>
            </a:br>
            <a:r>
              <a:rPr lang="en-US" sz="2800" dirty="0">
                <a:solidFill>
                  <a:schemeClr val="bg1">
                    <a:lumMod val="50000"/>
                  </a:schemeClr>
                </a:solidFill>
              </a:rPr>
              <a:t>what controls the spacing of rivers?</a:t>
            </a:r>
            <a:br>
              <a:rPr lang="en-US" sz="2800" dirty="0">
                <a:solidFill>
                  <a:schemeClr val="bg1">
                    <a:lumMod val="50000"/>
                  </a:schemeClr>
                </a:solidFill>
              </a:rPr>
            </a:br>
            <a:endParaRPr lang="en-US" sz="2800" dirty="0">
              <a:solidFill>
                <a:schemeClr val="bg1">
                  <a:lumMod val="50000"/>
                </a:schemeClr>
              </a:solidFill>
            </a:endParaRPr>
          </a:p>
        </p:txBody>
      </p:sp>
      <p:sp>
        <p:nvSpPr>
          <p:cNvPr id="3" name="Content Placeholder 2"/>
          <p:cNvSpPr>
            <a:spLocks noGrp="1"/>
          </p:cNvSpPr>
          <p:nvPr>
            <p:ph idx="1"/>
          </p:nvPr>
        </p:nvSpPr>
        <p:spPr>
          <a:xfrm>
            <a:off x="457200" y="1060450"/>
            <a:ext cx="8229600" cy="4525963"/>
          </a:xfrm>
        </p:spPr>
        <p:txBody>
          <a:bodyPr>
            <a:normAutofit/>
          </a:bodyPr>
          <a:lstStyle/>
          <a:p>
            <a:pPr marL="0" indent="0">
              <a:buNone/>
            </a:pPr>
            <a:endParaRPr lang="en-US" dirty="0">
              <a:solidFill>
                <a:srgbClr val="7F7F7F"/>
              </a:solidFill>
            </a:endParaRPr>
          </a:p>
          <a:p>
            <a:pPr marL="0" indent="0">
              <a:buNone/>
            </a:pPr>
            <a:r>
              <a:rPr lang="en-US" dirty="0" smtClean="0">
                <a:solidFill>
                  <a:srgbClr val="7F7F7F"/>
                </a:solidFill>
              </a:rPr>
              <a:t>SETTING THE SPACING OF STREAMS</a:t>
            </a:r>
          </a:p>
          <a:p>
            <a:pPr marL="0" indent="0">
              <a:buNone/>
            </a:pPr>
            <a:endParaRPr lang="en-US" dirty="0">
              <a:solidFill>
                <a:srgbClr val="7F7F7F"/>
              </a:solidFill>
            </a:endParaRPr>
          </a:p>
          <a:p>
            <a:pPr marL="0" indent="0">
              <a:buNone/>
            </a:pPr>
            <a:r>
              <a:rPr lang="en-US" dirty="0" smtClean="0"/>
              <a:t>HILLSLOPE EROSION PROCESSES</a:t>
            </a:r>
            <a:r>
              <a:rPr lang="en-US" dirty="0" smtClean="0">
                <a:solidFill>
                  <a:srgbClr val="7F7F7F"/>
                </a:solidFill>
              </a:rPr>
              <a:t/>
            </a:r>
            <a:br>
              <a:rPr lang="en-US" dirty="0" smtClean="0">
                <a:solidFill>
                  <a:srgbClr val="7F7F7F"/>
                </a:solidFill>
              </a:rPr>
            </a:br>
            <a:r>
              <a:rPr lang="en-US" dirty="0" smtClean="0">
                <a:solidFill>
                  <a:srgbClr val="7F7F7F"/>
                </a:solidFill>
              </a:rPr>
              <a:t/>
            </a:r>
            <a:br>
              <a:rPr lang="en-US" dirty="0" smtClean="0">
                <a:solidFill>
                  <a:srgbClr val="7F7F7F"/>
                </a:solidFill>
              </a:rPr>
            </a:br>
            <a:r>
              <a:rPr lang="en-US" dirty="0" smtClean="0">
                <a:solidFill>
                  <a:srgbClr val="7F7F7F"/>
                </a:solidFill>
              </a:rPr>
              <a:t>SOIL PRODUCTION FUNCTION</a:t>
            </a:r>
          </a:p>
          <a:p>
            <a:pPr marL="0" indent="0">
              <a:buNone/>
            </a:pPr>
            <a:endParaRPr lang="en-US" dirty="0">
              <a:solidFill>
                <a:srgbClr val="7F7F7F"/>
              </a:solidFill>
            </a:endParaRPr>
          </a:p>
          <a:p>
            <a:pPr marL="0" indent="0">
              <a:buNone/>
            </a:pPr>
            <a:r>
              <a:rPr lang="en-US" dirty="0" smtClean="0">
                <a:solidFill>
                  <a:srgbClr val="7F7F7F"/>
                </a:solidFill>
              </a:rPr>
              <a:t>SYNTHESIS: PERRON ET AL. 2009</a:t>
            </a:r>
            <a:endParaRPr lang="en-US" dirty="0">
              <a:solidFill>
                <a:srgbClr val="7F7F7F"/>
              </a:solidFill>
            </a:endParaRPr>
          </a:p>
        </p:txBody>
      </p:sp>
    </p:spTree>
    <p:extLst>
      <p:ext uri="{BB962C8B-B14F-4D97-AF65-F5344CB8AC3E}">
        <p14:creationId xmlns:p14="http://schemas.microsoft.com/office/powerpoint/2010/main" val="3809889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274638"/>
            <a:ext cx="8229600" cy="1143000"/>
          </a:xfrm>
        </p:spPr>
        <p:txBody>
          <a:bodyPr>
            <a:normAutofit fontScale="90000"/>
          </a:bodyPr>
          <a:lstStyle/>
          <a:p>
            <a:pPr algn="l"/>
            <a:r>
              <a:rPr lang="en-US" dirty="0" smtClean="0"/>
              <a:t>(4) Spike of radioactive elements (e.g. tritium) associated with atmospheric nuclear testing</a:t>
            </a:r>
            <a:endParaRPr lang="en-US" dirty="0"/>
          </a:p>
        </p:txBody>
      </p:sp>
      <p:pic>
        <p:nvPicPr>
          <p:cNvPr id="5" name="Picture 4"/>
          <p:cNvPicPr>
            <a:picLocks noChangeAspect="1"/>
          </p:cNvPicPr>
          <p:nvPr/>
        </p:nvPicPr>
        <p:blipFill>
          <a:blip r:embed="rId2"/>
          <a:stretch>
            <a:fillRect/>
          </a:stretch>
        </p:blipFill>
        <p:spPr>
          <a:xfrm>
            <a:off x="228600" y="2578100"/>
            <a:ext cx="4791105" cy="2603500"/>
          </a:xfrm>
          <a:prstGeom prst="rect">
            <a:avLst/>
          </a:prstGeom>
        </p:spPr>
      </p:pic>
      <p:sp>
        <p:nvSpPr>
          <p:cNvPr id="6" name="TextBox 5"/>
          <p:cNvSpPr txBox="1"/>
          <p:nvPr/>
        </p:nvSpPr>
        <p:spPr>
          <a:xfrm>
            <a:off x="228600" y="5816600"/>
            <a:ext cx="2873165" cy="369332"/>
          </a:xfrm>
          <a:prstGeom prst="rect">
            <a:avLst/>
          </a:prstGeom>
          <a:noFill/>
        </p:spPr>
        <p:txBody>
          <a:bodyPr wrap="none" rtlCol="0">
            <a:spAutoFit/>
          </a:bodyPr>
          <a:lstStyle/>
          <a:p>
            <a:r>
              <a:rPr lang="en-US" dirty="0" err="1" smtClean="0"/>
              <a:t>Dutta</a:t>
            </a:r>
            <a:r>
              <a:rPr lang="en-US" dirty="0" smtClean="0"/>
              <a:t>, Annual Reviews, 2016</a:t>
            </a:r>
            <a:endParaRPr lang="en-US" dirty="0"/>
          </a:p>
        </p:txBody>
      </p:sp>
      <p:pic>
        <p:nvPicPr>
          <p:cNvPr id="7" name="Picture 6"/>
          <p:cNvPicPr>
            <a:picLocks noChangeAspect="1"/>
          </p:cNvPicPr>
          <p:nvPr/>
        </p:nvPicPr>
        <p:blipFill>
          <a:blip r:embed="rId3"/>
          <a:stretch>
            <a:fillRect/>
          </a:stretch>
        </p:blipFill>
        <p:spPr>
          <a:xfrm>
            <a:off x="5125660" y="2438400"/>
            <a:ext cx="3853542" cy="2743200"/>
          </a:xfrm>
          <a:prstGeom prst="rect">
            <a:avLst/>
          </a:prstGeom>
        </p:spPr>
      </p:pic>
      <p:sp>
        <p:nvSpPr>
          <p:cNvPr id="8" name="TextBox 7"/>
          <p:cNvSpPr txBox="1"/>
          <p:nvPr/>
        </p:nvSpPr>
        <p:spPr>
          <a:xfrm>
            <a:off x="5219700" y="1654770"/>
            <a:ext cx="3775393" cy="923330"/>
          </a:xfrm>
          <a:prstGeom prst="rect">
            <a:avLst/>
          </a:prstGeom>
          <a:noFill/>
        </p:spPr>
        <p:txBody>
          <a:bodyPr wrap="none" rtlCol="0">
            <a:spAutoFit/>
          </a:bodyPr>
          <a:lstStyle/>
          <a:p>
            <a:r>
              <a:rPr lang="en-US" dirty="0" smtClean="0"/>
              <a:t>Also: fossil-fuel burning dilutes</a:t>
            </a:r>
          </a:p>
          <a:p>
            <a:r>
              <a:rPr lang="en-US" dirty="0" err="1" smtClean="0"/>
              <a:t>atmopsheric</a:t>
            </a:r>
            <a:r>
              <a:rPr lang="en-US" dirty="0" smtClean="0"/>
              <a:t> C with radioactively-inert</a:t>
            </a:r>
          </a:p>
          <a:p>
            <a:r>
              <a:rPr lang="en-US" dirty="0"/>
              <a:t>C</a:t>
            </a:r>
          </a:p>
        </p:txBody>
      </p:sp>
    </p:spTree>
    <p:extLst>
      <p:ext uri="{BB962C8B-B14F-4D97-AF65-F5344CB8AC3E}">
        <p14:creationId xmlns:p14="http://schemas.microsoft.com/office/powerpoint/2010/main" val="4008276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44500"/>
          </a:xfrm>
        </p:spPr>
        <p:txBody>
          <a:bodyPr>
            <a:normAutofit fontScale="90000"/>
          </a:bodyPr>
          <a:lstStyle/>
          <a:p>
            <a:r>
              <a:rPr lang="en-US" b="1" u="sng" dirty="0" smtClean="0"/>
              <a:t>(5) </a:t>
            </a:r>
            <a:r>
              <a:rPr lang="en-US" b="1" u="sng" dirty="0" err="1" smtClean="0"/>
              <a:t>Cosmogenic</a:t>
            </a:r>
            <a:r>
              <a:rPr lang="en-US" b="1" u="sng" dirty="0" smtClean="0"/>
              <a:t> dating</a:t>
            </a:r>
            <a:endParaRPr lang="en-US" b="1" u="sng" dirty="0"/>
          </a:p>
        </p:txBody>
      </p:sp>
      <p:cxnSp>
        <p:nvCxnSpPr>
          <p:cNvPr id="5" name="Straight Arrow Connector 4"/>
          <p:cNvCxnSpPr/>
          <p:nvPr/>
        </p:nvCxnSpPr>
        <p:spPr>
          <a:xfrm flipV="1">
            <a:off x="1435100" y="476429"/>
            <a:ext cx="685800" cy="2347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0" y="620446"/>
            <a:ext cx="3223959" cy="1200329"/>
          </a:xfrm>
          <a:prstGeom prst="rect">
            <a:avLst/>
          </a:prstGeom>
          <a:noFill/>
        </p:spPr>
        <p:txBody>
          <a:bodyPr wrap="none" rtlCol="0">
            <a:spAutoFit/>
          </a:bodyPr>
          <a:lstStyle/>
          <a:p>
            <a:r>
              <a:rPr lang="en-US" dirty="0" smtClean="0"/>
              <a:t>Alongside LIDAR, one of the</a:t>
            </a:r>
          </a:p>
          <a:p>
            <a:r>
              <a:rPr lang="en-US" dirty="0" smtClean="0"/>
              <a:t>two most important innovations</a:t>
            </a:r>
          </a:p>
          <a:p>
            <a:r>
              <a:rPr lang="en-US" dirty="0" smtClean="0"/>
              <a:t>in geomorphology in the last 20</a:t>
            </a:r>
          </a:p>
          <a:p>
            <a:r>
              <a:rPr lang="en-US" dirty="0" smtClean="0"/>
              <a:t>years</a:t>
            </a:r>
            <a:endParaRPr lang="en-US" dirty="0"/>
          </a:p>
        </p:txBody>
      </p:sp>
      <p:pic>
        <p:nvPicPr>
          <p:cNvPr id="7" name="Picture 6"/>
          <p:cNvPicPr>
            <a:picLocks noChangeAspect="1"/>
          </p:cNvPicPr>
          <p:nvPr/>
        </p:nvPicPr>
        <p:blipFill>
          <a:blip r:embed="rId2"/>
          <a:stretch>
            <a:fillRect/>
          </a:stretch>
        </p:blipFill>
        <p:spPr>
          <a:xfrm>
            <a:off x="4892109" y="620446"/>
            <a:ext cx="3908992" cy="6237554"/>
          </a:xfrm>
          <a:prstGeom prst="rect">
            <a:avLst/>
          </a:prstGeom>
        </p:spPr>
      </p:pic>
      <p:sp>
        <p:nvSpPr>
          <p:cNvPr id="8" name="TextBox 7"/>
          <p:cNvSpPr txBox="1"/>
          <p:nvPr/>
        </p:nvSpPr>
        <p:spPr>
          <a:xfrm>
            <a:off x="2120900" y="6477000"/>
            <a:ext cx="2812075" cy="369332"/>
          </a:xfrm>
          <a:prstGeom prst="rect">
            <a:avLst/>
          </a:prstGeom>
          <a:noFill/>
        </p:spPr>
        <p:txBody>
          <a:bodyPr wrap="none" rtlCol="0">
            <a:spAutoFit/>
          </a:bodyPr>
          <a:lstStyle/>
          <a:p>
            <a:r>
              <a:rPr lang="en-US" dirty="0" smtClean="0"/>
              <a:t>Anderson &amp; Anderson, </a:t>
            </a:r>
            <a:r>
              <a:rPr lang="en-US" dirty="0" err="1" smtClean="0"/>
              <a:t>ch.</a:t>
            </a:r>
            <a:r>
              <a:rPr lang="en-US" dirty="0" smtClean="0"/>
              <a:t> 6</a:t>
            </a:r>
            <a:endParaRPr lang="en-US" dirty="0"/>
          </a:p>
        </p:txBody>
      </p:sp>
      <p:sp>
        <p:nvSpPr>
          <p:cNvPr id="12" name="TextBox 11"/>
          <p:cNvSpPr txBox="1"/>
          <p:nvPr/>
        </p:nvSpPr>
        <p:spPr>
          <a:xfrm>
            <a:off x="54592" y="1820775"/>
            <a:ext cx="4955203" cy="1200329"/>
          </a:xfrm>
          <a:prstGeom prst="rect">
            <a:avLst/>
          </a:prstGeom>
          <a:noFill/>
        </p:spPr>
        <p:txBody>
          <a:bodyPr wrap="none" rtlCol="0">
            <a:spAutoFit/>
          </a:bodyPr>
          <a:lstStyle/>
          <a:p>
            <a:pPr marL="285750" indent="-285750">
              <a:buFont typeface="Arial"/>
              <a:buChar char="•"/>
            </a:pPr>
            <a:r>
              <a:rPr lang="en-US" dirty="0" smtClean="0"/>
              <a:t>Produced within rock (not absorbed from atm.),</a:t>
            </a:r>
          </a:p>
          <a:p>
            <a:pPr lvl="1"/>
            <a:r>
              <a:rPr lang="en-US" dirty="0" smtClean="0"/>
              <a:t>mostly by neutrons</a:t>
            </a:r>
          </a:p>
          <a:p>
            <a:pPr marL="285750" indent="-285750">
              <a:buFont typeface="Arial"/>
              <a:buChar char="•"/>
            </a:pPr>
            <a:r>
              <a:rPr lang="en-US" dirty="0" smtClean="0"/>
              <a:t>10Be, 26Al, 36Cl are radioactive</a:t>
            </a:r>
          </a:p>
          <a:p>
            <a:pPr marL="285750" indent="-285750">
              <a:buFont typeface="Arial"/>
              <a:buChar char="•"/>
            </a:pPr>
            <a:r>
              <a:rPr lang="en-US" dirty="0" smtClean="0"/>
              <a:t>Depth profiles allow correction for inheritance</a:t>
            </a:r>
            <a:endParaRPr lang="en-US" dirty="0"/>
          </a:p>
        </p:txBody>
      </p:sp>
      <p:pic>
        <p:nvPicPr>
          <p:cNvPr id="13" name="Picture 12"/>
          <p:cNvPicPr>
            <a:picLocks noChangeAspect="1"/>
          </p:cNvPicPr>
          <p:nvPr/>
        </p:nvPicPr>
        <p:blipFill>
          <a:blip r:embed="rId3"/>
          <a:stretch>
            <a:fillRect/>
          </a:stretch>
        </p:blipFill>
        <p:spPr>
          <a:xfrm>
            <a:off x="65031" y="3122704"/>
            <a:ext cx="4538189" cy="2973296"/>
          </a:xfrm>
          <a:prstGeom prst="rect">
            <a:avLst/>
          </a:prstGeom>
        </p:spPr>
      </p:pic>
      <p:sp>
        <p:nvSpPr>
          <p:cNvPr id="14" name="TextBox 13"/>
          <p:cNvSpPr txBox="1"/>
          <p:nvPr/>
        </p:nvSpPr>
        <p:spPr>
          <a:xfrm>
            <a:off x="0" y="6058932"/>
            <a:ext cx="3975480" cy="369332"/>
          </a:xfrm>
          <a:prstGeom prst="rect">
            <a:avLst/>
          </a:prstGeom>
          <a:noFill/>
        </p:spPr>
        <p:txBody>
          <a:bodyPr wrap="none" rtlCol="0">
            <a:spAutoFit/>
          </a:bodyPr>
          <a:lstStyle/>
          <a:p>
            <a:r>
              <a:rPr lang="en-US" dirty="0" err="1" smtClean="0"/>
              <a:t>Bierman</a:t>
            </a:r>
            <a:r>
              <a:rPr lang="en-US" dirty="0" smtClean="0"/>
              <a:t> &amp; Nichols Annual Reviews 2004</a:t>
            </a:r>
            <a:endParaRPr lang="en-US" dirty="0"/>
          </a:p>
        </p:txBody>
      </p:sp>
    </p:spTree>
    <p:extLst>
      <p:ext uri="{BB962C8B-B14F-4D97-AF65-F5344CB8AC3E}">
        <p14:creationId xmlns:p14="http://schemas.microsoft.com/office/powerpoint/2010/main" val="2968815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9000"/>
          </a:xfrm>
        </p:spPr>
        <p:txBody>
          <a:bodyPr>
            <a:normAutofit/>
          </a:bodyPr>
          <a:lstStyle/>
          <a:p>
            <a:r>
              <a:rPr lang="en-US" sz="2000" dirty="0" smtClean="0"/>
              <a:t>Equilibrium between production and decay for </a:t>
            </a:r>
            <a:r>
              <a:rPr lang="en-US" sz="2000" dirty="0" err="1" smtClean="0"/>
              <a:t>cosmogenic</a:t>
            </a:r>
            <a:r>
              <a:rPr lang="en-US" sz="2000" dirty="0" smtClean="0"/>
              <a:t> radionuclides with no erosion</a:t>
            </a:r>
            <a:endParaRPr lang="en-US" sz="2000" dirty="0"/>
          </a:p>
        </p:txBody>
      </p:sp>
      <p:pic>
        <p:nvPicPr>
          <p:cNvPr id="8" name="Picture 7"/>
          <p:cNvPicPr>
            <a:picLocks noChangeAspect="1"/>
          </p:cNvPicPr>
          <p:nvPr/>
        </p:nvPicPr>
        <p:blipFill>
          <a:blip r:embed="rId2"/>
          <a:stretch>
            <a:fillRect/>
          </a:stretch>
        </p:blipFill>
        <p:spPr>
          <a:xfrm>
            <a:off x="457200" y="749300"/>
            <a:ext cx="8252469" cy="6108700"/>
          </a:xfrm>
          <a:prstGeom prst="rect">
            <a:avLst/>
          </a:prstGeom>
        </p:spPr>
      </p:pic>
    </p:spTree>
    <p:extLst>
      <p:ext uri="{BB962C8B-B14F-4D97-AF65-F5344CB8AC3E}">
        <p14:creationId xmlns:p14="http://schemas.microsoft.com/office/powerpoint/2010/main" val="1897767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Equilibrium between production and erosion for a stable </a:t>
            </a:r>
            <a:r>
              <a:rPr lang="en-US" sz="2400" dirty="0" err="1" smtClean="0"/>
              <a:t>cosmogenic</a:t>
            </a:r>
            <a:r>
              <a:rPr lang="en-US" sz="2400" dirty="0" smtClean="0"/>
              <a:t> isotope (e.g., 3He)</a:t>
            </a:r>
            <a:endParaRPr lang="en-US" sz="2400" dirty="0"/>
          </a:p>
        </p:txBody>
      </p:sp>
      <p:pic>
        <p:nvPicPr>
          <p:cNvPr id="4" name="Picture 3"/>
          <p:cNvPicPr>
            <a:picLocks noChangeAspect="1"/>
          </p:cNvPicPr>
          <p:nvPr/>
        </p:nvPicPr>
        <p:blipFill>
          <a:blip r:embed="rId2"/>
          <a:stretch>
            <a:fillRect/>
          </a:stretch>
        </p:blipFill>
        <p:spPr>
          <a:xfrm>
            <a:off x="685800" y="1183607"/>
            <a:ext cx="8001000" cy="5674393"/>
          </a:xfrm>
          <a:prstGeom prst="rect">
            <a:avLst/>
          </a:prstGeom>
        </p:spPr>
      </p:pic>
    </p:spTree>
    <p:extLst>
      <p:ext uri="{BB962C8B-B14F-4D97-AF65-F5344CB8AC3E}">
        <p14:creationId xmlns:p14="http://schemas.microsoft.com/office/powerpoint/2010/main" val="1421177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521607" y="1790700"/>
            <a:ext cx="6466865" cy="3708400"/>
          </a:xfrm>
          <a:prstGeom prst="rect">
            <a:avLst/>
          </a:prstGeom>
        </p:spPr>
      </p:pic>
      <p:sp>
        <p:nvSpPr>
          <p:cNvPr id="5" name="TextBox 4"/>
          <p:cNvSpPr txBox="1"/>
          <p:nvPr/>
        </p:nvSpPr>
        <p:spPr>
          <a:xfrm>
            <a:off x="457200" y="4572000"/>
            <a:ext cx="2185514" cy="646331"/>
          </a:xfrm>
          <a:prstGeom prst="rect">
            <a:avLst/>
          </a:prstGeom>
          <a:noFill/>
        </p:spPr>
        <p:txBody>
          <a:bodyPr wrap="none" rtlCol="0">
            <a:spAutoFit/>
          </a:bodyPr>
          <a:lstStyle/>
          <a:p>
            <a:r>
              <a:rPr lang="en-US" dirty="0" err="1" smtClean="0"/>
              <a:t>Cerling</a:t>
            </a:r>
            <a:r>
              <a:rPr lang="en-US" dirty="0" smtClean="0"/>
              <a:t> &amp; Craig,</a:t>
            </a:r>
          </a:p>
          <a:p>
            <a:r>
              <a:rPr lang="en-US" dirty="0" smtClean="0"/>
              <a:t>Annual Reviews 1994</a:t>
            </a:r>
            <a:endParaRPr lang="en-US" dirty="0"/>
          </a:p>
        </p:txBody>
      </p:sp>
      <p:sp>
        <p:nvSpPr>
          <p:cNvPr id="6" name="TextBox 5"/>
          <p:cNvSpPr txBox="1"/>
          <p:nvPr/>
        </p:nvSpPr>
        <p:spPr>
          <a:xfrm>
            <a:off x="4881169" y="1559867"/>
            <a:ext cx="3118237" cy="461665"/>
          </a:xfrm>
          <a:prstGeom prst="rect">
            <a:avLst/>
          </a:prstGeom>
          <a:noFill/>
        </p:spPr>
        <p:txBody>
          <a:bodyPr wrap="none" rtlCol="0">
            <a:spAutoFit/>
          </a:bodyPr>
          <a:lstStyle/>
          <a:p>
            <a:pPr algn="r"/>
            <a:r>
              <a:rPr lang="en-US" sz="1200" dirty="0" smtClean="0"/>
              <a:t>Softer cosmic ray energy spectrum</a:t>
            </a:r>
          </a:p>
          <a:p>
            <a:pPr algn="r"/>
            <a:r>
              <a:rPr lang="en-US" sz="1200" dirty="0" smtClean="0"/>
              <a:t>at high latitudes (due to Earth’s magnetic field)</a:t>
            </a:r>
            <a:endParaRPr lang="en-US" sz="1200" dirty="0"/>
          </a:p>
        </p:txBody>
      </p:sp>
    </p:spTree>
    <p:extLst>
      <p:ext uri="{BB962C8B-B14F-4D97-AF65-F5344CB8AC3E}">
        <p14:creationId xmlns:p14="http://schemas.microsoft.com/office/powerpoint/2010/main" val="975265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028700" y="5867400"/>
            <a:ext cx="3546163" cy="646331"/>
          </a:xfrm>
          <a:prstGeom prst="rect">
            <a:avLst/>
          </a:prstGeom>
          <a:noFill/>
        </p:spPr>
        <p:txBody>
          <a:bodyPr wrap="none" rtlCol="0">
            <a:spAutoFit/>
          </a:bodyPr>
          <a:lstStyle/>
          <a:p>
            <a:r>
              <a:rPr lang="en-US" dirty="0" err="1" smtClean="0"/>
              <a:t>Bierman</a:t>
            </a:r>
            <a:r>
              <a:rPr lang="en-US" dirty="0" smtClean="0"/>
              <a:t> et al. Annual Reviews 2012</a:t>
            </a:r>
          </a:p>
          <a:p>
            <a:endParaRPr lang="en-US" dirty="0"/>
          </a:p>
        </p:txBody>
      </p:sp>
      <p:pic>
        <p:nvPicPr>
          <p:cNvPr id="8" name="Picture 7"/>
          <p:cNvPicPr>
            <a:picLocks noChangeAspect="1"/>
          </p:cNvPicPr>
          <p:nvPr/>
        </p:nvPicPr>
        <p:blipFill>
          <a:blip r:embed="rId2"/>
          <a:stretch>
            <a:fillRect/>
          </a:stretch>
        </p:blipFill>
        <p:spPr>
          <a:xfrm>
            <a:off x="1003300" y="977900"/>
            <a:ext cx="7137400" cy="4902200"/>
          </a:xfrm>
          <a:prstGeom prst="rect">
            <a:avLst/>
          </a:prstGeom>
        </p:spPr>
      </p:pic>
    </p:spTree>
    <p:extLst>
      <p:ext uri="{BB962C8B-B14F-4D97-AF65-F5344CB8AC3E}">
        <p14:creationId xmlns:p14="http://schemas.microsoft.com/office/powerpoint/2010/main" val="1726527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7738"/>
            <a:ext cx="5600700" cy="4495800"/>
          </a:xfrm>
          <a:prstGeom prst="rect">
            <a:avLst/>
          </a:prstGeom>
        </p:spPr>
      </p:pic>
      <p:sp>
        <p:nvSpPr>
          <p:cNvPr id="5" name="TextBox 4"/>
          <p:cNvSpPr txBox="1"/>
          <p:nvPr/>
        </p:nvSpPr>
        <p:spPr>
          <a:xfrm>
            <a:off x="3860800" y="6108700"/>
            <a:ext cx="3654028" cy="369332"/>
          </a:xfrm>
          <a:prstGeom prst="rect">
            <a:avLst/>
          </a:prstGeom>
          <a:noFill/>
        </p:spPr>
        <p:txBody>
          <a:bodyPr wrap="none" rtlCol="0">
            <a:spAutoFit/>
          </a:bodyPr>
          <a:lstStyle/>
          <a:p>
            <a:r>
              <a:rPr lang="en-US" dirty="0" smtClean="0"/>
              <a:t>Gallagher et al. Annual Reviews 1998</a:t>
            </a:r>
            <a:endParaRPr lang="en-US" dirty="0"/>
          </a:p>
        </p:txBody>
      </p:sp>
      <p:sp>
        <p:nvSpPr>
          <p:cNvPr id="6" name="Title 1"/>
          <p:cNvSpPr txBox="1">
            <a:spLocks/>
          </p:cNvSpPr>
          <p:nvPr/>
        </p:nvSpPr>
        <p:spPr>
          <a:xfrm>
            <a:off x="457200" y="-203200"/>
            <a:ext cx="8229600" cy="9271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(6) Fission track dating </a:t>
            </a:r>
            <a:endParaRPr lang="en-US" dirty="0"/>
          </a:p>
        </p:txBody>
      </p:sp>
      <p:pic>
        <p:nvPicPr>
          <p:cNvPr id="7" name="Picture 6"/>
          <p:cNvPicPr>
            <a:picLocks noChangeAspect="1"/>
          </p:cNvPicPr>
          <p:nvPr/>
        </p:nvPicPr>
        <p:blipFill>
          <a:blip r:embed="rId4"/>
          <a:stretch>
            <a:fillRect/>
          </a:stretch>
        </p:blipFill>
        <p:spPr>
          <a:xfrm>
            <a:off x="6124178" y="0"/>
            <a:ext cx="2781300" cy="6121400"/>
          </a:xfrm>
          <a:prstGeom prst="rect">
            <a:avLst/>
          </a:prstGeom>
        </p:spPr>
      </p:pic>
    </p:spTree>
    <p:extLst>
      <p:ext uri="{BB962C8B-B14F-4D97-AF65-F5344CB8AC3E}">
        <p14:creationId xmlns:p14="http://schemas.microsoft.com/office/powerpoint/2010/main" val="2967965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4638"/>
            <a:ext cx="8229600" cy="1143000"/>
          </a:xfrm>
        </p:spPr>
        <p:txBody>
          <a:bodyPr>
            <a:noAutofit/>
          </a:bodyPr>
          <a:lstStyle/>
          <a:p>
            <a:pPr algn="l"/>
            <a:r>
              <a:rPr lang="en-US" sz="2500" dirty="0" smtClean="0"/>
              <a:t>The meaning of </a:t>
            </a:r>
            <a:br>
              <a:rPr lang="en-US" sz="2500" dirty="0" smtClean="0"/>
            </a:br>
            <a:r>
              <a:rPr lang="en-US" sz="2500" dirty="0" smtClean="0"/>
              <a:t>“closure temperature”</a:t>
            </a:r>
            <a:endParaRPr lang="en-US" sz="2500" dirty="0"/>
          </a:p>
        </p:txBody>
      </p:sp>
      <p:pic>
        <p:nvPicPr>
          <p:cNvPr id="4" name="Picture 3"/>
          <p:cNvPicPr>
            <a:picLocks noChangeAspect="1"/>
          </p:cNvPicPr>
          <p:nvPr/>
        </p:nvPicPr>
        <p:blipFill>
          <a:blip r:embed="rId2"/>
          <a:stretch>
            <a:fillRect/>
          </a:stretch>
        </p:blipFill>
        <p:spPr>
          <a:xfrm>
            <a:off x="3987800" y="304800"/>
            <a:ext cx="4953000" cy="6248400"/>
          </a:xfrm>
          <a:prstGeom prst="rect">
            <a:avLst/>
          </a:prstGeom>
        </p:spPr>
      </p:pic>
      <p:sp>
        <p:nvSpPr>
          <p:cNvPr id="6" name="TextBox 5"/>
          <p:cNvSpPr txBox="1"/>
          <p:nvPr/>
        </p:nvSpPr>
        <p:spPr>
          <a:xfrm>
            <a:off x="317500" y="4965700"/>
            <a:ext cx="3329081" cy="1200329"/>
          </a:xfrm>
          <a:prstGeom prst="rect">
            <a:avLst/>
          </a:prstGeom>
          <a:noFill/>
        </p:spPr>
        <p:txBody>
          <a:bodyPr wrap="none" rtlCol="0">
            <a:spAutoFit/>
          </a:bodyPr>
          <a:lstStyle/>
          <a:p>
            <a:r>
              <a:rPr lang="en-US" dirty="0" smtClean="0"/>
              <a:t>Closure temperature varies </a:t>
            </a:r>
          </a:p>
          <a:p>
            <a:r>
              <a:rPr lang="en-US" dirty="0" smtClean="0"/>
              <a:t>depending on what’s escaping,</a:t>
            </a:r>
          </a:p>
          <a:p>
            <a:r>
              <a:rPr lang="en-US" dirty="0" smtClean="0"/>
              <a:t>and on what mineral it’s escaping</a:t>
            </a:r>
          </a:p>
          <a:p>
            <a:r>
              <a:rPr lang="en-US" dirty="0" smtClean="0"/>
              <a:t>from. </a:t>
            </a:r>
            <a:endParaRPr lang="en-US" dirty="0"/>
          </a:p>
        </p:txBody>
      </p:sp>
    </p:spTree>
    <p:extLst>
      <p:ext uri="{BB962C8B-B14F-4D97-AF65-F5344CB8AC3E}">
        <p14:creationId xmlns:p14="http://schemas.microsoft.com/office/powerpoint/2010/main" val="3234476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229600" cy="927100"/>
          </a:xfrm>
        </p:spPr>
        <p:txBody>
          <a:bodyPr>
            <a:normAutofit/>
          </a:bodyPr>
          <a:lstStyle/>
          <a:p>
            <a:r>
              <a:rPr lang="en-US" dirty="0" smtClean="0"/>
              <a:t>(6) Fission track. </a:t>
            </a:r>
            <a:endParaRPr lang="en-US" dirty="0"/>
          </a:p>
        </p:txBody>
      </p:sp>
      <p:pic>
        <p:nvPicPr>
          <p:cNvPr id="4" name="Picture 3"/>
          <p:cNvPicPr>
            <a:picLocks noChangeAspect="1"/>
          </p:cNvPicPr>
          <p:nvPr/>
        </p:nvPicPr>
        <p:blipFill>
          <a:blip r:embed="rId2"/>
          <a:stretch>
            <a:fillRect/>
          </a:stretch>
        </p:blipFill>
        <p:spPr>
          <a:xfrm>
            <a:off x="167580" y="723900"/>
            <a:ext cx="3985320" cy="5080000"/>
          </a:xfrm>
          <a:prstGeom prst="rect">
            <a:avLst/>
          </a:prstGeom>
        </p:spPr>
      </p:pic>
      <p:sp>
        <p:nvSpPr>
          <p:cNvPr id="5" name="TextBox 4"/>
          <p:cNvSpPr txBox="1"/>
          <p:nvPr/>
        </p:nvSpPr>
        <p:spPr>
          <a:xfrm>
            <a:off x="6032500" y="6172200"/>
            <a:ext cx="2185514" cy="646331"/>
          </a:xfrm>
          <a:prstGeom prst="rect">
            <a:avLst/>
          </a:prstGeom>
          <a:noFill/>
        </p:spPr>
        <p:txBody>
          <a:bodyPr wrap="none" rtlCol="0">
            <a:spAutoFit/>
          </a:bodyPr>
          <a:lstStyle/>
          <a:p>
            <a:r>
              <a:rPr lang="en-US" dirty="0" err="1" smtClean="0"/>
              <a:t>Reiners</a:t>
            </a:r>
            <a:r>
              <a:rPr lang="en-US" dirty="0" smtClean="0"/>
              <a:t> &amp; Brandon, </a:t>
            </a:r>
          </a:p>
          <a:p>
            <a:r>
              <a:rPr lang="en-US" dirty="0" smtClean="0"/>
              <a:t>Annual Reviews 2006</a:t>
            </a:r>
            <a:endParaRPr lang="en-US" dirty="0"/>
          </a:p>
        </p:txBody>
      </p:sp>
      <p:pic>
        <p:nvPicPr>
          <p:cNvPr id="7" name="Picture 6"/>
          <p:cNvPicPr>
            <a:picLocks noChangeAspect="1"/>
          </p:cNvPicPr>
          <p:nvPr/>
        </p:nvPicPr>
        <p:blipFill>
          <a:blip r:embed="rId3"/>
          <a:stretch>
            <a:fillRect/>
          </a:stretch>
        </p:blipFill>
        <p:spPr>
          <a:xfrm>
            <a:off x="4152900" y="603249"/>
            <a:ext cx="4902199" cy="4662167"/>
          </a:xfrm>
          <a:prstGeom prst="rect">
            <a:avLst/>
          </a:prstGeom>
        </p:spPr>
      </p:pic>
      <p:cxnSp>
        <p:nvCxnSpPr>
          <p:cNvPr id="9" name="Straight Arrow Connector 8"/>
          <p:cNvCxnSpPr/>
          <p:nvPr/>
        </p:nvCxnSpPr>
        <p:spPr>
          <a:xfrm flipH="1">
            <a:off x="7378700" y="603249"/>
            <a:ext cx="393700" cy="1435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187543" y="0"/>
            <a:ext cx="1867556" cy="646331"/>
          </a:xfrm>
          <a:prstGeom prst="rect">
            <a:avLst/>
          </a:prstGeom>
          <a:noFill/>
        </p:spPr>
        <p:txBody>
          <a:bodyPr wrap="none" rtlCol="0">
            <a:spAutoFit/>
          </a:bodyPr>
          <a:lstStyle/>
          <a:p>
            <a:r>
              <a:rPr lang="en-US" dirty="0" smtClean="0"/>
              <a:t>why are these</a:t>
            </a:r>
          </a:p>
          <a:p>
            <a:r>
              <a:rPr lang="en-US" dirty="0" smtClean="0"/>
              <a:t>not straight lines?</a:t>
            </a:r>
            <a:endParaRPr lang="en-US" dirty="0"/>
          </a:p>
        </p:txBody>
      </p:sp>
      <p:sp>
        <p:nvSpPr>
          <p:cNvPr id="12" name="TextBox 11"/>
          <p:cNvSpPr txBox="1"/>
          <p:nvPr/>
        </p:nvSpPr>
        <p:spPr>
          <a:xfrm>
            <a:off x="167580" y="6249769"/>
            <a:ext cx="4788202" cy="646331"/>
          </a:xfrm>
          <a:prstGeom prst="rect">
            <a:avLst/>
          </a:prstGeom>
          <a:noFill/>
        </p:spPr>
        <p:txBody>
          <a:bodyPr wrap="none" rtlCol="0">
            <a:spAutoFit/>
          </a:bodyPr>
          <a:lstStyle/>
          <a:p>
            <a:r>
              <a:rPr lang="en-US" dirty="0" smtClean="0"/>
              <a:t>Mountain belt uplift:</a:t>
            </a:r>
          </a:p>
          <a:p>
            <a:r>
              <a:rPr lang="en-US" i="1" dirty="0" err="1" smtClean="0"/>
              <a:t>Pe</a:t>
            </a:r>
            <a:r>
              <a:rPr lang="en-US" dirty="0" smtClean="0"/>
              <a:t> = L*u/kappa ~ 30 km*(1 mm/</a:t>
            </a:r>
            <a:r>
              <a:rPr lang="en-US" dirty="0" err="1" smtClean="0"/>
              <a:t>yr</a:t>
            </a:r>
            <a:r>
              <a:rPr lang="en-US" dirty="0" smtClean="0"/>
              <a:t>)/10</a:t>
            </a:r>
            <a:r>
              <a:rPr lang="en-US" baseline="30000" dirty="0" smtClean="0"/>
              <a:t>-6</a:t>
            </a:r>
            <a:r>
              <a:rPr lang="en-US" dirty="0" smtClean="0"/>
              <a:t> m</a:t>
            </a:r>
            <a:r>
              <a:rPr lang="en-US" baseline="30000" dirty="0" smtClean="0"/>
              <a:t>2</a:t>
            </a:r>
            <a:r>
              <a:rPr lang="en-US" dirty="0" smtClean="0"/>
              <a:t>s</a:t>
            </a:r>
            <a:r>
              <a:rPr lang="en-US" baseline="30000" dirty="0" smtClean="0"/>
              <a:t>-1 </a:t>
            </a:r>
            <a:r>
              <a:rPr lang="en-US" dirty="0" smtClean="0"/>
              <a:t>~ 1   </a:t>
            </a:r>
            <a:endParaRPr lang="en-US" dirty="0"/>
          </a:p>
        </p:txBody>
      </p:sp>
    </p:spTree>
    <p:extLst>
      <p:ext uri="{BB962C8B-B14F-4D97-AF65-F5344CB8AC3E}">
        <p14:creationId xmlns:p14="http://schemas.microsoft.com/office/powerpoint/2010/main" val="2357066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152400" y="89972"/>
            <a:ext cx="3990358" cy="369332"/>
          </a:xfrm>
          <a:prstGeom prst="rect">
            <a:avLst/>
          </a:prstGeom>
          <a:noFill/>
        </p:spPr>
        <p:txBody>
          <a:bodyPr wrap="none" rtlCol="0">
            <a:spAutoFit/>
          </a:bodyPr>
          <a:lstStyle/>
          <a:p>
            <a:r>
              <a:rPr lang="en-US" dirty="0" smtClean="0"/>
              <a:t>Example application: Olympic Peninsula</a:t>
            </a:r>
            <a:endParaRPr lang="en-US" dirty="0"/>
          </a:p>
        </p:txBody>
      </p:sp>
      <p:pic>
        <p:nvPicPr>
          <p:cNvPr id="5" name="Picture 4"/>
          <p:cNvPicPr>
            <a:picLocks noChangeAspect="1"/>
          </p:cNvPicPr>
          <p:nvPr/>
        </p:nvPicPr>
        <p:blipFill>
          <a:blip r:embed="rId2"/>
          <a:stretch>
            <a:fillRect/>
          </a:stretch>
        </p:blipFill>
        <p:spPr>
          <a:xfrm>
            <a:off x="0" y="459304"/>
            <a:ext cx="3530600" cy="2137107"/>
          </a:xfrm>
          <a:prstGeom prst="rect">
            <a:avLst/>
          </a:prstGeom>
        </p:spPr>
      </p:pic>
      <p:pic>
        <p:nvPicPr>
          <p:cNvPr id="7" name="Picture 6"/>
          <p:cNvPicPr>
            <a:picLocks noChangeAspect="1"/>
          </p:cNvPicPr>
          <p:nvPr/>
        </p:nvPicPr>
        <p:blipFill>
          <a:blip r:embed="rId3"/>
          <a:stretch>
            <a:fillRect/>
          </a:stretch>
        </p:blipFill>
        <p:spPr>
          <a:xfrm>
            <a:off x="3708400" y="1131332"/>
            <a:ext cx="5177653" cy="2196068"/>
          </a:xfrm>
          <a:prstGeom prst="rect">
            <a:avLst/>
          </a:prstGeom>
        </p:spPr>
      </p:pic>
      <p:pic>
        <p:nvPicPr>
          <p:cNvPr id="9" name="Picture 8"/>
          <p:cNvPicPr>
            <a:picLocks noChangeAspect="1"/>
          </p:cNvPicPr>
          <p:nvPr/>
        </p:nvPicPr>
        <p:blipFill>
          <a:blip r:embed="rId4"/>
          <a:stretch>
            <a:fillRect/>
          </a:stretch>
        </p:blipFill>
        <p:spPr>
          <a:xfrm>
            <a:off x="3708400" y="4011357"/>
            <a:ext cx="5334000" cy="2846643"/>
          </a:xfrm>
          <a:prstGeom prst="rect">
            <a:avLst/>
          </a:prstGeom>
        </p:spPr>
      </p:pic>
      <p:sp>
        <p:nvSpPr>
          <p:cNvPr id="10" name="TextBox 9"/>
          <p:cNvSpPr txBox="1"/>
          <p:nvPr/>
        </p:nvSpPr>
        <p:spPr>
          <a:xfrm>
            <a:off x="1083822" y="5765800"/>
            <a:ext cx="2509671" cy="646331"/>
          </a:xfrm>
          <a:prstGeom prst="rect">
            <a:avLst/>
          </a:prstGeom>
          <a:noFill/>
        </p:spPr>
        <p:txBody>
          <a:bodyPr wrap="none" rtlCol="0">
            <a:spAutoFit/>
          </a:bodyPr>
          <a:lstStyle/>
          <a:p>
            <a:r>
              <a:rPr lang="en-US" dirty="0" smtClean="0"/>
              <a:t>“</a:t>
            </a:r>
            <a:r>
              <a:rPr lang="en-US" dirty="0" err="1" smtClean="0"/>
              <a:t>strath</a:t>
            </a:r>
            <a:r>
              <a:rPr lang="en-US" dirty="0" smtClean="0"/>
              <a:t>” rates: uplift</a:t>
            </a:r>
          </a:p>
          <a:p>
            <a:r>
              <a:rPr lang="en-US" dirty="0" smtClean="0"/>
              <a:t>of dated marine terraces</a:t>
            </a:r>
            <a:endParaRPr lang="en-US" dirty="0"/>
          </a:p>
        </p:txBody>
      </p:sp>
    </p:spTree>
    <p:extLst>
      <p:ext uri="{BB962C8B-B14F-4D97-AF65-F5344CB8AC3E}">
        <p14:creationId xmlns:p14="http://schemas.microsoft.com/office/powerpoint/2010/main" val="184291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3"/>
            <a:ext cx="8229600" cy="1143000"/>
          </a:xfrm>
        </p:spPr>
        <p:txBody>
          <a:bodyPr>
            <a:noAutofit/>
          </a:bodyPr>
          <a:lstStyle/>
          <a:p>
            <a:pPr algn="l"/>
            <a:r>
              <a:rPr lang="en-US" sz="3000" dirty="0" smtClean="0"/>
              <a:t>The path of water dictates the process that erodes the landscape: </a:t>
            </a:r>
            <a:r>
              <a:rPr lang="en-US" sz="3000" dirty="0" err="1" smtClean="0"/>
              <a:t>Hillslope</a:t>
            </a:r>
            <a:r>
              <a:rPr lang="en-US" sz="3000" dirty="0" smtClean="0"/>
              <a:t> Hydrology</a:t>
            </a:r>
            <a:endParaRPr lang="en-US" sz="3000" dirty="0"/>
          </a:p>
        </p:txBody>
      </p:sp>
      <p:sp>
        <p:nvSpPr>
          <p:cNvPr id="4" name="Freeform 3"/>
          <p:cNvSpPr/>
          <p:nvPr/>
        </p:nvSpPr>
        <p:spPr>
          <a:xfrm>
            <a:off x="1508125" y="1898650"/>
            <a:ext cx="4318000" cy="2571750"/>
          </a:xfrm>
          <a:custGeom>
            <a:avLst/>
            <a:gdLst>
              <a:gd name="connsiteX0" fmla="*/ 0 w 4318000"/>
              <a:gd name="connsiteY0" fmla="*/ 0 h 2571750"/>
              <a:gd name="connsiteX1" fmla="*/ 1158875 w 4318000"/>
              <a:gd name="connsiteY1" fmla="*/ 15875 h 2571750"/>
              <a:gd name="connsiteX2" fmla="*/ 1412875 w 4318000"/>
              <a:gd name="connsiteY2" fmla="*/ 63500 h 2571750"/>
              <a:gd name="connsiteX3" fmla="*/ 2063750 w 4318000"/>
              <a:gd name="connsiteY3" fmla="*/ 222250 h 2571750"/>
              <a:gd name="connsiteX4" fmla="*/ 2571750 w 4318000"/>
              <a:gd name="connsiteY4" fmla="*/ 460375 h 2571750"/>
              <a:gd name="connsiteX5" fmla="*/ 2968625 w 4318000"/>
              <a:gd name="connsiteY5" fmla="*/ 746125 h 2571750"/>
              <a:gd name="connsiteX6" fmla="*/ 3111500 w 4318000"/>
              <a:gd name="connsiteY6" fmla="*/ 904875 h 2571750"/>
              <a:gd name="connsiteX7" fmla="*/ 3159125 w 4318000"/>
              <a:gd name="connsiteY7" fmla="*/ 1000125 h 2571750"/>
              <a:gd name="connsiteX8" fmla="*/ 3190875 w 4318000"/>
              <a:gd name="connsiteY8" fmla="*/ 1047750 h 2571750"/>
              <a:gd name="connsiteX9" fmla="*/ 3206750 w 4318000"/>
              <a:gd name="connsiteY9" fmla="*/ 1095375 h 2571750"/>
              <a:gd name="connsiteX10" fmla="*/ 3381375 w 4318000"/>
              <a:gd name="connsiteY10" fmla="*/ 1206500 h 2571750"/>
              <a:gd name="connsiteX11" fmla="*/ 3937000 w 4318000"/>
              <a:gd name="connsiteY11" fmla="*/ 1809750 h 2571750"/>
              <a:gd name="connsiteX12" fmla="*/ 4016375 w 4318000"/>
              <a:gd name="connsiteY12" fmla="*/ 1936750 h 2571750"/>
              <a:gd name="connsiteX13" fmla="*/ 4064000 w 4318000"/>
              <a:gd name="connsiteY13" fmla="*/ 2000250 h 2571750"/>
              <a:gd name="connsiteX14" fmla="*/ 4095750 w 4318000"/>
              <a:gd name="connsiteY14" fmla="*/ 2047875 h 2571750"/>
              <a:gd name="connsiteX15" fmla="*/ 4127500 w 4318000"/>
              <a:gd name="connsiteY15" fmla="*/ 2206625 h 2571750"/>
              <a:gd name="connsiteX16" fmla="*/ 4222750 w 4318000"/>
              <a:gd name="connsiteY16" fmla="*/ 2413000 h 2571750"/>
              <a:gd name="connsiteX17" fmla="*/ 4254500 w 4318000"/>
              <a:gd name="connsiteY17" fmla="*/ 2476500 h 2571750"/>
              <a:gd name="connsiteX18" fmla="*/ 4318000 w 4318000"/>
              <a:gd name="connsiteY18"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8000" h="2571750">
                <a:moveTo>
                  <a:pt x="0" y="0"/>
                </a:moveTo>
                <a:cubicBezTo>
                  <a:pt x="386292" y="5292"/>
                  <a:pt x="772937" y="-1471"/>
                  <a:pt x="1158875" y="15875"/>
                </a:cubicBezTo>
                <a:cubicBezTo>
                  <a:pt x="1244930" y="19743"/>
                  <a:pt x="1328619" y="45573"/>
                  <a:pt x="1412875" y="63500"/>
                </a:cubicBezTo>
                <a:cubicBezTo>
                  <a:pt x="1552295" y="93164"/>
                  <a:pt x="1877492" y="157060"/>
                  <a:pt x="2063750" y="222250"/>
                </a:cubicBezTo>
                <a:cubicBezTo>
                  <a:pt x="2206965" y="272375"/>
                  <a:pt x="2482990" y="401202"/>
                  <a:pt x="2571750" y="460375"/>
                </a:cubicBezTo>
                <a:cubicBezTo>
                  <a:pt x="2778599" y="598275"/>
                  <a:pt x="2821508" y="610325"/>
                  <a:pt x="2968625" y="746125"/>
                </a:cubicBezTo>
                <a:cubicBezTo>
                  <a:pt x="3014069" y="788073"/>
                  <a:pt x="3077307" y="847887"/>
                  <a:pt x="3111500" y="904875"/>
                </a:cubicBezTo>
                <a:cubicBezTo>
                  <a:pt x="3129763" y="935314"/>
                  <a:pt x="3141886" y="969095"/>
                  <a:pt x="3159125" y="1000125"/>
                </a:cubicBezTo>
                <a:cubicBezTo>
                  <a:pt x="3168391" y="1016803"/>
                  <a:pt x="3182342" y="1030685"/>
                  <a:pt x="3190875" y="1047750"/>
                </a:cubicBezTo>
                <a:cubicBezTo>
                  <a:pt x="3198359" y="1062717"/>
                  <a:pt x="3193895" y="1084662"/>
                  <a:pt x="3206750" y="1095375"/>
                </a:cubicBezTo>
                <a:cubicBezTo>
                  <a:pt x="3259753" y="1139544"/>
                  <a:pt x="3328990" y="1161599"/>
                  <a:pt x="3381375" y="1206500"/>
                </a:cubicBezTo>
                <a:cubicBezTo>
                  <a:pt x="3496071" y="1304811"/>
                  <a:pt x="3866044" y="1696220"/>
                  <a:pt x="3937000" y="1809750"/>
                </a:cubicBezTo>
                <a:cubicBezTo>
                  <a:pt x="3963458" y="1852083"/>
                  <a:pt x="3988684" y="1895213"/>
                  <a:pt x="4016375" y="1936750"/>
                </a:cubicBezTo>
                <a:cubicBezTo>
                  <a:pt x="4031051" y="1958765"/>
                  <a:pt x="4048621" y="1978720"/>
                  <a:pt x="4064000" y="2000250"/>
                </a:cubicBezTo>
                <a:cubicBezTo>
                  <a:pt x="4075090" y="2015776"/>
                  <a:pt x="4085167" y="2032000"/>
                  <a:pt x="4095750" y="2047875"/>
                </a:cubicBezTo>
                <a:cubicBezTo>
                  <a:pt x="4106333" y="2100792"/>
                  <a:pt x="4107458" y="2156520"/>
                  <a:pt x="4127500" y="2206625"/>
                </a:cubicBezTo>
                <a:cubicBezTo>
                  <a:pt x="4176828" y="2329945"/>
                  <a:pt x="4146506" y="2260512"/>
                  <a:pt x="4222750" y="2413000"/>
                </a:cubicBezTo>
                <a:cubicBezTo>
                  <a:pt x="4233333" y="2434167"/>
                  <a:pt x="4241373" y="2456809"/>
                  <a:pt x="4254500" y="2476500"/>
                </a:cubicBezTo>
                <a:lnTo>
                  <a:pt x="4318000" y="257175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1660524" y="1638300"/>
            <a:ext cx="4498975" cy="2832100"/>
          </a:xfrm>
          <a:custGeom>
            <a:avLst/>
            <a:gdLst>
              <a:gd name="connsiteX0" fmla="*/ 0 w 4318000"/>
              <a:gd name="connsiteY0" fmla="*/ 0 h 2571750"/>
              <a:gd name="connsiteX1" fmla="*/ 1158875 w 4318000"/>
              <a:gd name="connsiteY1" fmla="*/ 15875 h 2571750"/>
              <a:gd name="connsiteX2" fmla="*/ 1412875 w 4318000"/>
              <a:gd name="connsiteY2" fmla="*/ 63500 h 2571750"/>
              <a:gd name="connsiteX3" fmla="*/ 2063750 w 4318000"/>
              <a:gd name="connsiteY3" fmla="*/ 222250 h 2571750"/>
              <a:gd name="connsiteX4" fmla="*/ 2571750 w 4318000"/>
              <a:gd name="connsiteY4" fmla="*/ 460375 h 2571750"/>
              <a:gd name="connsiteX5" fmla="*/ 2968625 w 4318000"/>
              <a:gd name="connsiteY5" fmla="*/ 746125 h 2571750"/>
              <a:gd name="connsiteX6" fmla="*/ 3111500 w 4318000"/>
              <a:gd name="connsiteY6" fmla="*/ 904875 h 2571750"/>
              <a:gd name="connsiteX7" fmla="*/ 3159125 w 4318000"/>
              <a:gd name="connsiteY7" fmla="*/ 1000125 h 2571750"/>
              <a:gd name="connsiteX8" fmla="*/ 3190875 w 4318000"/>
              <a:gd name="connsiteY8" fmla="*/ 1047750 h 2571750"/>
              <a:gd name="connsiteX9" fmla="*/ 3206750 w 4318000"/>
              <a:gd name="connsiteY9" fmla="*/ 1095375 h 2571750"/>
              <a:gd name="connsiteX10" fmla="*/ 3381375 w 4318000"/>
              <a:gd name="connsiteY10" fmla="*/ 1206500 h 2571750"/>
              <a:gd name="connsiteX11" fmla="*/ 3937000 w 4318000"/>
              <a:gd name="connsiteY11" fmla="*/ 1809750 h 2571750"/>
              <a:gd name="connsiteX12" fmla="*/ 4016375 w 4318000"/>
              <a:gd name="connsiteY12" fmla="*/ 1936750 h 2571750"/>
              <a:gd name="connsiteX13" fmla="*/ 4064000 w 4318000"/>
              <a:gd name="connsiteY13" fmla="*/ 2000250 h 2571750"/>
              <a:gd name="connsiteX14" fmla="*/ 4095750 w 4318000"/>
              <a:gd name="connsiteY14" fmla="*/ 2047875 h 2571750"/>
              <a:gd name="connsiteX15" fmla="*/ 4127500 w 4318000"/>
              <a:gd name="connsiteY15" fmla="*/ 2206625 h 2571750"/>
              <a:gd name="connsiteX16" fmla="*/ 4222750 w 4318000"/>
              <a:gd name="connsiteY16" fmla="*/ 2413000 h 2571750"/>
              <a:gd name="connsiteX17" fmla="*/ 4254500 w 4318000"/>
              <a:gd name="connsiteY17" fmla="*/ 2476500 h 2571750"/>
              <a:gd name="connsiteX18" fmla="*/ 4318000 w 4318000"/>
              <a:gd name="connsiteY18"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8000" h="2571750">
                <a:moveTo>
                  <a:pt x="0" y="0"/>
                </a:moveTo>
                <a:cubicBezTo>
                  <a:pt x="386292" y="5292"/>
                  <a:pt x="772937" y="-1471"/>
                  <a:pt x="1158875" y="15875"/>
                </a:cubicBezTo>
                <a:cubicBezTo>
                  <a:pt x="1244930" y="19743"/>
                  <a:pt x="1328619" y="45573"/>
                  <a:pt x="1412875" y="63500"/>
                </a:cubicBezTo>
                <a:cubicBezTo>
                  <a:pt x="1552295" y="93164"/>
                  <a:pt x="1877492" y="157060"/>
                  <a:pt x="2063750" y="222250"/>
                </a:cubicBezTo>
                <a:cubicBezTo>
                  <a:pt x="2206965" y="272375"/>
                  <a:pt x="2482990" y="401202"/>
                  <a:pt x="2571750" y="460375"/>
                </a:cubicBezTo>
                <a:cubicBezTo>
                  <a:pt x="2778599" y="598275"/>
                  <a:pt x="2821508" y="610325"/>
                  <a:pt x="2968625" y="746125"/>
                </a:cubicBezTo>
                <a:cubicBezTo>
                  <a:pt x="3014069" y="788073"/>
                  <a:pt x="3077307" y="847887"/>
                  <a:pt x="3111500" y="904875"/>
                </a:cubicBezTo>
                <a:cubicBezTo>
                  <a:pt x="3129763" y="935314"/>
                  <a:pt x="3141886" y="969095"/>
                  <a:pt x="3159125" y="1000125"/>
                </a:cubicBezTo>
                <a:cubicBezTo>
                  <a:pt x="3168391" y="1016803"/>
                  <a:pt x="3182342" y="1030685"/>
                  <a:pt x="3190875" y="1047750"/>
                </a:cubicBezTo>
                <a:cubicBezTo>
                  <a:pt x="3198359" y="1062717"/>
                  <a:pt x="3193895" y="1084662"/>
                  <a:pt x="3206750" y="1095375"/>
                </a:cubicBezTo>
                <a:cubicBezTo>
                  <a:pt x="3259753" y="1139544"/>
                  <a:pt x="3328990" y="1161599"/>
                  <a:pt x="3381375" y="1206500"/>
                </a:cubicBezTo>
                <a:cubicBezTo>
                  <a:pt x="3496071" y="1304811"/>
                  <a:pt x="3866044" y="1696220"/>
                  <a:pt x="3937000" y="1809750"/>
                </a:cubicBezTo>
                <a:cubicBezTo>
                  <a:pt x="3963458" y="1852083"/>
                  <a:pt x="3988684" y="1895213"/>
                  <a:pt x="4016375" y="1936750"/>
                </a:cubicBezTo>
                <a:cubicBezTo>
                  <a:pt x="4031051" y="1958765"/>
                  <a:pt x="4048621" y="1978720"/>
                  <a:pt x="4064000" y="2000250"/>
                </a:cubicBezTo>
                <a:cubicBezTo>
                  <a:pt x="4075090" y="2015776"/>
                  <a:pt x="4085167" y="2032000"/>
                  <a:pt x="4095750" y="2047875"/>
                </a:cubicBezTo>
                <a:cubicBezTo>
                  <a:pt x="4106333" y="2100792"/>
                  <a:pt x="4107458" y="2156520"/>
                  <a:pt x="4127500" y="2206625"/>
                </a:cubicBezTo>
                <a:cubicBezTo>
                  <a:pt x="4176828" y="2329945"/>
                  <a:pt x="4146506" y="2260512"/>
                  <a:pt x="4222750" y="2413000"/>
                </a:cubicBezTo>
                <a:cubicBezTo>
                  <a:pt x="4233333" y="2434167"/>
                  <a:pt x="4241373" y="2456809"/>
                  <a:pt x="4254500" y="2476500"/>
                </a:cubicBezTo>
                <a:lnTo>
                  <a:pt x="4318000" y="257175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p:cNvCxnSpPr/>
          <p:nvPr/>
        </p:nvCxnSpPr>
        <p:spPr>
          <a:xfrm>
            <a:off x="5826125" y="4470400"/>
            <a:ext cx="2444750"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937375" y="4101068"/>
            <a:ext cx="1223412" cy="369332"/>
          </a:xfrm>
          <a:prstGeom prst="rect">
            <a:avLst/>
          </a:prstGeom>
          <a:noFill/>
        </p:spPr>
        <p:txBody>
          <a:bodyPr wrap="none" rtlCol="0">
            <a:spAutoFit/>
          </a:bodyPr>
          <a:lstStyle/>
          <a:p>
            <a:r>
              <a:rPr lang="en-US" dirty="0" smtClean="0"/>
              <a:t>valley floor</a:t>
            </a:r>
            <a:endParaRPr lang="en-US" dirty="0"/>
          </a:p>
        </p:txBody>
      </p:sp>
      <p:sp>
        <p:nvSpPr>
          <p:cNvPr id="9" name="Freeform 8"/>
          <p:cNvSpPr/>
          <p:nvPr/>
        </p:nvSpPr>
        <p:spPr>
          <a:xfrm>
            <a:off x="1508125" y="3482975"/>
            <a:ext cx="4318000" cy="987425"/>
          </a:xfrm>
          <a:custGeom>
            <a:avLst/>
            <a:gdLst>
              <a:gd name="connsiteX0" fmla="*/ 0 w 4318000"/>
              <a:gd name="connsiteY0" fmla="*/ 0 h 2571750"/>
              <a:gd name="connsiteX1" fmla="*/ 1158875 w 4318000"/>
              <a:gd name="connsiteY1" fmla="*/ 15875 h 2571750"/>
              <a:gd name="connsiteX2" fmla="*/ 1412875 w 4318000"/>
              <a:gd name="connsiteY2" fmla="*/ 63500 h 2571750"/>
              <a:gd name="connsiteX3" fmla="*/ 2063750 w 4318000"/>
              <a:gd name="connsiteY3" fmla="*/ 222250 h 2571750"/>
              <a:gd name="connsiteX4" fmla="*/ 2571750 w 4318000"/>
              <a:gd name="connsiteY4" fmla="*/ 460375 h 2571750"/>
              <a:gd name="connsiteX5" fmla="*/ 2968625 w 4318000"/>
              <a:gd name="connsiteY5" fmla="*/ 746125 h 2571750"/>
              <a:gd name="connsiteX6" fmla="*/ 3111500 w 4318000"/>
              <a:gd name="connsiteY6" fmla="*/ 904875 h 2571750"/>
              <a:gd name="connsiteX7" fmla="*/ 3159125 w 4318000"/>
              <a:gd name="connsiteY7" fmla="*/ 1000125 h 2571750"/>
              <a:gd name="connsiteX8" fmla="*/ 3190875 w 4318000"/>
              <a:gd name="connsiteY8" fmla="*/ 1047750 h 2571750"/>
              <a:gd name="connsiteX9" fmla="*/ 3206750 w 4318000"/>
              <a:gd name="connsiteY9" fmla="*/ 1095375 h 2571750"/>
              <a:gd name="connsiteX10" fmla="*/ 3381375 w 4318000"/>
              <a:gd name="connsiteY10" fmla="*/ 1206500 h 2571750"/>
              <a:gd name="connsiteX11" fmla="*/ 3937000 w 4318000"/>
              <a:gd name="connsiteY11" fmla="*/ 1809750 h 2571750"/>
              <a:gd name="connsiteX12" fmla="*/ 4016375 w 4318000"/>
              <a:gd name="connsiteY12" fmla="*/ 1936750 h 2571750"/>
              <a:gd name="connsiteX13" fmla="*/ 4064000 w 4318000"/>
              <a:gd name="connsiteY13" fmla="*/ 2000250 h 2571750"/>
              <a:gd name="connsiteX14" fmla="*/ 4095750 w 4318000"/>
              <a:gd name="connsiteY14" fmla="*/ 2047875 h 2571750"/>
              <a:gd name="connsiteX15" fmla="*/ 4127500 w 4318000"/>
              <a:gd name="connsiteY15" fmla="*/ 2206625 h 2571750"/>
              <a:gd name="connsiteX16" fmla="*/ 4222750 w 4318000"/>
              <a:gd name="connsiteY16" fmla="*/ 2413000 h 2571750"/>
              <a:gd name="connsiteX17" fmla="*/ 4254500 w 4318000"/>
              <a:gd name="connsiteY17" fmla="*/ 2476500 h 2571750"/>
              <a:gd name="connsiteX18" fmla="*/ 4318000 w 4318000"/>
              <a:gd name="connsiteY18"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8000" h="2571750">
                <a:moveTo>
                  <a:pt x="0" y="0"/>
                </a:moveTo>
                <a:cubicBezTo>
                  <a:pt x="386292" y="5292"/>
                  <a:pt x="772937" y="-1471"/>
                  <a:pt x="1158875" y="15875"/>
                </a:cubicBezTo>
                <a:cubicBezTo>
                  <a:pt x="1244930" y="19743"/>
                  <a:pt x="1328619" y="45573"/>
                  <a:pt x="1412875" y="63500"/>
                </a:cubicBezTo>
                <a:cubicBezTo>
                  <a:pt x="1552295" y="93164"/>
                  <a:pt x="1877492" y="157060"/>
                  <a:pt x="2063750" y="222250"/>
                </a:cubicBezTo>
                <a:cubicBezTo>
                  <a:pt x="2206965" y="272375"/>
                  <a:pt x="2482990" y="401202"/>
                  <a:pt x="2571750" y="460375"/>
                </a:cubicBezTo>
                <a:cubicBezTo>
                  <a:pt x="2778599" y="598275"/>
                  <a:pt x="2821508" y="610325"/>
                  <a:pt x="2968625" y="746125"/>
                </a:cubicBezTo>
                <a:cubicBezTo>
                  <a:pt x="3014069" y="788073"/>
                  <a:pt x="3077307" y="847887"/>
                  <a:pt x="3111500" y="904875"/>
                </a:cubicBezTo>
                <a:cubicBezTo>
                  <a:pt x="3129763" y="935314"/>
                  <a:pt x="3141886" y="969095"/>
                  <a:pt x="3159125" y="1000125"/>
                </a:cubicBezTo>
                <a:cubicBezTo>
                  <a:pt x="3168391" y="1016803"/>
                  <a:pt x="3182342" y="1030685"/>
                  <a:pt x="3190875" y="1047750"/>
                </a:cubicBezTo>
                <a:cubicBezTo>
                  <a:pt x="3198359" y="1062717"/>
                  <a:pt x="3193895" y="1084662"/>
                  <a:pt x="3206750" y="1095375"/>
                </a:cubicBezTo>
                <a:cubicBezTo>
                  <a:pt x="3259753" y="1139544"/>
                  <a:pt x="3328990" y="1161599"/>
                  <a:pt x="3381375" y="1206500"/>
                </a:cubicBezTo>
                <a:cubicBezTo>
                  <a:pt x="3496071" y="1304811"/>
                  <a:pt x="3866044" y="1696220"/>
                  <a:pt x="3937000" y="1809750"/>
                </a:cubicBezTo>
                <a:cubicBezTo>
                  <a:pt x="3963458" y="1852083"/>
                  <a:pt x="3988684" y="1895213"/>
                  <a:pt x="4016375" y="1936750"/>
                </a:cubicBezTo>
                <a:cubicBezTo>
                  <a:pt x="4031051" y="1958765"/>
                  <a:pt x="4048621" y="1978720"/>
                  <a:pt x="4064000" y="2000250"/>
                </a:cubicBezTo>
                <a:cubicBezTo>
                  <a:pt x="4075090" y="2015776"/>
                  <a:pt x="4085167" y="2032000"/>
                  <a:pt x="4095750" y="2047875"/>
                </a:cubicBezTo>
                <a:cubicBezTo>
                  <a:pt x="4106333" y="2100792"/>
                  <a:pt x="4107458" y="2156520"/>
                  <a:pt x="4127500" y="2206625"/>
                </a:cubicBezTo>
                <a:cubicBezTo>
                  <a:pt x="4176828" y="2329945"/>
                  <a:pt x="4146506" y="2260512"/>
                  <a:pt x="4222750" y="2413000"/>
                </a:cubicBezTo>
                <a:cubicBezTo>
                  <a:pt x="4233333" y="2434167"/>
                  <a:pt x="4241373" y="2456809"/>
                  <a:pt x="4254500" y="2476500"/>
                </a:cubicBezTo>
                <a:lnTo>
                  <a:pt x="4318000" y="257175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2333625" y="2778125"/>
            <a:ext cx="1348859" cy="369332"/>
          </a:xfrm>
          <a:prstGeom prst="rect">
            <a:avLst/>
          </a:prstGeom>
          <a:noFill/>
        </p:spPr>
        <p:txBody>
          <a:bodyPr wrap="none" rtlCol="0">
            <a:spAutoFit/>
          </a:bodyPr>
          <a:lstStyle/>
          <a:p>
            <a:r>
              <a:rPr lang="en-US" dirty="0" err="1" smtClean="0"/>
              <a:t>vadose</a:t>
            </a:r>
            <a:r>
              <a:rPr lang="en-US" dirty="0" smtClean="0"/>
              <a:t> zone</a:t>
            </a:r>
            <a:endParaRPr lang="en-US" dirty="0"/>
          </a:p>
        </p:txBody>
      </p:sp>
      <p:sp>
        <p:nvSpPr>
          <p:cNvPr id="11" name="TextBox 10"/>
          <p:cNvSpPr txBox="1"/>
          <p:nvPr/>
        </p:nvSpPr>
        <p:spPr>
          <a:xfrm>
            <a:off x="1930400" y="3547070"/>
            <a:ext cx="1460556" cy="369332"/>
          </a:xfrm>
          <a:prstGeom prst="rect">
            <a:avLst/>
          </a:prstGeom>
          <a:noFill/>
        </p:spPr>
        <p:txBody>
          <a:bodyPr wrap="none" rtlCol="0">
            <a:spAutoFit/>
          </a:bodyPr>
          <a:lstStyle/>
          <a:p>
            <a:r>
              <a:rPr lang="en-US" dirty="0" smtClean="0"/>
              <a:t>phreatic zone</a:t>
            </a:r>
            <a:endParaRPr lang="en-US" dirty="0"/>
          </a:p>
        </p:txBody>
      </p:sp>
      <p:sp>
        <p:nvSpPr>
          <p:cNvPr id="12" name="Left Brace 11"/>
          <p:cNvSpPr/>
          <p:nvPr/>
        </p:nvSpPr>
        <p:spPr>
          <a:xfrm>
            <a:off x="1055686" y="2046248"/>
            <a:ext cx="301625" cy="2202418"/>
          </a:xfrm>
          <a:prstGeom prst="lef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e 12"/>
          <p:cNvSpPr/>
          <p:nvPr/>
        </p:nvSpPr>
        <p:spPr>
          <a:xfrm>
            <a:off x="1133473" y="1600200"/>
            <a:ext cx="149225" cy="298450"/>
          </a:xfrm>
          <a:prstGeom prst="lef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0" y="2962791"/>
            <a:ext cx="946819" cy="369332"/>
          </a:xfrm>
          <a:prstGeom prst="rect">
            <a:avLst/>
          </a:prstGeom>
          <a:noFill/>
        </p:spPr>
        <p:txBody>
          <a:bodyPr wrap="none" rtlCol="0">
            <a:spAutoFit/>
          </a:bodyPr>
          <a:lstStyle/>
          <a:p>
            <a:r>
              <a:rPr lang="en-US" dirty="0" smtClean="0"/>
              <a:t>bedrock</a:t>
            </a:r>
            <a:endParaRPr lang="en-US" dirty="0"/>
          </a:p>
        </p:txBody>
      </p:sp>
      <p:sp>
        <p:nvSpPr>
          <p:cNvPr id="15" name="TextBox 14"/>
          <p:cNvSpPr txBox="1"/>
          <p:nvPr/>
        </p:nvSpPr>
        <p:spPr>
          <a:xfrm>
            <a:off x="513983" y="1561584"/>
            <a:ext cx="502624" cy="369332"/>
          </a:xfrm>
          <a:prstGeom prst="rect">
            <a:avLst/>
          </a:prstGeom>
          <a:noFill/>
        </p:spPr>
        <p:txBody>
          <a:bodyPr wrap="none" rtlCol="0">
            <a:spAutoFit/>
          </a:bodyPr>
          <a:lstStyle/>
          <a:p>
            <a:r>
              <a:rPr lang="en-US" dirty="0" smtClean="0"/>
              <a:t>soil</a:t>
            </a:r>
            <a:endParaRPr lang="en-US" dirty="0"/>
          </a:p>
        </p:txBody>
      </p:sp>
      <p:sp>
        <p:nvSpPr>
          <p:cNvPr id="16" name="TextBox 15"/>
          <p:cNvSpPr txBox="1"/>
          <p:nvPr/>
        </p:nvSpPr>
        <p:spPr>
          <a:xfrm>
            <a:off x="231774" y="4389298"/>
            <a:ext cx="6999407" cy="1754327"/>
          </a:xfrm>
          <a:prstGeom prst="rect">
            <a:avLst/>
          </a:prstGeom>
          <a:noFill/>
        </p:spPr>
        <p:txBody>
          <a:bodyPr wrap="none" rtlCol="0">
            <a:spAutoFit/>
          </a:bodyPr>
          <a:lstStyle/>
          <a:p>
            <a:r>
              <a:rPr lang="en-US" b="1" dirty="0" smtClean="0"/>
              <a:t>HOF</a:t>
            </a:r>
            <a:r>
              <a:rPr lang="en-US" dirty="0" smtClean="0"/>
              <a:t> – Horton Overland Flow</a:t>
            </a:r>
          </a:p>
          <a:p>
            <a:r>
              <a:rPr lang="en-US" b="1" dirty="0" smtClean="0"/>
              <a:t>SSSF</a:t>
            </a:r>
            <a:r>
              <a:rPr lang="en-US" dirty="0" smtClean="0"/>
              <a:t> – Shallow Subsurface Storm Flow (</a:t>
            </a:r>
            <a:r>
              <a:rPr lang="en-US" i="1" dirty="0" smtClean="0"/>
              <a:t>usually at soil-bedrock boundary</a:t>
            </a:r>
            <a:r>
              <a:rPr lang="en-US" dirty="0" smtClean="0"/>
              <a:t>)</a:t>
            </a:r>
          </a:p>
          <a:p>
            <a:r>
              <a:rPr lang="en-US" b="1" dirty="0" smtClean="0"/>
              <a:t>DPSA – </a:t>
            </a:r>
            <a:r>
              <a:rPr lang="en-US" dirty="0" smtClean="0"/>
              <a:t>Direct Precipitation on Saturated Areas</a:t>
            </a:r>
          </a:p>
          <a:p>
            <a:r>
              <a:rPr lang="en-US" b="1" dirty="0" smtClean="0"/>
              <a:t>RF – </a:t>
            </a:r>
            <a:r>
              <a:rPr lang="en-US" dirty="0" smtClean="0"/>
              <a:t>Return Flow</a:t>
            </a:r>
          </a:p>
          <a:p>
            <a:r>
              <a:rPr lang="en-US" b="1" dirty="0" smtClean="0"/>
              <a:t>GF </a:t>
            </a:r>
            <a:r>
              <a:rPr lang="en-US" dirty="0" smtClean="0"/>
              <a:t>Groundwater Flow</a:t>
            </a:r>
          </a:p>
          <a:p>
            <a:r>
              <a:rPr lang="en-US" b="1" dirty="0" smtClean="0"/>
              <a:t>SOF</a:t>
            </a:r>
            <a:r>
              <a:rPr lang="en-US" dirty="0" smtClean="0"/>
              <a:t> – Saturated Overland Flow</a:t>
            </a:r>
            <a:endParaRPr lang="en-US" b="1" dirty="0"/>
          </a:p>
        </p:txBody>
      </p:sp>
      <p:cxnSp>
        <p:nvCxnSpPr>
          <p:cNvPr id="18" name="Straight Arrow Connector 17"/>
          <p:cNvCxnSpPr/>
          <p:nvPr/>
        </p:nvCxnSpPr>
        <p:spPr>
          <a:xfrm>
            <a:off x="3644956" y="1619250"/>
            <a:ext cx="752419" cy="311666"/>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079875" y="1415534"/>
            <a:ext cx="3510772" cy="369332"/>
          </a:xfrm>
          <a:prstGeom prst="rect">
            <a:avLst/>
          </a:prstGeom>
          <a:noFill/>
        </p:spPr>
        <p:txBody>
          <a:bodyPr wrap="none" rtlCol="0">
            <a:spAutoFit/>
          </a:bodyPr>
          <a:lstStyle/>
          <a:p>
            <a:r>
              <a:rPr lang="en-US" b="1" dirty="0" smtClean="0"/>
              <a:t>HOF </a:t>
            </a:r>
            <a:r>
              <a:rPr lang="en-US" dirty="0" smtClean="0"/>
              <a:t>(</a:t>
            </a:r>
            <a:r>
              <a:rPr lang="en-US" dirty="0" err="1" smtClean="0"/>
              <a:t>precip</a:t>
            </a:r>
            <a:r>
              <a:rPr lang="en-US" dirty="0" smtClean="0"/>
              <a:t>. rate &gt; infiltration rate)</a:t>
            </a:r>
            <a:endParaRPr lang="en-US" b="1" dirty="0"/>
          </a:p>
        </p:txBody>
      </p:sp>
      <p:cxnSp>
        <p:nvCxnSpPr>
          <p:cNvPr id="21" name="Straight Arrow Connector 20"/>
          <p:cNvCxnSpPr/>
          <p:nvPr/>
        </p:nvCxnSpPr>
        <p:spPr>
          <a:xfrm flipV="1">
            <a:off x="7905750" y="1415534"/>
            <a:ext cx="0" cy="88634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7905750" y="2311400"/>
            <a:ext cx="863600"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686800" y="2159000"/>
            <a:ext cx="287258" cy="369332"/>
          </a:xfrm>
          <a:prstGeom prst="rect">
            <a:avLst/>
          </a:prstGeom>
          <a:noFill/>
        </p:spPr>
        <p:txBody>
          <a:bodyPr wrap="none" rtlCol="0">
            <a:spAutoFit/>
          </a:bodyPr>
          <a:lstStyle/>
          <a:p>
            <a:r>
              <a:rPr lang="en-US" dirty="0" smtClean="0"/>
              <a:t>x</a:t>
            </a:r>
            <a:endParaRPr lang="en-US" dirty="0"/>
          </a:p>
        </p:txBody>
      </p:sp>
      <p:sp>
        <p:nvSpPr>
          <p:cNvPr id="25" name="TextBox 24"/>
          <p:cNvSpPr txBox="1"/>
          <p:nvPr/>
        </p:nvSpPr>
        <p:spPr>
          <a:xfrm>
            <a:off x="7905750" y="1098590"/>
            <a:ext cx="275849" cy="369332"/>
          </a:xfrm>
          <a:prstGeom prst="rect">
            <a:avLst/>
          </a:prstGeom>
          <a:noFill/>
        </p:spPr>
        <p:txBody>
          <a:bodyPr wrap="none" rtlCol="0">
            <a:spAutoFit/>
          </a:bodyPr>
          <a:lstStyle/>
          <a:p>
            <a:r>
              <a:rPr lang="en-US" dirty="0" smtClean="0"/>
              <a:t>z</a:t>
            </a:r>
            <a:endParaRPr lang="en-US" dirty="0"/>
          </a:p>
        </p:txBody>
      </p:sp>
      <p:cxnSp>
        <p:nvCxnSpPr>
          <p:cNvPr id="26" name="Straight Arrow Connector 25"/>
          <p:cNvCxnSpPr/>
          <p:nvPr/>
        </p:nvCxnSpPr>
        <p:spPr>
          <a:xfrm>
            <a:off x="4818486" y="2835791"/>
            <a:ext cx="579014" cy="127000"/>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237392" y="2528332"/>
            <a:ext cx="420570" cy="369332"/>
          </a:xfrm>
          <a:prstGeom prst="rect">
            <a:avLst/>
          </a:prstGeom>
          <a:noFill/>
        </p:spPr>
        <p:txBody>
          <a:bodyPr wrap="none" rtlCol="0">
            <a:spAutoFit/>
          </a:bodyPr>
          <a:lstStyle/>
          <a:p>
            <a:r>
              <a:rPr lang="en-US" b="1" dirty="0" smtClean="0"/>
              <a:t>RF</a:t>
            </a:r>
            <a:endParaRPr lang="en-US" b="1" dirty="0"/>
          </a:p>
        </p:txBody>
      </p:sp>
      <p:cxnSp>
        <p:nvCxnSpPr>
          <p:cNvPr id="30" name="Straight Arrow Connector 29"/>
          <p:cNvCxnSpPr/>
          <p:nvPr/>
        </p:nvCxnSpPr>
        <p:spPr>
          <a:xfrm>
            <a:off x="5575356" y="3176290"/>
            <a:ext cx="584143" cy="740112"/>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826125" y="3154581"/>
            <a:ext cx="555824" cy="369332"/>
          </a:xfrm>
          <a:prstGeom prst="rect">
            <a:avLst/>
          </a:prstGeom>
          <a:noFill/>
        </p:spPr>
        <p:txBody>
          <a:bodyPr wrap="none" rtlCol="0">
            <a:spAutoFit/>
          </a:bodyPr>
          <a:lstStyle/>
          <a:p>
            <a:r>
              <a:rPr lang="en-US" b="1" dirty="0" smtClean="0"/>
              <a:t>SOF</a:t>
            </a:r>
            <a:endParaRPr lang="en-US" b="1" dirty="0"/>
          </a:p>
        </p:txBody>
      </p:sp>
      <p:cxnSp>
        <p:nvCxnSpPr>
          <p:cNvPr id="33" name="Straight Arrow Connector 32"/>
          <p:cNvCxnSpPr>
            <a:endCxn id="32" idx="0"/>
          </p:cNvCxnSpPr>
          <p:nvPr/>
        </p:nvCxnSpPr>
        <p:spPr>
          <a:xfrm>
            <a:off x="6104037" y="2311401"/>
            <a:ext cx="0" cy="843180"/>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104037" y="2343666"/>
            <a:ext cx="702010" cy="369332"/>
          </a:xfrm>
          <a:prstGeom prst="rect">
            <a:avLst/>
          </a:prstGeom>
          <a:noFill/>
          <a:ln>
            <a:solidFill>
              <a:srgbClr val="0000FF"/>
            </a:solidFill>
          </a:ln>
        </p:spPr>
        <p:txBody>
          <a:bodyPr wrap="none" rtlCol="0">
            <a:spAutoFit/>
          </a:bodyPr>
          <a:lstStyle/>
          <a:p>
            <a:r>
              <a:rPr lang="en-US" b="1" dirty="0" smtClean="0"/>
              <a:t>DPSA</a:t>
            </a:r>
            <a:endParaRPr lang="en-US" b="1" dirty="0"/>
          </a:p>
        </p:txBody>
      </p:sp>
      <p:cxnSp>
        <p:nvCxnSpPr>
          <p:cNvPr id="38" name="Straight Arrow Connector 37"/>
          <p:cNvCxnSpPr/>
          <p:nvPr/>
        </p:nvCxnSpPr>
        <p:spPr>
          <a:xfrm>
            <a:off x="3390956" y="1956316"/>
            <a:ext cx="752419" cy="311666"/>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2143356">
            <a:off x="4079875" y="2159000"/>
            <a:ext cx="617928" cy="369332"/>
          </a:xfrm>
          <a:prstGeom prst="rect">
            <a:avLst/>
          </a:prstGeom>
          <a:noFill/>
        </p:spPr>
        <p:txBody>
          <a:bodyPr wrap="none" rtlCol="0">
            <a:spAutoFit/>
          </a:bodyPr>
          <a:lstStyle/>
          <a:p>
            <a:r>
              <a:rPr lang="en-US" b="1" dirty="0" smtClean="0"/>
              <a:t>SSSF</a:t>
            </a:r>
            <a:endParaRPr lang="en-US" b="1" dirty="0"/>
          </a:p>
        </p:txBody>
      </p:sp>
      <p:cxnSp>
        <p:nvCxnSpPr>
          <p:cNvPr id="40" name="Straight Arrow Connector 39"/>
          <p:cNvCxnSpPr/>
          <p:nvPr/>
        </p:nvCxnSpPr>
        <p:spPr>
          <a:xfrm>
            <a:off x="3500861" y="4195802"/>
            <a:ext cx="1087014" cy="0"/>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811335" y="3837106"/>
            <a:ext cx="437702" cy="369332"/>
          </a:xfrm>
          <a:prstGeom prst="rect">
            <a:avLst/>
          </a:prstGeom>
          <a:noFill/>
        </p:spPr>
        <p:txBody>
          <a:bodyPr wrap="none" rtlCol="0">
            <a:spAutoFit/>
          </a:bodyPr>
          <a:lstStyle/>
          <a:p>
            <a:r>
              <a:rPr lang="en-US" b="1" dirty="0"/>
              <a:t>G</a:t>
            </a:r>
            <a:r>
              <a:rPr lang="en-US" b="1" dirty="0" smtClean="0"/>
              <a:t>F</a:t>
            </a:r>
            <a:endParaRPr lang="en-US" b="1" dirty="0"/>
          </a:p>
        </p:txBody>
      </p:sp>
      <p:sp>
        <p:nvSpPr>
          <p:cNvPr id="43" name="TextBox 42"/>
          <p:cNvSpPr txBox="1"/>
          <p:nvPr/>
        </p:nvSpPr>
        <p:spPr>
          <a:xfrm>
            <a:off x="3715569" y="6143625"/>
            <a:ext cx="4903907" cy="646331"/>
          </a:xfrm>
          <a:prstGeom prst="rect">
            <a:avLst/>
          </a:prstGeom>
          <a:noFill/>
        </p:spPr>
        <p:txBody>
          <a:bodyPr wrap="none" rtlCol="0">
            <a:spAutoFit/>
          </a:bodyPr>
          <a:lstStyle/>
          <a:p>
            <a:r>
              <a:rPr lang="en-US" dirty="0" smtClean="0"/>
              <a:t>Seasonal variation in flow mechanism may occur – </a:t>
            </a:r>
          </a:p>
          <a:p>
            <a:r>
              <a:rPr lang="en-US" dirty="0" smtClean="0"/>
              <a:t>e.g. some tuffs form clays when wet and deep</a:t>
            </a:r>
          </a:p>
        </p:txBody>
      </p:sp>
    </p:spTree>
    <p:extLst>
      <p:ext uri="{BB962C8B-B14F-4D97-AF65-F5344CB8AC3E}">
        <p14:creationId xmlns:p14="http://schemas.microsoft.com/office/powerpoint/2010/main" val="1952806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(U-</a:t>
            </a:r>
            <a:r>
              <a:rPr lang="en-US" dirty="0" err="1" smtClean="0"/>
              <a:t>Th</a:t>
            </a:r>
            <a:r>
              <a:rPr lang="en-US" dirty="0" smtClean="0"/>
              <a:t>)/He &amp; other exhumation methods.</a:t>
            </a:r>
            <a:endParaRPr lang="en-US" dirty="0"/>
          </a:p>
        </p:txBody>
      </p:sp>
      <p:pic>
        <p:nvPicPr>
          <p:cNvPr id="4" name="Picture 3"/>
          <p:cNvPicPr>
            <a:picLocks noChangeAspect="1"/>
          </p:cNvPicPr>
          <p:nvPr/>
        </p:nvPicPr>
        <p:blipFill>
          <a:blip r:embed="rId2"/>
          <a:stretch>
            <a:fillRect/>
          </a:stretch>
        </p:blipFill>
        <p:spPr>
          <a:xfrm>
            <a:off x="101600" y="1417638"/>
            <a:ext cx="3992309" cy="5253038"/>
          </a:xfrm>
          <a:prstGeom prst="rect">
            <a:avLst/>
          </a:prstGeom>
        </p:spPr>
      </p:pic>
      <p:sp>
        <p:nvSpPr>
          <p:cNvPr id="5" name="TextBox 4"/>
          <p:cNvSpPr txBox="1"/>
          <p:nvPr/>
        </p:nvSpPr>
        <p:spPr>
          <a:xfrm>
            <a:off x="1320800" y="3348335"/>
            <a:ext cx="2036397" cy="923330"/>
          </a:xfrm>
          <a:prstGeom prst="rect">
            <a:avLst/>
          </a:prstGeom>
          <a:noFill/>
        </p:spPr>
        <p:txBody>
          <a:bodyPr wrap="none" rtlCol="0">
            <a:spAutoFit/>
          </a:bodyPr>
          <a:lstStyle/>
          <a:p>
            <a:r>
              <a:rPr lang="en-US" dirty="0" smtClean="0"/>
              <a:t>Thermally activated</a:t>
            </a:r>
          </a:p>
          <a:p>
            <a:r>
              <a:rPr lang="en-US" dirty="0" smtClean="0"/>
              <a:t>diffusive loss of</a:t>
            </a:r>
          </a:p>
          <a:p>
            <a:r>
              <a:rPr lang="en-US" dirty="0" smtClean="0"/>
              <a:t>radiogenic </a:t>
            </a:r>
            <a:r>
              <a:rPr lang="en-US" baseline="30000" dirty="0" smtClean="0"/>
              <a:t>4</a:t>
            </a:r>
            <a:r>
              <a:rPr lang="en-US" dirty="0" smtClean="0"/>
              <a:t>He</a:t>
            </a:r>
            <a:endParaRPr lang="en-US" dirty="0"/>
          </a:p>
        </p:txBody>
      </p:sp>
      <p:pic>
        <p:nvPicPr>
          <p:cNvPr id="6" name="Picture 5"/>
          <p:cNvPicPr>
            <a:picLocks noChangeAspect="1"/>
          </p:cNvPicPr>
          <p:nvPr/>
        </p:nvPicPr>
        <p:blipFill>
          <a:blip r:embed="rId3"/>
          <a:stretch>
            <a:fillRect/>
          </a:stretch>
        </p:blipFill>
        <p:spPr>
          <a:xfrm>
            <a:off x="4291637" y="2324100"/>
            <a:ext cx="4852363" cy="4533900"/>
          </a:xfrm>
          <a:prstGeom prst="rect">
            <a:avLst/>
          </a:prstGeom>
        </p:spPr>
      </p:pic>
    </p:spTree>
    <p:extLst>
      <p:ext uri="{BB962C8B-B14F-4D97-AF65-F5344CB8AC3E}">
        <p14:creationId xmlns:p14="http://schemas.microsoft.com/office/powerpoint/2010/main" val="2120573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sz="3300" dirty="0" smtClean="0"/>
              <a:t>(7) - Detrital </a:t>
            </a:r>
            <a:r>
              <a:rPr lang="en-US" sz="3300" dirty="0" err="1" smtClean="0"/>
              <a:t>thermochronology</a:t>
            </a:r>
            <a:r>
              <a:rPr lang="en-US" dirty="0" smtClean="0"/>
              <a:t> </a:t>
            </a:r>
            <a:endParaRPr lang="en-US" dirty="0"/>
          </a:p>
        </p:txBody>
      </p:sp>
      <p:pic>
        <p:nvPicPr>
          <p:cNvPr id="4" name="Picture 3"/>
          <p:cNvPicPr>
            <a:picLocks noChangeAspect="1"/>
          </p:cNvPicPr>
          <p:nvPr/>
        </p:nvPicPr>
        <p:blipFill>
          <a:blip r:embed="rId2"/>
          <a:stretch>
            <a:fillRect/>
          </a:stretch>
        </p:blipFill>
        <p:spPr>
          <a:xfrm>
            <a:off x="0" y="1356881"/>
            <a:ext cx="9144000" cy="5501119"/>
          </a:xfrm>
          <a:prstGeom prst="rect">
            <a:avLst/>
          </a:prstGeom>
        </p:spPr>
      </p:pic>
      <p:sp>
        <p:nvSpPr>
          <p:cNvPr id="5" name="TextBox 4"/>
          <p:cNvSpPr txBox="1"/>
          <p:nvPr/>
        </p:nvSpPr>
        <p:spPr>
          <a:xfrm>
            <a:off x="2933700" y="939799"/>
            <a:ext cx="6070600" cy="369332"/>
          </a:xfrm>
          <a:prstGeom prst="rect">
            <a:avLst/>
          </a:prstGeom>
          <a:noFill/>
        </p:spPr>
        <p:txBody>
          <a:bodyPr wrap="square" rtlCol="0">
            <a:spAutoFit/>
          </a:bodyPr>
          <a:lstStyle/>
          <a:p>
            <a:r>
              <a:rPr lang="en-US" dirty="0" smtClean="0"/>
              <a:t>Enabling technology: </a:t>
            </a:r>
            <a:r>
              <a:rPr lang="en-US" baseline="30000" dirty="0" smtClean="0"/>
              <a:t>40</a:t>
            </a:r>
            <a:r>
              <a:rPr lang="en-US" dirty="0" smtClean="0"/>
              <a:t>Ar/</a:t>
            </a:r>
            <a:r>
              <a:rPr lang="en-US" baseline="30000" dirty="0" smtClean="0"/>
              <a:t>39</a:t>
            </a:r>
            <a:r>
              <a:rPr lang="en-US" dirty="0" smtClean="0"/>
              <a:t>Ar ages of </a:t>
            </a:r>
            <a:r>
              <a:rPr lang="en-US" u="sng" dirty="0" smtClean="0"/>
              <a:t>individual grains</a:t>
            </a:r>
            <a:endParaRPr lang="en-US" dirty="0"/>
          </a:p>
        </p:txBody>
      </p:sp>
    </p:spTree>
    <p:extLst>
      <p:ext uri="{BB962C8B-B14F-4D97-AF65-F5344CB8AC3E}">
        <p14:creationId xmlns:p14="http://schemas.microsoft.com/office/powerpoint/2010/main" val="171816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43300" y="1201698"/>
            <a:ext cx="5600700" cy="3537284"/>
          </a:xfrm>
          <a:prstGeom prst="rect">
            <a:avLst/>
          </a:prstGeom>
        </p:spPr>
      </p:pic>
      <p:sp>
        <p:nvSpPr>
          <p:cNvPr id="2" name="Title 1"/>
          <p:cNvSpPr>
            <a:spLocks noGrp="1"/>
          </p:cNvSpPr>
          <p:nvPr>
            <p:ph type="title"/>
          </p:nvPr>
        </p:nvSpPr>
        <p:spPr>
          <a:xfrm>
            <a:off x="457200" y="0"/>
            <a:ext cx="8229600" cy="800100"/>
          </a:xfrm>
        </p:spPr>
        <p:txBody>
          <a:bodyPr>
            <a:normAutofit/>
          </a:bodyPr>
          <a:lstStyle/>
          <a:p>
            <a:r>
              <a:rPr lang="en-US" dirty="0" smtClean="0"/>
              <a:t>(8) Shared event of known age.</a:t>
            </a:r>
            <a:endParaRPr lang="en-US" dirty="0"/>
          </a:p>
        </p:txBody>
      </p:sp>
      <p:sp>
        <p:nvSpPr>
          <p:cNvPr id="4" name="TextBox 3"/>
          <p:cNvSpPr txBox="1"/>
          <p:nvPr/>
        </p:nvSpPr>
        <p:spPr>
          <a:xfrm>
            <a:off x="457200" y="5549900"/>
            <a:ext cx="8481809" cy="1200329"/>
          </a:xfrm>
          <a:prstGeom prst="rect">
            <a:avLst/>
          </a:prstGeom>
          <a:noFill/>
        </p:spPr>
        <p:txBody>
          <a:bodyPr wrap="none" rtlCol="0">
            <a:spAutoFit/>
          </a:bodyPr>
          <a:lstStyle/>
          <a:p>
            <a:r>
              <a:rPr lang="en-US" dirty="0" smtClean="0"/>
              <a:t>Strengths: Natural experiment.</a:t>
            </a:r>
          </a:p>
          <a:p>
            <a:r>
              <a:rPr lang="en-US" dirty="0" smtClean="0"/>
              <a:t>Weaknesses: Relative, not absolute method (though can be calibrated by other methods)</a:t>
            </a:r>
          </a:p>
          <a:p>
            <a:r>
              <a:rPr lang="en-US" dirty="0" smtClean="0"/>
              <a:t>Age range of applicability: Unrestricted in principle; in practice, post-180 Ma </a:t>
            </a:r>
          </a:p>
          <a:p>
            <a:r>
              <a:rPr lang="en-US" dirty="0"/>
              <a:t>	</a:t>
            </a:r>
            <a:r>
              <a:rPr lang="en-US" dirty="0" smtClean="0"/>
              <a:t>				   (for which ~complete plate reconstructions are available).</a:t>
            </a:r>
            <a:endParaRPr lang="en-US" dirty="0"/>
          </a:p>
        </p:txBody>
      </p:sp>
      <p:sp>
        <p:nvSpPr>
          <p:cNvPr id="5" name="TextBox 4"/>
          <p:cNvSpPr txBox="1"/>
          <p:nvPr/>
        </p:nvSpPr>
        <p:spPr>
          <a:xfrm>
            <a:off x="635000" y="1016000"/>
            <a:ext cx="3764935" cy="369332"/>
          </a:xfrm>
          <a:prstGeom prst="rect">
            <a:avLst/>
          </a:prstGeom>
          <a:noFill/>
        </p:spPr>
        <p:txBody>
          <a:bodyPr wrap="none" rtlCol="0">
            <a:spAutoFit/>
          </a:bodyPr>
          <a:lstStyle/>
          <a:p>
            <a:r>
              <a:rPr lang="en-US" dirty="0" smtClean="0"/>
              <a:t>Example: Roan Plateau, NW Colorado:</a:t>
            </a:r>
            <a:endParaRPr lang="en-US" dirty="0"/>
          </a:p>
        </p:txBody>
      </p:sp>
      <p:sp>
        <p:nvSpPr>
          <p:cNvPr id="7" name="TextBox 6"/>
          <p:cNvSpPr txBox="1"/>
          <p:nvPr/>
        </p:nvSpPr>
        <p:spPr>
          <a:xfrm>
            <a:off x="5067300" y="646668"/>
            <a:ext cx="3552137" cy="369332"/>
          </a:xfrm>
          <a:prstGeom prst="rect">
            <a:avLst/>
          </a:prstGeom>
          <a:noFill/>
        </p:spPr>
        <p:txBody>
          <a:bodyPr wrap="none" rtlCol="0">
            <a:spAutoFit/>
          </a:bodyPr>
          <a:lstStyle/>
          <a:p>
            <a:r>
              <a:rPr lang="en-US" dirty="0" smtClean="0"/>
              <a:t>Berlin et al. JGR-Earth Surface, 2007</a:t>
            </a:r>
            <a:endParaRPr lang="en-US" dirty="0"/>
          </a:p>
        </p:txBody>
      </p:sp>
      <p:sp>
        <p:nvSpPr>
          <p:cNvPr id="9" name="TextBox 8"/>
          <p:cNvSpPr txBox="1"/>
          <p:nvPr/>
        </p:nvSpPr>
        <p:spPr>
          <a:xfrm>
            <a:off x="821955" y="1816100"/>
            <a:ext cx="2900666" cy="2308324"/>
          </a:xfrm>
          <a:prstGeom prst="rect">
            <a:avLst/>
          </a:prstGeom>
          <a:noFill/>
        </p:spPr>
        <p:txBody>
          <a:bodyPr wrap="none" rtlCol="0">
            <a:spAutoFit/>
          </a:bodyPr>
          <a:lstStyle/>
          <a:p>
            <a:r>
              <a:rPr lang="en-US" dirty="0" smtClean="0"/>
              <a:t>8 Ma incision</a:t>
            </a:r>
          </a:p>
          <a:p>
            <a:r>
              <a:rPr lang="en-US" dirty="0" smtClean="0"/>
              <a:t>by Colorado River</a:t>
            </a:r>
          </a:p>
          <a:p>
            <a:endParaRPr lang="en-US" dirty="0"/>
          </a:p>
          <a:p>
            <a:r>
              <a:rPr lang="en-US" dirty="0" smtClean="0"/>
              <a:t>Test of </a:t>
            </a:r>
            <a:r>
              <a:rPr lang="en-US" dirty="0" err="1" smtClean="0"/>
              <a:t>streampower</a:t>
            </a:r>
            <a:r>
              <a:rPr lang="en-US" dirty="0" smtClean="0"/>
              <a:t> incision</a:t>
            </a:r>
          </a:p>
          <a:p>
            <a:r>
              <a:rPr lang="en-US" dirty="0" smtClean="0"/>
              <a:t>model</a:t>
            </a:r>
          </a:p>
          <a:p>
            <a:endParaRPr lang="en-US" dirty="0"/>
          </a:p>
          <a:p>
            <a:r>
              <a:rPr lang="en-US" dirty="0" smtClean="0"/>
              <a:t>See also Crosby &amp; Whipple</a:t>
            </a:r>
          </a:p>
          <a:p>
            <a:r>
              <a:rPr lang="en-US" dirty="0" smtClean="0"/>
              <a:t>JGR 2006.</a:t>
            </a:r>
            <a:endParaRPr lang="en-US" dirty="0"/>
          </a:p>
        </p:txBody>
      </p:sp>
    </p:spTree>
    <p:extLst>
      <p:ext uri="{BB962C8B-B14F-4D97-AF65-F5344CB8AC3E}">
        <p14:creationId xmlns:p14="http://schemas.microsoft.com/office/powerpoint/2010/main" val="935765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096000"/>
          </a:xfrm>
          <a:prstGeom prst="rect">
            <a:avLst/>
          </a:prstGeom>
        </p:spPr>
      </p:pic>
      <p:sp>
        <p:nvSpPr>
          <p:cNvPr id="3" name="TextBox 2"/>
          <p:cNvSpPr txBox="1"/>
          <p:nvPr/>
        </p:nvSpPr>
        <p:spPr>
          <a:xfrm>
            <a:off x="317500" y="89972"/>
            <a:ext cx="1812666" cy="369332"/>
          </a:xfrm>
          <a:prstGeom prst="rect">
            <a:avLst/>
          </a:prstGeom>
          <a:noFill/>
        </p:spPr>
        <p:txBody>
          <a:bodyPr wrap="none" rtlCol="0">
            <a:spAutoFit/>
          </a:bodyPr>
          <a:lstStyle/>
          <a:p>
            <a:r>
              <a:rPr lang="en-US" dirty="0" err="1" smtClean="0"/>
              <a:t>Gondwana</a:t>
            </a:r>
            <a:r>
              <a:rPr lang="en-US" dirty="0" smtClean="0"/>
              <a:t> rifting</a:t>
            </a:r>
            <a:endParaRPr lang="en-US" dirty="0"/>
          </a:p>
        </p:txBody>
      </p:sp>
    </p:spTree>
    <p:extLst>
      <p:ext uri="{BB962C8B-B14F-4D97-AF65-F5344CB8AC3E}">
        <p14:creationId xmlns:p14="http://schemas.microsoft.com/office/powerpoint/2010/main" val="3836420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8309" y="525102"/>
            <a:ext cx="8189091" cy="6332898"/>
          </a:xfrm>
          <a:prstGeom prst="rect">
            <a:avLst/>
          </a:prstGeom>
        </p:spPr>
      </p:pic>
      <p:sp>
        <p:nvSpPr>
          <p:cNvPr id="4" name="TextBox 3"/>
          <p:cNvSpPr txBox="1"/>
          <p:nvPr/>
        </p:nvSpPr>
        <p:spPr>
          <a:xfrm>
            <a:off x="88900" y="625564"/>
            <a:ext cx="4049869" cy="646331"/>
          </a:xfrm>
          <a:prstGeom prst="rect">
            <a:avLst/>
          </a:prstGeom>
          <a:noFill/>
        </p:spPr>
        <p:txBody>
          <a:bodyPr wrap="none" rtlCol="0">
            <a:spAutoFit/>
          </a:bodyPr>
          <a:lstStyle/>
          <a:p>
            <a:r>
              <a:rPr lang="en-US" dirty="0" smtClean="0"/>
              <a:t>Other example: </a:t>
            </a:r>
            <a:r>
              <a:rPr lang="en-US" dirty="0" err="1" smtClean="0"/>
              <a:t>Gondwana</a:t>
            </a:r>
            <a:r>
              <a:rPr lang="en-US" dirty="0" smtClean="0"/>
              <a:t> Scarp,</a:t>
            </a:r>
          </a:p>
          <a:p>
            <a:r>
              <a:rPr lang="en-US" dirty="0" smtClean="0"/>
              <a:t>known as “Great Escarpment” in S. Africa</a:t>
            </a:r>
            <a:endParaRPr lang="en-US" dirty="0"/>
          </a:p>
        </p:txBody>
      </p:sp>
      <p:sp>
        <p:nvSpPr>
          <p:cNvPr id="5" name="Rectangle 4"/>
          <p:cNvSpPr/>
          <p:nvPr/>
        </p:nvSpPr>
        <p:spPr>
          <a:xfrm>
            <a:off x="2408844" y="0"/>
            <a:ext cx="4323657" cy="492443"/>
          </a:xfrm>
          <a:prstGeom prst="rect">
            <a:avLst/>
          </a:prstGeom>
        </p:spPr>
        <p:txBody>
          <a:bodyPr wrap="none">
            <a:spAutoFit/>
          </a:bodyPr>
          <a:lstStyle/>
          <a:p>
            <a:r>
              <a:rPr lang="en-US" sz="2600" dirty="0"/>
              <a:t>(8) </a:t>
            </a:r>
            <a:r>
              <a:rPr lang="en-US" sz="2600" dirty="0" smtClean="0"/>
              <a:t>Shared event of known age</a:t>
            </a:r>
            <a:endParaRPr lang="en-US" sz="2600" dirty="0"/>
          </a:p>
        </p:txBody>
      </p:sp>
      <p:sp>
        <p:nvSpPr>
          <p:cNvPr id="7" name="TextBox 6"/>
          <p:cNvSpPr txBox="1"/>
          <p:nvPr/>
        </p:nvSpPr>
        <p:spPr>
          <a:xfrm>
            <a:off x="88900" y="1367270"/>
            <a:ext cx="3041217" cy="923330"/>
          </a:xfrm>
          <a:prstGeom prst="rect">
            <a:avLst/>
          </a:prstGeom>
          <a:solidFill>
            <a:srgbClr val="FFFFFF"/>
          </a:solidFill>
        </p:spPr>
        <p:txBody>
          <a:bodyPr wrap="none" rtlCol="0">
            <a:spAutoFit/>
          </a:bodyPr>
          <a:lstStyle/>
          <a:p>
            <a:r>
              <a:rPr lang="en-US" dirty="0" smtClean="0"/>
              <a:t>South Africa: rifting ~160 Ma</a:t>
            </a:r>
          </a:p>
          <a:p>
            <a:r>
              <a:rPr lang="en-US" dirty="0" smtClean="0"/>
              <a:t>(plate tectonic reconstruction)</a:t>
            </a:r>
          </a:p>
          <a:p>
            <a:r>
              <a:rPr lang="en-US" dirty="0" smtClean="0"/>
              <a:t>Scarp retreat rate: ~1 km/Myr</a:t>
            </a:r>
            <a:endParaRPr lang="en-US" dirty="0"/>
          </a:p>
        </p:txBody>
      </p:sp>
      <p:pic>
        <p:nvPicPr>
          <p:cNvPr id="8" name="Picture 7"/>
          <p:cNvPicPr>
            <a:picLocks noChangeAspect="1"/>
          </p:cNvPicPr>
          <p:nvPr/>
        </p:nvPicPr>
        <p:blipFill>
          <a:blip r:embed="rId3"/>
          <a:stretch>
            <a:fillRect/>
          </a:stretch>
        </p:blipFill>
        <p:spPr>
          <a:xfrm>
            <a:off x="4025900" y="525102"/>
            <a:ext cx="2603500" cy="1765498"/>
          </a:xfrm>
          <a:prstGeom prst="rect">
            <a:avLst/>
          </a:prstGeom>
        </p:spPr>
      </p:pic>
      <p:pic>
        <p:nvPicPr>
          <p:cNvPr id="9" name="Picture 8"/>
          <p:cNvPicPr>
            <a:picLocks noChangeAspect="1"/>
          </p:cNvPicPr>
          <p:nvPr/>
        </p:nvPicPr>
        <p:blipFill>
          <a:blip r:embed="rId4"/>
          <a:stretch>
            <a:fillRect/>
          </a:stretch>
        </p:blipFill>
        <p:spPr>
          <a:xfrm>
            <a:off x="6732501" y="5391216"/>
            <a:ext cx="2157499" cy="1466784"/>
          </a:xfrm>
          <a:prstGeom prst="rect">
            <a:avLst/>
          </a:prstGeom>
        </p:spPr>
      </p:pic>
    </p:spTree>
    <p:extLst>
      <p:ext uri="{BB962C8B-B14F-4D97-AF65-F5344CB8AC3E}">
        <p14:creationId xmlns:p14="http://schemas.microsoft.com/office/powerpoint/2010/main" val="1286633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92400" y="834024"/>
            <a:ext cx="3403600" cy="5757276"/>
          </a:xfrm>
          <a:prstGeom prst="rect">
            <a:avLst/>
          </a:prstGeom>
        </p:spPr>
      </p:pic>
      <p:sp>
        <p:nvSpPr>
          <p:cNvPr id="5" name="TextBox 4"/>
          <p:cNvSpPr txBox="1"/>
          <p:nvPr/>
        </p:nvSpPr>
        <p:spPr>
          <a:xfrm>
            <a:off x="393700" y="254000"/>
            <a:ext cx="8360845" cy="369332"/>
          </a:xfrm>
          <a:prstGeom prst="rect">
            <a:avLst/>
          </a:prstGeom>
          <a:noFill/>
        </p:spPr>
        <p:txBody>
          <a:bodyPr wrap="none" rtlCol="0">
            <a:spAutoFit/>
          </a:bodyPr>
          <a:lstStyle/>
          <a:p>
            <a:r>
              <a:rPr lang="en-US" dirty="0" smtClean="0"/>
              <a:t>Scarp retreat following continental break-up is constrained by apatite fission-track data</a:t>
            </a:r>
            <a:endParaRPr lang="en-US" dirty="0"/>
          </a:p>
        </p:txBody>
      </p:sp>
    </p:spTree>
    <p:extLst>
      <p:ext uri="{BB962C8B-B14F-4D97-AF65-F5344CB8AC3E}">
        <p14:creationId xmlns:p14="http://schemas.microsoft.com/office/powerpoint/2010/main" val="548198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4062"/>
          </a:xfrm>
        </p:spPr>
        <p:txBody>
          <a:bodyPr>
            <a:normAutofit fontScale="90000"/>
          </a:bodyPr>
          <a:lstStyle/>
          <a:p>
            <a:r>
              <a:rPr lang="en-US" b="1" dirty="0" smtClean="0"/>
              <a:t>(9) The sedimentary record.</a:t>
            </a:r>
            <a:endParaRPr lang="en-US" b="1" dirty="0"/>
          </a:p>
        </p:txBody>
      </p:sp>
      <p:cxnSp>
        <p:nvCxnSpPr>
          <p:cNvPr id="5" name="Straight Arrow Connector 4"/>
          <p:cNvCxnSpPr/>
          <p:nvPr/>
        </p:nvCxnSpPr>
        <p:spPr>
          <a:xfrm flipV="1">
            <a:off x="1219200" y="1028700"/>
            <a:ext cx="482600" cy="87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0588" y="1905000"/>
            <a:ext cx="2340718" cy="1200329"/>
          </a:xfrm>
          <a:prstGeom prst="rect">
            <a:avLst/>
          </a:prstGeom>
          <a:noFill/>
        </p:spPr>
        <p:txBody>
          <a:bodyPr wrap="none" rtlCol="0">
            <a:spAutoFit/>
          </a:bodyPr>
          <a:lstStyle/>
          <a:p>
            <a:r>
              <a:rPr lang="en-US" dirty="0" smtClean="0"/>
              <a:t>method with great </a:t>
            </a:r>
          </a:p>
          <a:p>
            <a:r>
              <a:rPr lang="en-US" dirty="0" smtClean="0"/>
              <a:t>promise for the future;</a:t>
            </a:r>
          </a:p>
          <a:p>
            <a:r>
              <a:rPr lang="en-US" dirty="0" smtClean="0"/>
              <a:t>see required reading</a:t>
            </a:r>
          </a:p>
          <a:p>
            <a:r>
              <a:rPr lang="en-US" dirty="0" smtClean="0"/>
              <a:t>Allen 2008</a:t>
            </a:r>
            <a:endParaRPr lang="en-US" dirty="0"/>
          </a:p>
        </p:txBody>
      </p:sp>
      <p:sp>
        <p:nvSpPr>
          <p:cNvPr id="10" name="TextBox 9"/>
          <p:cNvSpPr txBox="1"/>
          <p:nvPr/>
        </p:nvSpPr>
        <p:spPr>
          <a:xfrm>
            <a:off x="207765" y="5803900"/>
            <a:ext cx="8936235" cy="923330"/>
          </a:xfrm>
          <a:prstGeom prst="rect">
            <a:avLst/>
          </a:prstGeom>
          <a:noFill/>
        </p:spPr>
        <p:txBody>
          <a:bodyPr wrap="none" rtlCol="0">
            <a:spAutoFit/>
          </a:bodyPr>
          <a:lstStyle/>
          <a:p>
            <a:r>
              <a:rPr lang="en-US" dirty="0" smtClean="0"/>
              <a:t>Strengths: Records information about fully-vanished landscapes.</a:t>
            </a:r>
          </a:p>
          <a:p>
            <a:r>
              <a:rPr lang="en-US" dirty="0" smtClean="0"/>
              <a:t>Weaknesses: Changes in grain size + channel dimensions have multiple possible explanations.</a:t>
            </a:r>
          </a:p>
          <a:p>
            <a:r>
              <a:rPr lang="en-US" dirty="0" smtClean="0"/>
              <a:t>Age range of application: &lt; 3.5 </a:t>
            </a:r>
            <a:r>
              <a:rPr lang="en-US" dirty="0" err="1" smtClean="0"/>
              <a:t>Ga</a:t>
            </a:r>
            <a:r>
              <a:rPr lang="en-US" dirty="0" smtClean="0"/>
              <a:t> on Earth; &lt;4.1 </a:t>
            </a:r>
            <a:r>
              <a:rPr lang="en-US" dirty="0" err="1" smtClean="0"/>
              <a:t>Ga</a:t>
            </a:r>
            <a:r>
              <a:rPr lang="en-US" dirty="0" smtClean="0"/>
              <a:t> on Mars (for orbiter methods)</a:t>
            </a:r>
            <a:endParaRPr lang="en-US" dirty="0"/>
          </a:p>
        </p:txBody>
      </p:sp>
      <p:sp>
        <p:nvSpPr>
          <p:cNvPr id="12" name="TextBox 11"/>
          <p:cNvSpPr txBox="1"/>
          <p:nvPr/>
        </p:nvSpPr>
        <p:spPr>
          <a:xfrm>
            <a:off x="6400800" y="1320800"/>
            <a:ext cx="2768231" cy="369332"/>
          </a:xfrm>
          <a:prstGeom prst="rect">
            <a:avLst/>
          </a:prstGeom>
          <a:noFill/>
        </p:spPr>
        <p:txBody>
          <a:bodyPr wrap="none" rtlCol="0">
            <a:spAutoFit/>
          </a:bodyPr>
          <a:lstStyle/>
          <a:p>
            <a:r>
              <a:rPr lang="en-US" dirty="0" smtClean="0"/>
              <a:t>Foreman et al. Nature 2012</a:t>
            </a:r>
            <a:endParaRPr lang="en-US" dirty="0"/>
          </a:p>
        </p:txBody>
      </p:sp>
      <p:pic>
        <p:nvPicPr>
          <p:cNvPr id="13" name="Picture 12"/>
          <p:cNvPicPr>
            <a:picLocks noChangeAspect="1"/>
          </p:cNvPicPr>
          <p:nvPr/>
        </p:nvPicPr>
        <p:blipFill>
          <a:blip r:embed="rId2"/>
          <a:stretch>
            <a:fillRect/>
          </a:stretch>
        </p:blipFill>
        <p:spPr>
          <a:xfrm>
            <a:off x="2527301" y="940823"/>
            <a:ext cx="3682999" cy="4850377"/>
          </a:xfrm>
          <a:prstGeom prst="rect">
            <a:avLst/>
          </a:prstGeom>
        </p:spPr>
      </p:pic>
      <p:cxnSp>
        <p:nvCxnSpPr>
          <p:cNvPr id="17" name="Straight Arrow Connector 16"/>
          <p:cNvCxnSpPr/>
          <p:nvPr/>
        </p:nvCxnSpPr>
        <p:spPr>
          <a:xfrm flipH="1" flipV="1">
            <a:off x="5765800" y="3479800"/>
            <a:ext cx="762000" cy="406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692900" y="3886200"/>
            <a:ext cx="2223836" cy="1200329"/>
          </a:xfrm>
          <a:prstGeom prst="rect">
            <a:avLst/>
          </a:prstGeom>
          <a:noFill/>
        </p:spPr>
        <p:txBody>
          <a:bodyPr wrap="none" rtlCol="0">
            <a:spAutoFit/>
          </a:bodyPr>
          <a:lstStyle/>
          <a:p>
            <a:r>
              <a:rPr lang="en-US" dirty="0" smtClean="0"/>
              <a:t>4-6 </a:t>
            </a:r>
            <a:r>
              <a:rPr lang="en-US" dirty="0" err="1" smtClean="0"/>
              <a:t>deg</a:t>
            </a:r>
            <a:r>
              <a:rPr lang="en-US" dirty="0" smtClean="0"/>
              <a:t> C increase in </a:t>
            </a:r>
          </a:p>
          <a:p>
            <a:r>
              <a:rPr lang="en-US" dirty="0" smtClean="0"/>
              <a:t>global T accompanied</a:t>
            </a:r>
          </a:p>
          <a:p>
            <a:r>
              <a:rPr lang="en-US" dirty="0" smtClean="0"/>
              <a:t>by 2x-4x increase in </a:t>
            </a:r>
          </a:p>
          <a:p>
            <a:r>
              <a:rPr lang="en-US" dirty="0" smtClean="0"/>
              <a:t>pCO</a:t>
            </a:r>
            <a:r>
              <a:rPr lang="en-US" baseline="-25000" dirty="0" smtClean="0"/>
              <a:t>2</a:t>
            </a:r>
          </a:p>
        </p:txBody>
      </p:sp>
    </p:spTree>
    <p:extLst>
      <p:ext uri="{BB962C8B-B14F-4D97-AF65-F5344CB8AC3E}">
        <p14:creationId xmlns:p14="http://schemas.microsoft.com/office/powerpoint/2010/main" val="737644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73038"/>
            <a:ext cx="3632200" cy="1143000"/>
          </a:xfrm>
        </p:spPr>
        <p:txBody>
          <a:bodyPr>
            <a:normAutofit/>
          </a:bodyPr>
          <a:lstStyle/>
          <a:p>
            <a:pPr algn="l"/>
            <a:r>
              <a:rPr lang="en-US" sz="2500" dirty="0" smtClean="0"/>
              <a:t>Example (idealized model):</a:t>
            </a:r>
            <a:endParaRPr lang="en-US" sz="2500" dirty="0"/>
          </a:p>
        </p:txBody>
      </p:sp>
      <p:pic>
        <p:nvPicPr>
          <p:cNvPr id="4" name="Picture 3"/>
          <p:cNvPicPr>
            <a:picLocks noChangeAspect="1"/>
          </p:cNvPicPr>
          <p:nvPr/>
        </p:nvPicPr>
        <p:blipFill>
          <a:blip r:embed="rId2"/>
          <a:stretch>
            <a:fillRect/>
          </a:stretch>
        </p:blipFill>
        <p:spPr>
          <a:xfrm>
            <a:off x="3848100" y="50800"/>
            <a:ext cx="5295900" cy="6807200"/>
          </a:xfrm>
          <a:prstGeom prst="rect">
            <a:avLst/>
          </a:prstGeom>
        </p:spPr>
      </p:pic>
      <p:pic>
        <p:nvPicPr>
          <p:cNvPr id="5" name="Picture 4"/>
          <p:cNvPicPr>
            <a:picLocks noChangeAspect="1"/>
          </p:cNvPicPr>
          <p:nvPr/>
        </p:nvPicPr>
        <p:blipFill>
          <a:blip r:embed="rId3"/>
          <a:stretch>
            <a:fillRect/>
          </a:stretch>
        </p:blipFill>
        <p:spPr>
          <a:xfrm>
            <a:off x="0" y="1841500"/>
            <a:ext cx="4285085" cy="3975100"/>
          </a:xfrm>
          <a:prstGeom prst="rect">
            <a:avLst/>
          </a:prstGeom>
        </p:spPr>
      </p:pic>
      <p:sp>
        <p:nvSpPr>
          <p:cNvPr id="6" name="TextBox 5"/>
          <p:cNvSpPr txBox="1"/>
          <p:nvPr/>
        </p:nvSpPr>
        <p:spPr>
          <a:xfrm>
            <a:off x="0" y="6355834"/>
            <a:ext cx="3915517" cy="369332"/>
          </a:xfrm>
          <a:prstGeom prst="rect">
            <a:avLst/>
          </a:prstGeom>
          <a:noFill/>
        </p:spPr>
        <p:txBody>
          <a:bodyPr wrap="none" rtlCol="0">
            <a:spAutoFit/>
          </a:bodyPr>
          <a:lstStyle/>
          <a:p>
            <a:r>
              <a:rPr lang="en-US" dirty="0" smtClean="0"/>
              <a:t>Armitage et al. Nature Geoscience 2011</a:t>
            </a:r>
            <a:endParaRPr lang="en-US" dirty="0"/>
          </a:p>
        </p:txBody>
      </p:sp>
    </p:spTree>
    <p:extLst>
      <p:ext uri="{BB962C8B-B14F-4D97-AF65-F5344CB8AC3E}">
        <p14:creationId xmlns:p14="http://schemas.microsoft.com/office/powerpoint/2010/main" val="3191114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
            <a:ext cx="8229600" cy="639762"/>
          </a:xfrm>
        </p:spPr>
        <p:txBody>
          <a:bodyPr>
            <a:normAutofit/>
          </a:bodyPr>
          <a:lstStyle/>
          <a:p>
            <a:r>
              <a:rPr lang="en-US" sz="3000" dirty="0" smtClean="0"/>
              <a:t>Integration and cross-checking of methods.</a:t>
            </a:r>
            <a:endParaRPr lang="en-US" sz="3000" dirty="0"/>
          </a:p>
        </p:txBody>
      </p:sp>
      <p:pic>
        <p:nvPicPr>
          <p:cNvPr id="4" name="Picture 3"/>
          <p:cNvPicPr>
            <a:picLocks noChangeAspect="1"/>
          </p:cNvPicPr>
          <p:nvPr/>
        </p:nvPicPr>
        <p:blipFill>
          <a:blip r:embed="rId2"/>
          <a:stretch>
            <a:fillRect/>
          </a:stretch>
        </p:blipFill>
        <p:spPr>
          <a:xfrm>
            <a:off x="2376780" y="2501900"/>
            <a:ext cx="6614819" cy="4356100"/>
          </a:xfrm>
          <a:prstGeom prst="rect">
            <a:avLst/>
          </a:prstGeom>
        </p:spPr>
      </p:pic>
      <p:sp>
        <p:nvSpPr>
          <p:cNvPr id="5" name="TextBox 4"/>
          <p:cNvSpPr txBox="1"/>
          <p:nvPr/>
        </p:nvSpPr>
        <p:spPr>
          <a:xfrm>
            <a:off x="6578600" y="6400800"/>
            <a:ext cx="2344775" cy="369332"/>
          </a:xfrm>
          <a:prstGeom prst="rect">
            <a:avLst/>
          </a:prstGeom>
          <a:noFill/>
        </p:spPr>
        <p:txBody>
          <a:bodyPr wrap="none" rtlCol="0">
            <a:spAutoFit/>
          </a:bodyPr>
          <a:lstStyle/>
          <a:p>
            <a:r>
              <a:rPr lang="en-US" dirty="0" smtClean="0"/>
              <a:t>University of Innsbruck</a:t>
            </a:r>
            <a:endParaRPr lang="en-US" dirty="0"/>
          </a:p>
        </p:txBody>
      </p:sp>
      <p:pic>
        <p:nvPicPr>
          <p:cNvPr id="6" name="Picture 5"/>
          <p:cNvPicPr>
            <a:picLocks noChangeAspect="1"/>
          </p:cNvPicPr>
          <p:nvPr/>
        </p:nvPicPr>
        <p:blipFill>
          <a:blip r:embed="rId3"/>
          <a:stretch>
            <a:fillRect/>
          </a:stretch>
        </p:blipFill>
        <p:spPr>
          <a:xfrm>
            <a:off x="-69850" y="594519"/>
            <a:ext cx="3143250" cy="2385426"/>
          </a:xfrm>
          <a:prstGeom prst="rect">
            <a:avLst/>
          </a:prstGeom>
          <a:ln>
            <a:solidFill>
              <a:schemeClr val="tx1"/>
            </a:solidFill>
          </a:ln>
        </p:spPr>
      </p:pic>
      <p:sp>
        <p:nvSpPr>
          <p:cNvPr id="7" name="TextBox 6"/>
          <p:cNvSpPr txBox="1"/>
          <p:nvPr/>
        </p:nvSpPr>
        <p:spPr>
          <a:xfrm>
            <a:off x="-69850" y="2992645"/>
            <a:ext cx="1645515" cy="646331"/>
          </a:xfrm>
          <a:prstGeom prst="rect">
            <a:avLst/>
          </a:prstGeom>
          <a:noFill/>
        </p:spPr>
        <p:txBody>
          <a:bodyPr wrap="none" rtlCol="0">
            <a:spAutoFit/>
          </a:bodyPr>
          <a:lstStyle/>
          <a:p>
            <a:r>
              <a:rPr lang="en-US" dirty="0" smtClean="0"/>
              <a:t>Anderson &amp; </a:t>
            </a:r>
          </a:p>
          <a:p>
            <a:r>
              <a:rPr lang="en-US" dirty="0" smtClean="0"/>
              <a:t>Anderson, </a:t>
            </a:r>
            <a:r>
              <a:rPr lang="en-US" dirty="0" err="1" smtClean="0"/>
              <a:t>ch.</a:t>
            </a:r>
            <a:r>
              <a:rPr lang="en-US" dirty="0" smtClean="0"/>
              <a:t> 6</a:t>
            </a:r>
            <a:endParaRPr lang="en-US" dirty="0"/>
          </a:p>
        </p:txBody>
      </p:sp>
    </p:spTree>
    <p:extLst>
      <p:ext uri="{BB962C8B-B14F-4D97-AF65-F5344CB8AC3E}">
        <p14:creationId xmlns:p14="http://schemas.microsoft.com/office/powerpoint/2010/main" val="4257016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smtClean="0">
                <a:solidFill>
                  <a:srgbClr val="7F7F7F"/>
                </a:solidFill>
              </a:rPr>
              <a:t>Landscape evolution: sources of data</a:t>
            </a:r>
            <a:endParaRPr lang="en-US" sz="2800" dirty="0">
              <a:solidFill>
                <a:srgbClr val="7F7F7F"/>
              </a:solidFill>
            </a:endParaRPr>
          </a:p>
        </p:txBody>
      </p:sp>
      <p:sp>
        <p:nvSpPr>
          <p:cNvPr id="3" name="Content Placeholder 2"/>
          <p:cNvSpPr>
            <a:spLocks noGrp="1"/>
          </p:cNvSpPr>
          <p:nvPr>
            <p:ph idx="1"/>
          </p:nvPr>
        </p:nvSpPr>
        <p:spPr>
          <a:xfrm>
            <a:off x="457200" y="1473200"/>
            <a:ext cx="8483600" cy="3541713"/>
          </a:xfrm>
        </p:spPr>
        <p:txBody>
          <a:bodyPr>
            <a:normAutofit/>
          </a:bodyPr>
          <a:lstStyle/>
          <a:p>
            <a:pPr marL="0" indent="0">
              <a:buNone/>
            </a:pPr>
            <a:r>
              <a:rPr lang="en-US" sz="3000" dirty="0" smtClean="0">
                <a:solidFill>
                  <a:schemeClr val="bg1">
                    <a:lumMod val="50000"/>
                  </a:schemeClr>
                </a:solidFill>
              </a:rPr>
              <a:t>SOME MAJOR LANDSCAPE EVOLUTION PROBLEMS</a:t>
            </a:r>
          </a:p>
          <a:p>
            <a:pPr marL="0" indent="0">
              <a:buNone/>
            </a:pPr>
            <a:endParaRPr lang="en-US" sz="3000" dirty="0">
              <a:solidFill>
                <a:schemeClr val="bg1">
                  <a:lumMod val="50000"/>
                </a:schemeClr>
              </a:solidFill>
            </a:endParaRPr>
          </a:p>
          <a:p>
            <a:pPr marL="0" indent="0">
              <a:buNone/>
            </a:pPr>
            <a:r>
              <a:rPr lang="en-US" sz="3000" dirty="0" smtClean="0">
                <a:solidFill>
                  <a:schemeClr val="bg1">
                    <a:lumMod val="50000"/>
                  </a:schemeClr>
                </a:solidFill>
              </a:rPr>
              <a:t>DATE/RATE DATA ON EARTH</a:t>
            </a:r>
          </a:p>
          <a:p>
            <a:pPr marL="0" indent="0">
              <a:buNone/>
            </a:pPr>
            <a:endParaRPr lang="en-US" sz="3000" dirty="0">
              <a:solidFill>
                <a:schemeClr val="bg1">
                  <a:lumMod val="50000"/>
                </a:schemeClr>
              </a:solidFill>
            </a:endParaRPr>
          </a:p>
          <a:p>
            <a:pPr marL="0" indent="0">
              <a:buNone/>
            </a:pPr>
            <a:r>
              <a:rPr lang="en-US" sz="3000" dirty="0" smtClean="0">
                <a:solidFill>
                  <a:srgbClr val="000000"/>
                </a:solidFill>
              </a:rPr>
              <a:t>DATE/RATE DATA ON OTHER PLANETS</a:t>
            </a:r>
          </a:p>
          <a:p>
            <a:pPr marL="0" indent="0">
              <a:buNone/>
            </a:pPr>
            <a:endParaRPr lang="en-US" dirty="0"/>
          </a:p>
        </p:txBody>
      </p:sp>
    </p:spTree>
    <p:extLst>
      <p:ext uri="{BB962C8B-B14F-4D97-AF65-F5344CB8AC3E}">
        <p14:creationId xmlns:p14="http://schemas.microsoft.com/office/powerpoint/2010/main" val="2775778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8798"/>
            <a:ext cx="8164615" cy="3970318"/>
          </a:xfrm>
          <a:prstGeom prst="rect">
            <a:avLst/>
          </a:prstGeom>
          <a:noFill/>
        </p:spPr>
        <p:txBody>
          <a:bodyPr wrap="none" rtlCol="0">
            <a:spAutoFit/>
          </a:bodyPr>
          <a:lstStyle/>
          <a:p>
            <a:r>
              <a:rPr lang="en-US" b="1" dirty="0" smtClean="0"/>
              <a:t>HOF</a:t>
            </a:r>
            <a:r>
              <a:rPr lang="en-US" dirty="0" smtClean="0"/>
              <a:t> – </a:t>
            </a:r>
            <a:r>
              <a:rPr lang="en-US" b="1" dirty="0" smtClean="0"/>
              <a:t>Horton Overland Flow</a:t>
            </a:r>
          </a:p>
          <a:p>
            <a:r>
              <a:rPr lang="en-US" dirty="0"/>
              <a:t>	</a:t>
            </a:r>
            <a:r>
              <a:rPr lang="en-US" dirty="0" smtClean="0"/>
              <a:t>Badlands – fine-grained material</a:t>
            </a:r>
          </a:p>
          <a:p>
            <a:r>
              <a:rPr lang="en-US" dirty="0"/>
              <a:t>	</a:t>
            </a:r>
            <a:r>
              <a:rPr lang="en-US" dirty="0" smtClean="0"/>
              <a:t>Australia – mature landscape – </a:t>
            </a:r>
            <a:r>
              <a:rPr lang="en-US" dirty="0" err="1" smtClean="0"/>
              <a:t>silcretes</a:t>
            </a:r>
            <a:r>
              <a:rPr lang="en-US" dirty="0" smtClean="0"/>
              <a:t>, </a:t>
            </a:r>
            <a:r>
              <a:rPr lang="en-US" dirty="0" err="1" smtClean="0"/>
              <a:t>gypcrete</a:t>
            </a:r>
            <a:r>
              <a:rPr lang="en-US" dirty="0" smtClean="0"/>
              <a:t>, </a:t>
            </a:r>
            <a:r>
              <a:rPr lang="en-US" dirty="0" err="1" smtClean="0"/>
              <a:t>calcrete</a:t>
            </a:r>
            <a:r>
              <a:rPr lang="en-US" dirty="0" smtClean="0"/>
              <a:t>. </a:t>
            </a:r>
          </a:p>
          <a:p>
            <a:r>
              <a:rPr lang="en-US" dirty="0"/>
              <a:t>	</a:t>
            </a:r>
            <a:r>
              <a:rPr lang="en-US" dirty="0" smtClean="0"/>
              <a:t>Dirt roads</a:t>
            </a:r>
          </a:p>
          <a:p>
            <a:r>
              <a:rPr lang="en-US" dirty="0" smtClean="0"/>
              <a:t>	Cattle grazing</a:t>
            </a:r>
          </a:p>
          <a:p>
            <a:r>
              <a:rPr lang="en-US" b="1" dirty="0"/>
              <a:t>SOF</a:t>
            </a:r>
            <a:r>
              <a:rPr lang="en-US" dirty="0"/>
              <a:t> </a:t>
            </a:r>
            <a:r>
              <a:rPr lang="en-US" b="1" dirty="0"/>
              <a:t>– Saturated Overland Flow</a:t>
            </a:r>
          </a:p>
          <a:p>
            <a:r>
              <a:rPr lang="en-US" b="1" dirty="0"/>
              <a:t>	</a:t>
            </a:r>
            <a:r>
              <a:rPr lang="en-US" dirty="0"/>
              <a:t>Favored in poorly-drained valleys</a:t>
            </a:r>
            <a:endParaRPr lang="en-US" dirty="0" smtClean="0"/>
          </a:p>
          <a:p>
            <a:r>
              <a:rPr lang="en-US" b="1" dirty="0" smtClean="0"/>
              <a:t>SSSF</a:t>
            </a:r>
            <a:r>
              <a:rPr lang="en-US" dirty="0" smtClean="0"/>
              <a:t> </a:t>
            </a:r>
            <a:r>
              <a:rPr lang="en-US" b="1" dirty="0" smtClean="0"/>
              <a:t>– Shallow Subsurface Storm Flow </a:t>
            </a:r>
            <a:r>
              <a:rPr lang="en-US" dirty="0" smtClean="0"/>
              <a:t>(</a:t>
            </a:r>
            <a:r>
              <a:rPr lang="en-US" i="1" dirty="0" smtClean="0"/>
              <a:t>usually at soil-bedrock boundary</a:t>
            </a:r>
            <a:r>
              <a:rPr lang="en-US" dirty="0" smtClean="0"/>
              <a:t>)</a:t>
            </a:r>
          </a:p>
          <a:p>
            <a:r>
              <a:rPr lang="en-US" dirty="0"/>
              <a:t>	</a:t>
            </a:r>
            <a:r>
              <a:rPr lang="en-US" dirty="0" smtClean="0"/>
              <a:t>Oregon - </a:t>
            </a:r>
            <a:r>
              <a:rPr lang="en-US" dirty="0"/>
              <a:t>	Coastal Oregon – Holes </a:t>
            </a:r>
            <a:r>
              <a:rPr lang="en-US" dirty="0" smtClean="0"/>
              <a:t>due to tree roots and mountain beaver. Steep,</a:t>
            </a:r>
          </a:p>
          <a:p>
            <a:r>
              <a:rPr lang="en-US" dirty="0"/>
              <a:t>	</a:t>
            </a:r>
            <a:r>
              <a:rPr lang="en-US" dirty="0" smtClean="0"/>
              <a:t>relatively straight slopes. Low-density (porous) soil.</a:t>
            </a:r>
          </a:p>
          <a:p>
            <a:r>
              <a:rPr lang="en-US" b="1" dirty="0" smtClean="0"/>
              <a:t>(DPSA – Direct Precipitation on Saturated Areas)</a:t>
            </a:r>
          </a:p>
          <a:p>
            <a:r>
              <a:rPr lang="en-US" b="1" dirty="0" smtClean="0"/>
              <a:t>GF Groundwater Flow </a:t>
            </a:r>
          </a:p>
          <a:p>
            <a:r>
              <a:rPr lang="en-US" dirty="0"/>
              <a:t>	</a:t>
            </a:r>
            <a:r>
              <a:rPr lang="en-US" dirty="0" smtClean="0"/>
              <a:t>(Hawaii: fractured, permeable lavas  </a:t>
            </a:r>
            <a:r>
              <a:rPr lang="en-US" dirty="0" err="1" smtClean="0"/>
              <a:t>Localised</a:t>
            </a:r>
            <a:r>
              <a:rPr lang="en-US" dirty="0" smtClean="0"/>
              <a:t> SSSF. No HOF).</a:t>
            </a:r>
          </a:p>
          <a:p>
            <a:r>
              <a:rPr lang="en-US" dirty="0" smtClean="0"/>
              <a:t>.</a:t>
            </a:r>
            <a:endParaRPr lang="en-US" b="1" dirty="0"/>
          </a:p>
        </p:txBody>
      </p:sp>
      <p:cxnSp>
        <p:nvCxnSpPr>
          <p:cNvPr id="6" name="Straight Arrow Connector 5"/>
          <p:cNvCxnSpPr/>
          <p:nvPr/>
        </p:nvCxnSpPr>
        <p:spPr>
          <a:xfrm flipV="1">
            <a:off x="822325" y="4359116"/>
            <a:ext cx="0" cy="20637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609600" y="6143625"/>
            <a:ext cx="767715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750" y="4359116"/>
            <a:ext cx="3170497" cy="369332"/>
          </a:xfrm>
          <a:prstGeom prst="rect">
            <a:avLst/>
          </a:prstGeom>
          <a:noFill/>
        </p:spPr>
        <p:txBody>
          <a:bodyPr wrap="none" rtlCol="0">
            <a:spAutoFit/>
          </a:bodyPr>
          <a:lstStyle/>
          <a:p>
            <a:r>
              <a:rPr lang="en-US" dirty="0" smtClean="0"/>
              <a:t>HYPOTHETICAL HYDROGRAPHS:</a:t>
            </a:r>
            <a:endParaRPr lang="en-US" dirty="0"/>
          </a:p>
        </p:txBody>
      </p:sp>
      <p:cxnSp>
        <p:nvCxnSpPr>
          <p:cNvPr id="14" name="Straight Connector 13"/>
          <p:cNvCxnSpPr/>
          <p:nvPr/>
        </p:nvCxnSpPr>
        <p:spPr>
          <a:xfrm flipV="1">
            <a:off x="1047750" y="4728448"/>
            <a:ext cx="333375" cy="14151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381125" y="4728448"/>
            <a:ext cx="254000" cy="14151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47750" y="5159376"/>
            <a:ext cx="1174750" cy="9842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2222500" y="5159376"/>
            <a:ext cx="1054100" cy="984249"/>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50307" y="6204823"/>
            <a:ext cx="318467" cy="369332"/>
          </a:xfrm>
          <a:prstGeom prst="rect">
            <a:avLst/>
          </a:prstGeom>
          <a:noFill/>
        </p:spPr>
        <p:txBody>
          <a:bodyPr wrap="none" rtlCol="0">
            <a:spAutoFit/>
          </a:bodyPr>
          <a:lstStyle/>
          <a:p>
            <a:r>
              <a:rPr lang="en-US" i="1" dirty="0" smtClean="0"/>
              <a:t>t</a:t>
            </a:r>
            <a:endParaRPr lang="en-US" i="1" dirty="0"/>
          </a:p>
        </p:txBody>
      </p:sp>
      <p:sp>
        <p:nvSpPr>
          <p:cNvPr id="28" name="TextBox 27"/>
          <p:cNvSpPr txBox="1"/>
          <p:nvPr/>
        </p:nvSpPr>
        <p:spPr>
          <a:xfrm>
            <a:off x="443766" y="4511516"/>
            <a:ext cx="394434" cy="369332"/>
          </a:xfrm>
          <a:prstGeom prst="rect">
            <a:avLst/>
          </a:prstGeom>
          <a:noFill/>
        </p:spPr>
        <p:txBody>
          <a:bodyPr wrap="none" rtlCol="0">
            <a:spAutoFit/>
          </a:bodyPr>
          <a:lstStyle/>
          <a:p>
            <a:r>
              <a:rPr lang="en-US" i="1" dirty="0" smtClean="0"/>
              <a:t>Q</a:t>
            </a:r>
            <a:endParaRPr lang="en-US" i="1" dirty="0"/>
          </a:p>
        </p:txBody>
      </p:sp>
      <p:cxnSp>
        <p:nvCxnSpPr>
          <p:cNvPr id="29" name="Straight Connector 28"/>
          <p:cNvCxnSpPr/>
          <p:nvPr/>
        </p:nvCxnSpPr>
        <p:spPr>
          <a:xfrm flipV="1">
            <a:off x="1047750" y="5619750"/>
            <a:ext cx="2228850" cy="523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3276600" y="5619750"/>
            <a:ext cx="2089150" cy="523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149350" y="5921375"/>
            <a:ext cx="4216400" cy="2294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5365751" y="5921375"/>
            <a:ext cx="2484556" cy="222250"/>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397000" y="4543782"/>
            <a:ext cx="587383" cy="369332"/>
          </a:xfrm>
          <a:prstGeom prst="rect">
            <a:avLst/>
          </a:prstGeom>
          <a:noFill/>
        </p:spPr>
        <p:txBody>
          <a:bodyPr wrap="none" rtlCol="0">
            <a:spAutoFit/>
          </a:bodyPr>
          <a:lstStyle/>
          <a:p>
            <a:r>
              <a:rPr lang="en-US" b="1" dirty="0" smtClean="0"/>
              <a:t>HOF</a:t>
            </a:r>
            <a:endParaRPr lang="en-US" b="1" dirty="0"/>
          </a:p>
        </p:txBody>
      </p:sp>
      <p:sp>
        <p:nvSpPr>
          <p:cNvPr id="43" name="TextBox 42"/>
          <p:cNvSpPr txBox="1"/>
          <p:nvPr/>
        </p:nvSpPr>
        <p:spPr>
          <a:xfrm>
            <a:off x="2269926" y="4974710"/>
            <a:ext cx="555824" cy="369332"/>
          </a:xfrm>
          <a:prstGeom prst="rect">
            <a:avLst/>
          </a:prstGeom>
          <a:noFill/>
        </p:spPr>
        <p:txBody>
          <a:bodyPr wrap="none" rtlCol="0">
            <a:spAutoFit/>
          </a:bodyPr>
          <a:lstStyle/>
          <a:p>
            <a:r>
              <a:rPr lang="en-US" b="1" dirty="0"/>
              <a:t>S</a:t>
            </a:r>
            <a:r>
              <a:rPr lang="en-US" b="1" dirty="0" smtClean="0"/>
              <a:t>OF</a:t>
            </a:r>
            <a:endParaRPr lang="en-US" b="1" dirty="0"/>
          </a:p>
        </p:txBody>
      </p:sp>
      <p:sp>
        <p:nvSpPr>
          <p:cNvPr id="44" name="TextBox 43"/>
          <p:cNvSpPr txBox="1"/>
          <p:nvPr/>
        </p:nvSpPr>
        <p:spPr>
          <a:xfrm>
            <a:off x="3502025" y="5344042"/>
            <a:ext cx="617928" cy="369332"/>
          </a:xfrm>
          <a:prstGeom prst="rect">
            <a:avLst/>
          </a:prstGeom>
          <a:noFill/>
        </p:spPr>
        <p:txBody>
          <a:bodyPr wrap="none" rtlCol="0">
            <a:spAutoFit/>
          </a:bodyPr>
          <a:lstStyle/>
          <a:p>
            <a:r>
              <a:rPr lang="en-US" b="1" dirty="0" smtClean="0"/>
              <a:t>SSSF</a:t>
            </a:r>
            <a:endParaRPr lang="en-US" b="1" dirty="0"/>
          </a:p>
        </p:txBody>
      </p:sp>
      <p:sp>
        <p:nvSpPr>
          <p:cNvPr id="45" name="TextBox 44"/>
          <p:cNvSpPr txBox="1"/>
          <p:nvPr/>
        </p:nvSpPr>
        <p:spPr>
          <a:xfrm>
            <a:off x="5543550" y="5552043"/>
            <a:ext cx="437702" cy="369332"/>
          </a:xfrm>
          <a:prstGeom prst="rect">
            <a:avLst/>
          </a:prstGeom>
          <a:noFill/>
        </p:spPr>
        <p:txBody>
          <a:bodyPr wrap="none" rtlCol="0">
            <a:spAutoFit/>
          </a:bodyPr>
          <a:lstStyle/>
          <a:p>
            <a:r>
              <a:rPr lang="en-US" b="1" dirty="0" smtClean="0"/>
              <a:t>GF</a:t>
            </a:r>
            <a:endParaRPr lang="en-US" b="1" dirty="0"/>
          </a:p>
        </p:txBody>
      </p:sp>
    </p:spTree>
    <p:extLst>
      <p:ext uri="{BB962C8B-B14F-4D97-AF65-F5344CB8AC3E}">
        <p14:creationId xmlns:p14="http://schemas.microsoft.com/office/powerpoint/2010/main" val="3638260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100"/>
            <a:ext cx="9144000" cy="736600"/>
          </a:xfrm>
        </p:spPr>
        <p:txBody>
          <a:bodyPr>
            <a:normAutofit fontScale="90000"/>
          </a:bodyPr>
          <a:lstStyle/>
          <a:p>
            <a:r>
              <a:rPr lang="en-US" dirty="0" smtClean="0"/>
              <a:t>(P1) Crater-density constraints on burial and exhumation.</a:t>
            </a:r>
            <a:endParaRPr lang="en-US" dirty="0"/>
          </a:p>
        </p:txBody>
      </p:sp>
      <p:pic>
        <p:nvPicPr>
          <p:cNvPr id="4" name="Picture 3"/>
          <p:cNvPicPr>
            <a:picLocks noChangeAspect="1"/>
          </p:cNvPicPr>
          <p:nvPr/>
        </p:nvPicPr>
        <p:blipFill>
          <a:blip r:embed="rId2"/>
          <a:stretch>
            <a:fillRect/>
          </a:stretch>
        </p:blipFill>
        <p:spPr>
          <a:xfrm>
            <a:off x="-222105" y="1587500"/>
            <a:ext cx="4602542" cy="3530600"/>
          </a:xfrm>
          <a:prstGeom prst="rect">
            <a:avLst/>
          </a:prstGeom>
        </p:spPr>
      </p:pic>
      <p:sp>
        <p:nvSpPr>
          <p:cNvPr id="5" name="TextBox 4"/>
          <p:cNvSpPr txBox="1"/>
          <p:nvPr/>
        </p:nvSpPr>
        <p:spPr>
          <a:xfrm>
            <a:off x="0" y="5073698"/>
            <a:ext cx="1939466" cy="369332"/>
          </a:xfrm>
          <a:prstGeom prst="rect">
            <a:avLst/>
          </a:prstGeom>
          <a:noFill/>
        </p:spPr>
        <p:txBody>
          <a:bodyPr wrap="none" rtlCol="0">
            <a:spAutoFit/>
          </a:bodyPr>
          <a:lstStyle/>
          <a:p>
            <a:r>
              <a:rPr lang="en-US" dirty="0" smtClean="0"/>
              <a:t>Kite &amp; Mayer 2017</a:t>
            </a:r>
            <a:endParaRPr lang="en-US" dirty="0"/>
          </a:p>
        </p:txBody>
      </p:sp>
      <p:pic>
        <p:nvPicPr>
          <p:cNvPr id="6" name="Picture 5"/>
          <p:cNvPicPr>
            <a:picLocks noChangeAspect="1"/>
          </p:cNvPicPr>
          <p:nvPr/>
        </p:nvPicPr>
        <p:blipFill>
          <a:blip r:embed="rId3"/>
          <a:stretch>
            <a:fillRect/>
          </a:stretch>
        </p:blipFill>
        <p:spPr>
          <a:xfrm>
            <a:off x="4725058" y="1366330"/>
            <a:ext cx="4279242" cy="4038600"/>
          </a:xfrm>
          <a:prstGeom prst="rect">
            <a:avLst/>
          </a:prstGeom>
        </p:spPr>
      </p:pic>
      <p:sp>
        <p:nvSpPr>
          <p:cNvPr id="7" name="TextBox 6"/>
          <p:cNvSpPr txBox="1"/>
          <p:nvPr/>
        </p:nvSpPr>
        <p:spPr>
          <a:xfrm>
            <a:off x="1790700" y="1238298"/>
            <a:ext cx="1150600" cy="369332"/>
          </a:xfrm>
          <a:prstGeom prst="rect">
            <a:avLst/>
          </a:prstGeom>
          <a:noFill/>
        </p:spPr>
        <p:txBody>
          <a:bodyPr wrap="none" rtlCol="0">
            <a:spAutoFit/>
          </a:bodyPr>
          <a:lstStyle/>
          <a:p>
            <a:r>
              <a:rPr lang="en-US" b="1" dirty="0" smtClean="0"/>
              <a:t>CONCEPT:</a:t>
            </a:r>
            <a:endParaRPr lang="en-US" b="1" dirty="0"/>
          </a:p>
        </p:txBody>
      </p:sp>
      <p:sp>
        <p:nvSpPr>
          <p:cNvPr id="8" name="TextBox 7"/>
          <p:cNvSpPr txBox="1"/>
          <p:nvPr/>
        </p:nvSpPr>
        <p:spPr>
          <a:xfrm>
            <a:off x="6337300" y="1181664"/>
            <a:ext cx="787896" cy="369332"/>
          </a:xfrm>
          <a:prstGeom prst="rect">
            <a:avLst/>
          </a:prstGeom>
          <a:noFill/>
        </p:spPr>
        <p:txBody>
          <a:bodyPr wrap="none" rtlCol="0">
            <a:spAutoFit/>
          </a:bodyPr>
          <a:lstStyle/>
          <a:p>
            <a:r>
              <a:rPr lang="en-US" b="1" dirty="0" smtClean="0"/>
              <a:t>DATA:</a:t>
            </a:r>
            <a:endParaRPr lang="en-US" b="1" dirty="0"/>
          </a:p>
        </p:txBody>
      </p:sp>
      <p:sp>
        <p:nvSpPr>
          <p:cNvPr id="9" name="TextBox 8"/>
          <p:cNvSpPr txBox="1"/>
          <p:nvPr/>
        </p:nvSpPr>
        <p:spPr>
          <a:xfrm>
            <a:off x="1790700" y="5404930"/>
            <a:ext cx="7353300" cy="1754327"/>
          </a:xfrm>
          <a:prstGeom prst="rect">
            <a:avLst/>
          </a:prstGeom>
          <a:noFill/>
        </p:spPr>
        <p:txBody>
          <a:bodyPr wrap="square" rtlCol="0">
            <a:spAutoFit/>
          </a:bodyPr>
          <a:lstStyle/>
          <a:p>
            <a:r>
              <a:rPr lang="en-US" dirty="0" smtClean="0"/>
              <a:t>Strengths: Can be applied anywhere on Mars;</a:t>
            </a:r>
          </a:p>
          <a:p>
            <a:r>
              <a:rPr lang="en-US" dirty="0"/>
              <a:t>	</a:t>
            </a:r>
            <a:r>
              <a:rPr lang="en-US" dirty="0" smtClean="0"/>
              <a:t>	  Can give past sedimentation rates.</a:t>
            </a:r>
          </a:p>
          <a:p>
            <a:r>
              <a:rPr lang="en-US" dirty="0" smtClean="0"/>
              <a:t>Weaknesses: Difficult to date steep slopes (small area, distorted craters)</a:t>
            </a:r>
            <a:endParaRPr lang="en-US" dirty="0"/>
          </a:p>
          <a:p>
            <a:r>
              <a:rPr lang="en-US" dirty="0" smtClean="0"/>
              <a:t>Age range of validity: In principle, applies to all timescales.</a:t>
            </a:r>
          </a:p>
          <a:p>
            <a:r>
              <a:rPr lang="en-US" dirty="0"/>
              <a:t>	</a:t>
            </a:r>
            <a:r>
              <a:rPr lang="en-US" dirty="0" smtClean="0"/>
              <a:t>			    In practice, restricted to 1-100 Myr for erosion rates</a:t>
            </a:r>
          </a:p>
          <a:p>
            <a:r>
              <a:rPr lang="en-US" dirty="0"/>
              <a:t>	</a:t>
            </a:r>
            <a:r>
              <a:rPr lang="en-US" dirty="0" smtClean="0"/>
              <a:t>			</a:t>
            </a:r>
            <a:endParaRPr lang="en-US" dirty="0"/>
          </a:p>
        </p:txBody>
      </p:sp>
    </p:spTree>
    <p:extLst>
      <p:ext uri="{BB962C8B-B14F-4D97-AF65-F5344CB8AC3E}">
        <p14:creationId xmlns:p14="http://schemas.microsoft.com/office/powerpoint/2010/main" val="3364447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65100"/>
            <a:ext cx="8229600" cy="457200"/>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(P2) Statistical approaches (e.g. crater modification)</a:t>
            </a:r>
            <a:endParaRPr lang="en-US" dirty="0"/>
          </a:p>
        </p:txBody>
      </p:sp>
      <p:pic>
        <p:nvPicPr>
          <p:cNvPr id="5" name="Picture 4"/>
          <p:cNvPicPr>
            <a:picLocks noChangeAspect="1"/>
          </p:cNvPicPr>
          <p:nvPr/>
        </p:nvPicPr>
        <p:blipFill>
          <a:blip r:embed="rId2"/>
          <a:stretch>
            <a:fillRect/>
          </a:stretch>
        </p:blipFill>
        <p:spPr>
          <a:xfrm>
            <a:off x="254000" y="1536700"/>
            <a:ext cx="4127500" cy="2242637"/>
          </a:xfrm>
          <a:prstGeom prst="rect">
            <a:avLst/>
          </a:prstGeom>
        </p:spPr>
      </p:pic>
      <p:pic>
        <p:nvPicPr>
          <p:cNvPr id="6" name="Picture 5"/>
          <p:cNvPicPr>
            <a:picLocks noChangeAspect="1"/>
          </p:cNvPicPr>
          <p:nvPr/>
        </p:nvPicPr>
        <p:blipFill>
          <a:blip r:embed="rId3"/>
          <a:stretch>
            <a:fillRect/>
          </a:stretch>
        </p:blipFill>
        <p:spPr>
          <a:xfrm>
            <a:off x="4753992" y="1597152"/>
            <a:ext cx="4275708" cy="5260847"/>
          </a:xfrm>
          <a:prstGeom prst="rect">
            <a:avLst/>
          </a:prstGeom>
        </p:spPr>
      </p:pic>
      <p:sp>
        <p:nvSpPr>
          <p:cNvPr id="7" name="TextBox 6"/>
          <p:cNvSpPr txBox="1"/>
          <p:nvPr/>
        </p:nvSpPr>
        <p:spPr>
          <a:xfrm>
            <a:off x="0" y="622300"/>
            <a:ext cx="9144000" cy="1200329"/>
          </a:xfrm>
          <a:prstGeom prst="rect">
            <a:avLst/>
          </a:prstGeom>
          <a:noFill/>
        </p:spPr>
        <p:txBody>
          <a:bodyPr wrap="square" rtlCol="0">
            <a:spAutoFit/>
          </a:bodyPr>
          <a:lstStyle/>
          <a:p>
            <a:r>
              <a:rPr lang="en-US" dirty="0" smtClean="0"/>
              <a:t>Fassett &amp; Thomson, JGR-Planets, 2014 – </a:t>
            </a:r>
            <a:r>
              <a:rPr lang="en-US" dirty="0" err="1" smtClean="0"/>
              <a:t>Goal:measure</a:t>
            </a:r>
            <a:r>
              <a:rPr lang="en-US" dirty="0" smtClean="0"/>
              <a:t> crater degradation on the moon vs. time.</a:t>
            </a:r>
          </a:p>
          <a:p>
            <a:r>
              <a:rPr lang="en-US" dirty="0" smtClean="0"/>
              <a:t>Plot the diffusional degradation of individual craters as a function of the crater density of the</a:t>
            </a:r>
          </a:p>
          <a:p>
            <a:r>
              <a:rPr lang="en-US" dirty="0" smtClean="0"/>
              <a:t>terrains that host them. Map the crater density to absolute age using Apollo radiometric dates.    </a:t>
            </a:r>
          </a:p>
          <a:p>
            <a:r>
              <a:rPr lang="en-US" dirty="0" smtClean="0"/>
              <a:t> </a:t>
            </a:r>
            <a:endParaRPr lang="en-US" dirty="0"/>
          </a:p>
        </p:txBody>
      </p:sp>
    </p:spTree>
    <p:extLst>
      <p:ext uri="{BB962C8B-B14F-4D97-AF65-F5344CB8AC3E}">
        <p14:creationId xmlns:p14="http://schemas.microsoft.com/office/powerpoint/2010/main" val="1162309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400"/>
          </a:xfrm>
        </p:spPr>
        <p:txBody>
          <a:bodyPr>
            <a:normAutofit fontScale="90000"/>
          </a:bodyPr>
          <a:lstStyle/>
          <a:p>
            <a:r>
              <a:rPr lang="en-US" dirty="0" smtClean="0"/>
              <a:t>Key points</a:t>
            </a:r>
            <a:endParaRPr lang="en-US" dirty="0"/>
          </a:p>
        </p:txBody>
      </p:sp>
      <p:sp>
        <p:nvSpPr>
          <p:cNvPr id="3" name="Content Placeholder 2"/>
          <p:cNvSpPr>
            <a:spLocks noGrp="1"/>
          </p:cNvSpPr>
          <p:nvPr>
            <p:ph idx="1"/>
          </p:nvPr>
        </p:nvSpPr>
        <p:spPr>
          <a:xfrm>
            <a:off x="457200" y="850900"/>
            <a:ext cx="8229600" cy="5245100"/>
          </a:xfrm>
        </p:spPr>
        <p:txBody>
          <a:bodyPr>
            <a:normAutofit/>
          </a:bodyPr>
          <a:lstStyle/>
          <a:p>
            <a:r>
              <a:rPr lang="en-US" dirty="0" smtClean="0"/>
              <a:t>For each Earth-based dating method, know the principle, advantages, disadvantages, example application, age range of application, for each technique.</a:t>
            </a:r>
          </a:p>
          <a:p>
            <a:r>
              <a:rPr lang="en-US" dirty="0"/>
              <a:t>Explain the evidence for and against a Pleistocene uptick in global erosion on Earth (two arguments for and two arguments </a:t>
            </a:r>
            <a:r>
              <a:rPr lang="en-US" dirty="0" smtClean="0"/>
              <a:t>against, plus geographic context)</a:t>
            </a:r>
            <a:endParaRPr lang="en-US" dirty="0"/>
          </a:p>
          <a:p>
            <a:pPr marL="0" indent="0">
              <a:buNone/>
            </a:pPr>
            <a:endParaRPr lang="en-US" dirty="0"/>
          </a:p>
        </p:txBody>
      </p:sp>
    </p:spTree>
    <p:extLst>
      <p:ext uri="{BB962C8B-B14F-4D97-AF65-F5344CB8AC3E}">
        <p14:creationId xmlns:p14="http://schemas.microsoft.com/office/powerpoint/2010/main" val="2047608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546100" y="2108200"/>
            <a:ext cx="8051800" cy="2641600"/>
          </a:xfrm>
          <a:prstGeom prst="rect">
            <a:avLst/>
          </a:prstGeom>
        </p:spPr>
      </p:pic>
    </p:spTree>
    <p:extLst>
      <p:ext uri="{BB962C8B-B14F-4D97-AF65-F5344CB8AC3E}">
        <p14:creationId xmlns:p14="http://schemas.microsoft.com/office/powerpoint/2010/main" val="22213627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Backup slides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309117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482600" y="0"/>
            <a:ext cx="8169887" cy="6858000"/>
          </a:xfrm>
          <a:prstGeom prst="rect">
            <a:avLst/>
          </a:prstGeom>
        </p:spPr>
      </p:pic>
      <p:sp>
        <p:nvSpPr>
          <p:cNvPr id="5" name="TextBox 4"/>
          <p:cNvSpPr txBox="1"/>
          <p:nvPr/>
        </p:nvSpPr>
        <p:spPr>
          <a:xfrm rot="16200000">
            <a:off x="6963799" y="3890059"/>
            <a:ext cx="3107040" cy="646331"/>
          </a:xfrm>
          <a:prstGeom prst="rect">
            <a:avLst/>
          </a:prstGeom>
          <a:noFill/>
        </p:spPr>
        <p:txBody>
          <a:bodyPr wrap="none" rtlCol="0">
            <a:spAutoFit/>
          </a:bodyPr>
          <a:lstStyle/>
          <a:p>
            <a:r>
              <a:rPr lang="en-US" dirty="0" smtClean="0"/>
              <a:t>Pelletier,</a:t>
            </a:r>
          </a:p>
          <a:p>
            <a:r>
              <a:rPr lang="en-US" dirty="0" smtClean="0"/>
              <a:t>2008, </a:t>
            </a:r>
            <a:r>
              <a:rPr lang="en-US" dirty="0" err="1" smtClean="0"/>
              <a:t>ch.</a:t>
            </a:r>
            <a:r>
              <a:rPr lang="en-US" dirty="0" smtClean="0"/>
              <a:t> 2; also Pelletier, 2013</a:t>
            </a:r>
            <a:endParaRPr lang="en-US" dirty="0"/>
          </a:p>
        </p:txBody>
      </p:sp>
      <p:sp>
        <p:nvSpPr>
          <p:cNvPr id="8" name="TextBox 7"/>
          <p:cNvSpPr txBox="1"/>
          <p:nvPr/>
        </p:nvSpPr>
        <p:spPr>
          <a:xfrm>
            <a:off x="203200" y="274638"/>
            <a:ext cx="1069524" cy="923330"/>
          </a:xfrm>
          <a:prstGeom prst="rect">
            <a:avLst/>
          </a:prstGeom>
          <a:noFill/>
        </p:spPr>
        <p:txBody>
          <a:bodyPr wrap="none" rtlCol="0">
            <a:spAutoFit/>
          </a:bodyPr>
          <a:lstStyle/>
          <a:p>
            <a:r>
              <a:rPr lang="en-US" dirty="0" smtClean="0"/>
              <a:t>Transient</a:t>
            </a:r>
          </a:p>
          <a:p>
            <a:r>
              <a:rPr lang="en-US" dirty="0" err="1" smtClean="0"/>
              <a:t>hillslope</a:t>
            </a:r>
            <a:endParaRPr lang="en-US" dirty="0" smtClean="0"/>
          </a:p>
          <a:p>
            <a:r>
              <a:rPr lang="en-US" dirty="0" smtClean="0"/>
              <a:t>evolution</a:t>
            </a:r>
            <a:endParaRPr lang="en-US" dirty="0"/>
          </a:p>
        </p:txBody>
      </p:sp>
    </p:spTree>
    <p:extLst>
      <p:ext uri="{BB962C8B-B14F-4D97-AF65-F5344CB8AC3E}">
        <p14:creationId xmlns:p14="http://schemas.microsoft.com/office/powerpoint/2010/main" val="1475969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8496300" cy="523875"/>
          </a:xfrm>
        </p:spPr>
        <p:txBody>
          <a:bodyPr>
            <a:normAutofit/>
          </a:bodyPr>
          <a:lstStyle/>
          <a:p>
            <a:r>
              <a:rPr lang="en-US" sz="2500" dirty="0" smtClean="0"/>
              <a:t>Hydrologic processes can be related to hydrograph shape</a:t>
            </a:r>
            <a:endParaRPr lang="en-US" sz="2500" dirty="0"/>
          </a:p>
        </p:txBody>
      </p:sp>
      <p:cxnSp>
        <p:nvCxnSpPr>
          <p:cNvPr id="4" name="Straight Arrow Connector 3"/>
          <p:cNvCxnSpPr/>
          <p:nvPr/>
        </p:nvCxnSpPr>
        <p:spPr>
          <a:xfrm flipV="1">
            <a:off x="1222375" y="505698"/>
            <a:ext cx="0" cy="20637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1009650" y="2290207"/>
            <a:ext cx="767715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225800" y="505698"/>
            <a:ext cx="3170497" cy="369332"/>
          </a:xfrm>
          <a:prstGeom prst="rect">
            <a:avLst/>
          </a:prstGeom>
          <a:noFill/>
        </p:spPr>
        <p:txBody>
          <a:bodyPr wrap="none" rtlCol="0">
            <a:spAutoFit/>
          </a:bodyPr>
          <a:lstStyle/>
          <a:p>
            <a:r>
              <a:rPr lang="en-US" dirty="0" smtClean="0"/>
              <a:t>HYPOTHETICAL HYDROGRAPHS:</a:t>
            </a:r>
            <a:endParaRPr lang="en-US" dirty="0"/>
          </a:p>
        </p:txBody>
      </p:sp>
      <p:cxnSp>
        <p:nvCxnSpPr>
          <p:cNvPr id="7" name="Straight Connector 6"/>
          <p:cNvCxnSpPr/>
          <p:nvPr/>
        </p:nvCxnSpPr>
        <p:spPr>
          <a:xfrm flipV="1">
            <a:off x="1447800" y="875030"/>
            <a:ext cx="333375" cy="141517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781175" y="875030"/>
            <a:ext cx="254000" cy="141517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447800" y="1305958"/>
            <a:ext cx="1174750" cy="98424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2622550" y="1305958"/>
            <a:ext cx="1054100" cy="984249"/>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250357" y="2351405"/>
            <a:ext cx="318467" cy="369332"/>
          </a:xfrm>
          <a:prstGeom prst="rect">
            <a:avLst/>
          </a:prstGeom>
          <a:noFill/>
        </p:spPr>
        <p:txBody>
          <a:bodyPr wrap="none" rtlCol="0">
            <a:spAutoFit/>
          </a:bodyPr>
          <a:lstStyle/>
          <a:p>
            <a:r>
              <a:rPr lang="en-US" i="1" dirty="0" smtClean="0"/>
              <a:t>t</a:t>
            </a:r>
            <a:endParaRPr lang="en-US" i="1" dirty="0"/>
          </a:p>
        </p:txBody>
      </p:sp>
      <p:sp>
        <p:nvSpPr>
          <p:cNvPr id="12" name="TextBox 11"/>
          <p:cNvSpPr txBox="1"/>
          <p:nvPr/>
        </p:nvSpPr>
        <p:spPr>
          <a:xfrm>
            <a:off x="843816" y="658098"/>
            <a:ext cx="394434" cy="369332"/>
          </a:xfrm>
          <a:prstGeom prst="rect">
            <a:avLst/>
          </a:prstGeom>
          <a:noFill/>
        </p:spPr>
        <p:txBody>
          <a:bodyPr wrap="none" rtlCol="0">
            <a:spAutoFit/>
          </a:bodyPr>
          <a:lstStyle/>
          <a:p>
            <a:r>
              <a:rPr lang="en-US" i="1" dirty="0" smtClean="0"/>
              <a:t>Q</a:t>
            </a:r>
            <a:endParaRPr lang="en-US" i="1" dirty="0"/>
          </a:p>
        </p:txBody>
      </p:sp>
      <p:cxnSp>
        <p:nvCxnSpPr>
          <p:cNvPr id="13" name="Straight Connector 12"/>
          <p:cNvCxnSpPr/>
          <p:nvPr/>
        </p:nvCxnSpPr>
        <p:spPr>
          <a:xfrm flipV="1">
            <a:off x="1447800" y="1766332"/>
            <a:ext cx="2228850" cy="523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3676650" y="1766332"/>
            <a:ext cx="2089150" cy="523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549400" y="2067957"/>
            <a:ext cx="4216400" cy="2294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5765801" y="2067957"/>
            <a:ext cx="2484556" cy="22225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97050" y="690364"/>
            <a:ext cx="587383" cy="369332"/>
          </a:xfrm>
          <a:prstGeom prst="rect">
            <a:avLst/>
          </a:prstGeom>
          <a:noFill/>
        </p:spPr>
        <p:txBody>
          <a:bodyPr wrap="none" rtlCol="0">
            <a:spAutoFit/>
          </a:bodyPr>
          <a:lstStyle/>
          <a:p>
            <a:r>
              <a:rPr lang="en-US" b="1" dirty="0" smtClean="0"/>
              <a:t>HOF</a:t>
            </a:r>
            <a:endParaRPr lang="en-US" b="1" dirty="0"/>
          </a:p>
        </p:txBody>
      </p:sp>
      <p:sp>
        <p:nvSpPr>
          <p:cNvPr id="18" name="TextBox 17"/>
          <p:cNvSpPr txBox="1"/>
          <p:nvPr/>
        </p:nvSpPr>
        <p:spPr>
          <a:xfrm>
            <a:off x="2638417" y="1121292"/>
            <a:ext cx="555824" cy="369332"/>
          </a:xfrm>
          <a:prstGeom prst="rect">
            <a:avLst/>
          </a:prstGeom>
          <a:noFill/>
        </p:spPr>
        <p:txBody>
          <a:bodyPr wrap="none" rtlCol="0">
            <a:spAutoFit/>
          </a:bodyPr>
          <a:lstStyle/>
          <a:p>
            <a:r>
              <a:rPr lang="en-US" b="1" dirty="0"/>
              <a:t>S</a:t>
            </a:r>
            <a:r>
              <a:rPr lang="en-US" b="1" dirty="0" smtClean="0"/>
              <a:t>OF</a:t>
            </a:r>
            <a:endParaRPr lang="en-US" b="1" dirty="0"/>
          </a:p>
        </p:txBody>
      </p:sp>
      <p:sp>
        <p:nvSpPr>
          <p:cNvPr id="19" name="TextBox 18"/>
          <p:cNvSpPr txBox="1"/>
          <p:nvPr/>
        </p:nvSpPr>
        <p:spPr>
          <a:xfrm>
            <a:off x="3902075" y="1490624"/>
            <a:ext cx="617928" cy="369332"/>
          </a:xfrm>
          <a:prstGeom prst="rect">
            <a:avLst/>
          </a:prstGeom>
          <a:noFill/>
        </p:spPr>
        <p:txBody>
          <a:bodyPr wrap="none" rtlCol="0">
            <a:spAutoFit/>
          </a:bodyPr>
          <a:lstStyle/>
          <a:p>
            <a:r>
              <a:rPr lang="en-US" b="1" dirty="0" smtClean="0"/>
              <a:t>SSSF</a:t>
            </a:r>
            <a:endParaRPr lang="en-US" b="1" dirty="0"/>
          </a:p>
        </p:txBody>
      </p:sp>
      <p:sp>
        <p:nvSpPr>
          <p:cNvPr id="20" name="TextBox 19"/>
          <p:cNvSpPr txBox="1"/>
          <p:nvPr/>
        </p:nvSpPr>
        <p:spPr>
          <a:xfrm>
            <a:off x="5943600" y="1698625"/>
            <a:ext cx="437702" cy="369332"/>
          </a:xfrm>
          <a:prstGeom prst="rect">
            <a:avLst/>
          </a:prstGeom>
          <a:noFill/>
        </p:spPr>
        <p:txBody>
          <a:bodyPr wrap="none" rtlCol="0">
            <a:spAutoFit/>
          </a:bodyPr>
          <a:lstStyle/>
          <a:p>
            <a:r>
              <a:rPr lang="en-US" b="1" dirty="0" smtClean="0"/>
              <a:t>GF</a:t>
            </a:r>
            <a:endParaRPr lang="en-US" b="1" dirty="0"/>
          </a:p>
        </p:txBody>
      </p:sp>
      <p:cxnSp>
        <p:nvCxnSpPr>
          <p:cNvPr id="22" name="Straight Arrow Connector 21"/>
          <p:cNvCxnSpPr/>
          <p:nvPr/>
        </p:nvCxnSpPr>
        <p:spPr>
          <a:xfrm flipV="1">
            <a:off x="569059" y="2848848"/>
            <a:ext cx="0" cy="2063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56334" y="4633357"/>
            <a:ext cx="3167916" cy="296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90166" y="4662964"/>
            <a:ext cx="318467" cy="369332"/>
          </a:xfrm>
          <a:prstGeom prst="rect">
            <a:avLst/>
          </a:prstGeom>
          <a:noFill/>
        </p:spPr>
        <p:txBody>
          <a:bodyPr wrap="none" rtlCol="0">
            <a:spAutoFit/>
          </a:bodyPr>
          <a:lstStyle/>
          <a:p>
            <a:r>
              <a:rPr lang="en-US" i="1" dirty="0" smtClean="0"/>
              <a:t>t</a:t>
            </a:r>
            <a:endParaRPr lang="en-US" i="1" dirty="0"/>
          </a:p>
        </p:txBody>
      </p:sp>
      <p:sp>
        <p:nvSpPr>
          <p:cNvPr id="25" name="TextBox 24"/>
          <p:cNvSpPr txBox="1"/>
          <p:nvPr/>
        </p:nvSpPr>
        <p:spPr>
          <a:xfrm>
            <a:off x="-2219" y="3001248"/>
            <a:ext cx="571278" cy="369332"/>
          </a:xfrm>
          <a:prstGeom prst="rect">
            <a:avLst/>
          </a:prstGeom>
          <a:noFill/>
        </p:spPr>
        <p:txBody>
          <a:bodyPr wrap="none" rtlCol="0">
            <a:spAutoFit/>
          </a:bodyPr>
          <a:lstStyle/>
          <a:p>
            <a:r>
              <a:rPr lang="en-US" i="1" dirty="0" smtClean="0">
                <a:solidFill>
                  <a:srgbClr val="008000"/>
                </a:solidFill>
              </a:rPr>
              <a:t>P</a:t>
            </a:r>
            <a:r>
              <a:rPr lang="en-US" i="1" dirty="0" smtClean="0"/>
              <a:t>,</a:t>
            </a:r>
            <a:r>
              <a:rPr lang="en-US" i="1" dirty="0" smtClean="0">
                <a:solidFill>
                  <a:srgbClr val="FF0000"/>
                </a:solidFill>
              </a:rPr>
              <a:t>Q</a:t>
            </a:r>
            <a:endParaRPr lang="en-US" i="1" dirty="0">
              <a:solidFill>
                <a:srgbClr val="FF0000"/>
              </a:solidFill>
            </a:endParaRPr>
          </a:p>
        </p:txBody>
      </p:sp>
      <p:cxnSp>
        <p:nvCxnSpPr>
          <p:cNvPr id="27" name="Straight Connector 26"/>
          <p:cNvCxnSpPr/>
          <p:nvPr/>
        </p:nvCxnSpPr>
        <p:spPr>
          <a:xfrm flipV="1">
            <a:off x="572234" y="3218180"/>
            <a:ext cx="333375" cy="141517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905609" y="3218180"/>
            <a:ext cx="484557" cy="141517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843816" y="3218181"/>
            <a:ext cx="419350" cy="14151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263166" y="3218180"/>
            <a:ext cx="1784834" cy="14447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843816" y="3001248"/>
            <a:ext cx="41935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899259" y="2616914"/>
            <a:ext cx="1268452" cy="369332"/>
          </a:xfrm>
          <a:prstGeom prst="rect">
            <a:avLst/>
          </a:prstGeom>
          <a:noFill/>
        </p:spPr>
        <p:txBody>
          <a:bodyPr wrap="none" rtlCol="0">
            <a:spAutoFit/>
          </a:bodyPr>
          <a:lstStyle/>
          <a:p>
            <a:r>
              <a:rPr lang="en-US" dirty="0" smtClean="0"/>
              <a:t>peak lag, </a:t>
            </a:r>
            <a:r>
              <a:rPr lang="en-US" i="1" dirty="0" err="1" smtClean="0"/>
              <a:t>L</a:t>
            </a:r>
            <a:r>
              <a:rPr lang="en-US" i="1" baseline="-25000" dirty="0" err="1" smtClean="0"/>
              <a:t>p</a:t>
            </a:r>
            <a:endParaRPr lang="en-US" i="1" baseline="-25000" dirty="0"/>
          </a:p>
        </p:txBody>
      </p:sp>
      <p:cxnSp>
        <p:nvCxnSpPr>
          <p:cNvPr id="41" name="Straight Arrow Connector 40"/>
          <p:cNvCxnSpPr/>
          <p:nvPr/>
        </p:nvCxnSpPr>
        <p:spPr>
          <a:xfrm>
            <a:off x="970816" y="4061956"/>
            <a:ext cx="826234"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440829" y="4016633"/>
            <a:ext cx="972179" cy="646331"/>
          </a:xfrm>
          <a:prstGeom prst="rect">
            <a:avLst/>
          </a:prstGeom>
          <a:noFill/>
        </p:spPr>
        <p:txBody>
          <a:bodyPr wrap="none" rtlCol="0">
            <a:spAutoFit/>
          </a:bodyPr>
          <a:lstStyle/>
          <a:p>
            <a:r>
              <a:rPr lang="en-US" dirty="0" smtClean="0"/>
              <a:t>centroid </a:t>
            </a:r>
          </a:p>
          <a:p>
            <a:r>
              <a:rPr lang="en-US" dirty="0" smtClean="0"/>
              <a:t>lag, </a:t>
            </a:r>
            <a:r>
              <a:rPr lang="en-US" i="1" dirty="0" err="1" smtClean="0"/>
              <a:t>L</a:t>
            </a:r>
            <a:r>
              <a:rPr lang="en-US" i="1" baseline="-25000" dirty="0" err="1"/>
              <a:t>c</a:t>
            </a:r>
            <a:endParaRPr lang="en-US" i="1" baseline="-25000" dirty="0"/>
          </a:p>
        </p:txBody>
      </p:sp>
      <p:cxnSp>
        <p:nvCxnSpPr>
          <p:cNvPr id="44" name="Straight Arrow Connector 43"/>
          <p:cNvCxnSpPr/>
          <p:nvPr/>
        </p:nvCxnSpPr>
        <p:spPr>
          <a:xfrm flipV="1">
            <a:off x="5531943" y="2986246"/>
            <a:ext cx="0" cy="251872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400908" y="5196999"/>
            <a:ext cx="3167916" cy="2960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531943" y="6175594"/>
            <a:ext cx="3414404" cy="369332"/>
          </a:xfrm>
          <a:prstGeom prst="rect">
            <a:avLst/>
          </a:prstGeom>
          <a:noFill/>
        </p:spPr>
        <p:txBody>
          <a:bodyPr wrap="none" rtlCol="0">
            <a:spAutoFit/>
          </a:bodyPr>
          <a:lstStyle/>
          <a:p>
            <a:r>
              <a:rPr lang="en-US" dirty="0" smtClean="0"/>
              <a:t>compilation by Tom Dunne (UCSB)</a:t>
            </a:r>
            <a:endParaRPr lang="en-US" dirty="0"/>
          </a:p>
        </p:txBody>
      </p:sp>
      <p:sp>
        <p:nvSpPr>
          <p:cNvPr id="47" name="TextBox 46"/>
          <p:cNvSpPr txBox="1"/>
          <p:nvPr/>
        </p:nvSpPr>
        <p:spPr>
          <a:xfrm>
            <a:off x="5765801" y="5352137"/>
            <a:ext cx="2799903" cy="369332"/>
          </a:xfrm>
          <a:prstGeom prst="rect">
            <a:avLst/>
          </a:prstGeom>
          <a:noFill/>
        </p:spPr>
        <p:txBody>
          <a:bodyPr wrap="none" rtlCol="0">
            <a:spAutoFit/>
          </a:bodyPr>
          <a:lstStyle/>
          <a:p>
            <a:r>
              <a:rPr lang="en-US" dirty="0" smtClean="0"/>
              <a:t>log</a:t>
            </a:r>
            <a:r>
              <a:rPr lang="en-US" baseline="-25000" dirty="0" smtClean="0"/>
              <a:t>10</a:t>
            </a:r>
            <a:r>
              <a:rPr lang="en-US" dirty="0" smtClean="0"/>
              <a:t>(drainage area A / km</a:t>
            </a:r>
            <a:r>
              <a:rPr lang="en-US" baseline="30000" dirty="0" smtClean="0"/>
              <a:t>2</a:t>
            </a:r>
            <a:r>
              <a:rPr lang="en-US" dirty="0" smtClean="0"/>
              <a:t>)</a:t>
            </a:r>
            <a:endParaRPr lang="en-US" dirty="0"/>
          </a:p>
        </p:txBody>
      </p:sp>
      <p:sp>
        <p:nvSpPr>
          <p:cNvPr id="48" name="TextBox 47"/>
          <p:cNvSpPr txBox="1"/>
          <p:nvPr/>
        </p:nvSpPr>
        <p:spPr>
          <a:xfrm>
            <a:off x="3787327" y="3547706"/>
            <a:ext cx="1710888" cy="369332"/>
          </a:xfrm>
          <a:prstGeom prst="rect">
            <a:avLst/>
          </a:prstGeom>
          <a:noFill/>
        </p:spPr>
        <p:txBody>
          <a:bodyPr wrap="none" rtlCol="0">
            <a:spAutoFit/>
          </a:bodyPr>
          <a:lstStyle/>
          <a:p>
            <a:r>
              <a:rPr lang="en-US" dirty="0" smtClean="0"/>
              <a:t>log</a:t>
            </a:r>
            <a:r>
              <a:rPr lang="en-US" baseline="-25000" dirty="0" smtClean="0"/>
              <a:t>10</a:t>
            </a:r>
            <a:r>
              <a:rPr lang="en-US" dirty="0" smtClean="0"/>
              <a:t>(</a:t>
            </a:r>
            <a:r>
              <a:rPr lang="en-US" dirty="0" err="1" smtClean="0"/>
              <a:t>L</a:t>
            </a:r>
            <a:r>
              <a:rPr lang="en-US" baseline="-25000" dirty="0" err="1" smtClean="0"/>
              <a:t>p</a:t>
            </a:r>
            <a:r>
              <a:rPr lang="en-US" dirty="0"/>
              <a:t> </a:t>
            </a:r>
            <a:r>
              <a:rPr lang="en-US" dirty="0" smtClean="0"/>
              <a:t>/ hours)</a:t>
            </a:r>
            <a:endParaRPr lang="en-US" dirty="0"/>
          </a:p>
        </p:txBody>
      </p:sp>
      <p:cxnSp>
        <p:nvCxnSpPr>
          <p:cNvPr id="51" name="Straight Connector 50"/>
          <p:cNvCxnSpPr/>
          <p:nvPr/>
        </p:nvCxnSpPr>
        <p:spPr>
          <a:xfrm flipV="1">
            <a:off x="5765800" y="3635375"/>
            <a:ext cx="2484557" cy="11776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5943600" y="4491356"/>
            <a:ext cx="2459157" cy="540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5765801" y="3233538"/>
            <a:ext cx="2251074" cy="731124"/>
          </a:xfrm>
          <a:prstGeom prst="line">
            <a:avLst/>
          </a:prstGeom>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6908551" y="3732372"/>
            <a:ext cx="555824" cy="369332"/>
          </a:xfrm>
          <a:prstGeom prst="rect">
            <a:avLst/>
          </a:prstGeom>
          <a:noFill/>
        </p:spPr>
        <p:txBody>
          <a:bodyPr wrap="none" rtlCol="0">
            <a:spAutoFit/>
          </a:bodyPr>
          <a:lstStyle/>
          <a:p>
            <a:r>
              <a:rPr lang="en-US" b="1" dirty="0" smtClean="0"/>
              <a:t>SOF</a:t>
            </a:r>
            <a:endParaRPr lang="en-US" b="1" dirty="0"/>
          </a:p>
        </p:txBody>
      </p:sp>
      <p:sp>
        <p:nvSpPr>
          <p:cNvPr id="59" name="TextBox 58"/>
          <p:cNvSpPr txBox="1"/>
          <p:nvPr/>
        </p:nvSpPr>
        <p:spPr>
          <a:xfrm>
            <a:off x="6599587" y="3185914"/>
            <a:ext cx="617928" cy="369332"/>
          </a:xfrm>
          <a:prstGeom prst="rect">
            <a:avLst/>
          </a:prstGeom>
          <a:noFill/>
        </p:spPr>
        <p:txBody>
          <a:bodyPr wrap="none" rtlCol="0">
            <a:spAutoFit/>
          </a:bodyPr>
          <a:lstStyle/>
          <a:p>
            <a:r>
              <a:rPr lang="en-US" b="1" dirty="0" smtClean="0"/>
              <a:t>SSSF</a:t>
            </a:r>
            <a:endParaRPr lang="en-US" b="1" dirty="0"/>
          </a:p>
        </p:txBody>
      </p:sp>
      <p:sp>
        <p:nvSpPr>
          <p:cNvPr id="62" name="TextBox 61"/>
          <p:cNvSpPr txBox="1"/>
          <p:nvPr/>
        </p:nvSpPr>
        <p:spPr>
          <a:xfrm>
            <a:off x="7060951" y="4331335"/>
            <a:ext cx="592342" cy="369332"/>
          </a:xfrm>
          <a:prstGeom prst="rect">
            <a:avLst/>
          </a:prstGeom>
          <a:noFill/>
        </p:spPr>
        <p:txBody>
          <a:bodyPr wrap="none" rtlCol="0">
            <a:spAutoFit/>
          </a:bodyPr>
          <a:lstStyle/>
          <a:p>
            <a:r>
              <a:rPr lang="en-US" b="1" dirty="0" smtClean="0"/>
              <a:t>HOF</a:t>
            </a:r>
            <a:endParaRPr lang="en-US" b="1" dirty="0"/>
          </a:p>
        </p:txBody>
      </p:sp>
      <p:sp>
        <p:nvSpPr>
          <p:cNvPr id="63" name="TextBox 62"/>
          <p:cNvSpPr txBox="1"/>
          <p:nvPr/>
        </p:nvSpPr>
        <p:spPr>
          <a:xfrm>
            <a:off x="3171011" y="5494378"/>
            <a:ext cx="1818038" cy="646331"/>
          </a:xfrm>
          <a:prstGeom prst="rect">
            <a:avLst/>
          </a:prstGeom>
          <a:noFill/>
        </p:spPr>
        <p:txBody>
          <a:bodyPr wrap="none" rtlCol="0">
            <a:spAutoFit/>
          </a:bodyPr>
          <a:lstStyle/>
          <a:p>
            <a:r>
              <a:rPr lang="en-US" b="1" dirty="0" smtClean="0"/>
              <a:t>SOF: </a:t>
            </a:r>
            <a:r>
              <a:rPr lang="en-US" i="1" dirty="0" err="1"/>
              <a:t>L</a:t>
            </a:r>
            <a:r>
              <a:rPr lang="en-US" i="1" baseline="-25000" dirty="0" err="1"/>
              <a:t>p</a:t>
            </a:r>
            <a:r>
              <a:rPr lang="en-US" dirty="0"/>
              <a:t> =</a:t>
            </a:r>
            <a:r>
              <a:rPr lang="en-US" b="1" dirty="0"/>
              <a:t> </a:t>
            </a:r>
            <a:r>
              <a:rPr lang="en-US" dirty="0" smtClean="0"/>
              <a:t>1.0 A</a:t>
            </a:r>
            <a:r>
              <a:rPr lang="en-US" baseline="30000" dirty="0" smtClean="0"/>
              <a:t>0.42</a:t>
            </a:r>
            <a:endParaRPr lang="en-US" baseline="30000" dirty="0"/>
          </a:p>
          <a:p>
            <a:endParaRPr lang="en-US" b="1" dirty="0"/>
          </a:p>
        </p:txBody>
      </p:sp>
      <p:sp>
        <p:nvSpPr>
          <p:cNvPr id="64" name="TextBox 63"/>
          <p:cNvSpPr txBox="1"/>
          <p:nvPr/>
        </p:nvSpPr>
        <p:spPr>
          <a:xfrm>
            <a:off x="3171011" y="5883236"/>
            <a:ext cx="1821870" cy="646331"/>
          </a:xfrm>
          <a:prstGeom prst="rect">
            <a:avLst/>
          </a:prstGeom>
          <a:noFill/>
        </p:spPr>
        <p:txBody>
          <a:bodyPr wrap="none" rtlCol="0">
            <a:spAutoFit/>
          </a:bodyPr>
          <a:lstStyle/>
          <a:p>
            <a:r>
              <a:rPr lang="en-US" b="1" dirty="0" smtClean="0"/>
              <a:t>SSSF: </a:t>
            </a:r>
            <a:r>
              <a:rPr lang="en-US" i="1" dirty="0" err="1"/>
              <a:t>L</a:t>
            </a:r>
            <a:r>
              <a:rPr lang="en-US" i="1" baseline="-25000" dirty="0" err="1"/>
              <a:t>p</a:t>
            </a:r>
            <a:r>
              <a:rPr lang="en-US" dirty="0"/>
              <a:t> =</a:t>
            </a:r>
            <a:r>
              <a:rPr lang="en-US" b="1" dirty="0"/>
              <a:t> </a:t>
            </a:r>
            <a:r>
              <a:rPr lang="en-US" dirty="0" smtClean="0"/>
              <a:t>18 A</a:t>
            </a:r>
            <a:r>
              <a:rPr lang="en-US" baseline="30000" dirty="0" smtClean="0"/>
              <a:t>0.26</a:t>
            </a:r>
            <a:endParaRPr lang="en-US" baseline="30000" dirty="0"/>
          </a:p>
          <a:p>
            <a:endParaRPr lang="en-US" b="1" dirty="0"/>
          </a:p>
        </p:txBody>
      </p:sp>
      <p:sp>
        <p:nvSpPr>
          <p:cNvPr id="65" name="TextBox 64"/>
          <p:cNvSpPr txBox="1"/>
          <p:nvPr/>
        </p:nvSpPr>
        <p:spPr>
          <a:xfrm>
            <a:off x="3117850" y="5152509"/>
            <a:ext cx="1893555" cy="369332"/>
          </a:xfrm>
          <a:prstGeom prst="rect">
            <a:avLst/>
          </a:prstGeom>
          <a:noFill/>
        </p:spPr>
        <p:txBody>
          <a:bodyPr wrap="none" rtlCol="0">
            <a:spAutoFit/>
          </a:bodyPr>
          <a:lstStyle/>
          <a:p>
            <a:r>
              <a:rPr lang="en-US" b="1" dirty="0" smtClean="0"/>
              <a:t>HOF: </a:t>
            </a:r>
            <a:r>
              <a:rPr lang="en-US" i="1" dirty="0" err="1" smtClean="0"/>
              <a:t>L</a:t>
            </a:r>
            <a:r>
              <a:rPr lang="en-US" i="1" baseline="-25000" dirty="0" err="1" smtClean="0"/>
              <a:t>p</a:t>
            </a:r>
            <a:r>
              <a:rPr lang="en-US" dirty="0" smtClean="0"/>
              <a:t> =</a:t>
            </a:r>
            <a:r>
              <a:rPr lang="en-US" b="1" dirty="0" smtClean="0"/>
              <a:t> </a:t>
            </a:r>
            <a:r>
              <a:rPr lang="en-US" dirty="0" smtClean="0"/>
              <a:t>0.42 A</a:t>
            </a:r>
            <a:r>
              <a:rPr lang="en-US" baseline="30000" dirty="0" smtClean="0"/>
              <a:t>0.2</a:t>
            </a:r>
            <a:endParaRPr lang="en-US" baseline="30000" dirty="0"/>
          </a:p>
        </p:txBody>
      </p:sp>
    </p:spTree>
    <p:extLst>
      <p:ext uri="{BB962C8B-B14F-4D97-AF65-F5344CB8AC3E}">
        <p14:creationId xmlns:p14="http://schemas.microsoft.com/office/powerpoint/2010/main" val="92215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32500" y="6137791"/>
            <a:ext cx="2791224" cy="369332"/>
          </a:xfrm>
          <a:prstGeom prst="rect">
            <a:avLst/>
          </a:prstGeom>
          <a:noFill/>
        </p:spPr>
        <p:txBody>
          <a:bodyPr wrap="none" rtlCol="0">
            <a:spAutoFit/>
          </a:bodyPr>
          <a:lstStyle/>
          <a:p>
            <a:r>
              <a:rPr lang="en-US" dirty="0" smtClean="0"/>
              <a:t>ideas by Tom Dunne (UCSB)</a:t>
            </a:r>
            <a:endParaRPr lang="en-US" dirty="0"/>
          </a:p>
        </p:txBody>
      </p:sp>
      <p:sp>
        <p:nvSpPr>
          <p:cNvPr id="5" name="Rectangle 4"/>
          <p:cNvSpPr/>
          <p:nvPr/>
        </p:nvSpPr>
        <p:spPr>
          <a:xfrm>
            <a:off x="430803" y="214531"/>
            <a:ext cx="4953000" cy="460375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21303" y="2421156"/>
            <a:ext cx="684803" cy="430887"/>
          </a:xfrm>
          <a:prstGeom prst="rect">
            <a:avLst/>
          </a:prstGeom>
          <a:noFill/>
        </p:spPr>
        <p:txBody>
          <a:bodyPr wrap="none" rtlCol="0">
            <a:spAutoFit/>
          </a:bodyPr>
          <a:lstStyle/>
          <a:p>
            <a:r>
              <a:rPr lang="en-US" sz="2200" b="1" dirty="0" smtClean="0"/>
              <a:t>HOF</a:t>
            </a:r>
            <a:endParaRPr lang="en-US" sz="2200" b="1" dirty="0"/>
          </a:p>
        </p:txBody>
      </p:sp>
      <p:sp>
        <p:nvSpPr>
          <p:cNvPr id="7" name="TextBox 6"/>
          <p:cNvSpPr txBox="1"/>
          <p:nvPr/>
        </p:nvSpPr>
        <p:spPr>
          <a:xfrm>
            <a:off x="4136323" y="4018181"/>
            <a:ext cx="714208" cy="430887"/>
          </a:xfrm>
          <a:prstGeom prst="rect">
            <a:avLst/>
          </a:prstGeom>
          <a:noFill/>
        </p:spPr>
        <p:txBody>
          <a:bodyPr wrap="none" rtlCol="0">
            <a:spAutoFit/>
          </a:bodyPr>
          <a:lstStyle/>
          <a:p>
            <a:r>
              <a:rPr lang="en-US" sz="2200" b="1" dirty="0" smtClean="0"/>
              <a:t>SSSF</a:t>
            </a:r>
            <a:endParaRPr lang="en-US" sz="2200" b="1" dirty="0"/>
          </a:p>
        </p:txBody>
      </p:sp>
      <p:sp>
        <p:nvSpPr>
          <p:cNvPr id="8" name="TextBox 7"/>
          <p:cNvSpPr txBox="1"/>
          <p:nvPr/>
        </p:nvSpPr>
        <p:spPr>
          <a:xfrm>
            <a:off x="4212228" y="455831"/>
            <a:ext cx="638303" cy="430887"/>
          </a:xfrm>
          <a:prstGeom prst="rect">
            <a:avLst/>
          </a:prstGeom>
          <a:noFill/>
        </p:spPr>
        <p:txBody>
          <a:bodyPr wrap="none" rtlCol="0">
            <a:spAutoFit/>
          </a:bodyPr>
          <a:lstStyle/>
          <a:p>
            <a:r>
              <a:rPr lang="en-US" sz="2200" b="1" dirty="0"/>
              <a:t>S</a:t>
            </a:r>
            <a:r>
              <a:rPr lang="en-US" sz="2200" b="1" dirty="0" smtClean="0"/>
              <a:t>OF</a:t>
            </a:r>
            <a:endParaRPr lang="en-US" sz="2200" b="1" dirty="0"/>
          </a:p>
        </p:txBody>
      </p:sp>
      <p:cxnSp>
        <p:nvCxnSpPr>
          <p:cNvPr id="10" name="Straight Arrow Connector 9"/>
          <p:cNvCxnSpPr/>
          <p:nvPr/>
        </p:nvCxnSpPr>
        <p:spPr>
          <a:xfrm>
            <a:off x="4431303" y="886718"/>
            <a:ext cx="0" cy="3131463"/>
          </a:xfrm>
          <a:prstGeom prst="straightConnector1">
            <a:avLst/>
          </a:prstGeom>
          <a:ln>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7" idx="1"/>
          </p:cNvCxnSpPr>
          <p:nvPr/>
        </p:nvCxnSpPr>
        <p:spPr>
          <a:xfrm>
            <a:off x="1306106" y="2738656"/>
            <a:ext cx="2830217" cy="1494969"/>
          </a:xfrm>
          <a:prstGeom prst="straightConnector1">
            <a:avLst/>
          </a:prstGeom>
          <a:ln>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1"/>
          </p:cNvCxnSpPr>
          <p:nvPr/>
        </p:nvCxnSpPr>
        <p:spPr>
          <a:xfrm flipH="1">
            <a:off x="1306106" y="671275"/>
            <a:ext cx="2906122" cy="1749881"/>
          </a:xfrm>
          <a:prstGeom prst="straightConnector1">
            <a:avLst/>
          </a:prstGeom>
          <a:ln>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33598" y="1960463"/>
            <a:ext cx="995410" cy="923330"/>
          </a:xfrm>
          <a:prstGeom prst="rect">
            <a:avLst/>
          </a:prstGeom>
          <a:solidFill>
            <a:srgbClr val="FFFFFF"/>
          </a:solidFill>
        </p:spPr>
        <p:txBody>
          <a:bodyPr wrap="none" rtlCol="0">
            <a:spAutoFit/>
          </a:bodyPr>
          <a:lstStyle/>
          <a:p>
            <a:pPr algn="ctr"/>
            <a:r>
              <a:rPr lang="en-US" i="1" dirty="0" smtClean="0"/>
              <a:t>variable</a:t>
            </a:r>
          </a:p>
          <a:p>
            <a:pPr algn="ctr"/>
            <a:r>
              <a:rPr lang="en-US" i="1" dirty="0" smtClean="0"/>
              <a:t>source</a:t>
            </a:r>
          </a:p>
          <a:p>
            <a:pPr algn="ctr"/>
            <a:r>
              <a:rPr lang="en-US" i="1" dirty="0" smtClean="0"/>
              <a:t>concept</a:t>
            </a:r>
            <a:endParaRPr lang="en-US" i="1" dirty="0"/>
          </a:p>
        </p:txBody>
      </p:sp>
      <p:cxnSp>
        <p:nvCxnSpPr>
          <p:cNvPr id="22" name="Straight Arrow Connector 21"/>
          <p:cNvCxnSpPr/>
          <p:nvPr/>
        </p:nvCxnSpPr>
        <p:spPr>
          <a:xfrm>
            <a:off x="430803" y="5127625"/>
            <a:ext cx="49530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663203" y="214531"/>
            <a:ext cx="0" cy="460375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549572" y="4758293"/>
            <a:ext cx="2881731" cy="369332"/>
          </a:xfrm>
          <a:prstGeom prst="rect">
            <a:avLst/>
          </a:prstGeom>
          <a:noFill/>
        </p:spPr>
        <p:txBody>
          <a:bodyPr wrap="none" rtlCol="0">
            <a:spAutoFit/>
          </a:bodyPr>
          <a:lstStyle/>
          <a:p>
            <a:r>
              <a:rPr lang="en-US" dirty="0" smtClean="0"/>
              <a:t>climate, vegetation, land use</a:t>
            </a:r>
            <a:endParaRPr lang="en-US" dirty="0"/>
          </a:p>
        </p:txBody>
      </p:sp>
      <p:sp>
        <p:nvSpPr>
          <p:cNvPr id="27" name="TextBox 26"/>
          <p:cNvSpPr txBox="1"/>
          <p:nvPr/>
        </p:nvSpPr>
        <p:spPr>
          <a:xfrm rot="16200000">
            <a:off x="5060739" y="2438400"/>
            <a:ext cx="1943523" cy="369332"/>
          </a:xfrm>
          <a:prstGeom prst="rect">
            <a:avLst/>
          </a:prstGeom>
          <a:noFill/>
        </p:spPr>
        <p:txBody>
          <a:bodyPr wrap="none" rtlCol="0">
            <a:spAutoFit/>
          </a:bodyPr>
          <a:lstStyle/>
          <a:p>
            <a:r>
              <a:rPr lang="en-US" dirty="0" smtClean="0"/>
              <a:t>topography &amp; soils</a:t>
            </a:r>
            <a:endParaRPr lang="en-US" dirty="0"/>
          </a:p>
        </p:txBody>
      </p:sp>
      <p:sp>
        <p:nvSpPr>
          <p:cNvPr id="28" name="TextBox 27"/>
          <p:cNvSpPr txBox="1"/>
          <p:nvPr/>
        </p:nvSpPr>
        <p:spPr>
          <a:xfrm>
            <a:off x="4583812" y="5173791"/>
            <a:ext cx="1633355" cy="646331"/>
          </a:xfrm>
          <a:prstGeom prst="rect">
            <a:avLst/>
          </a:prstGeom>
          <a:noFill/>
        </p:spPr>
        <p:txBody>
          <a:bodyPr wrap="none" rtlCol="0">
            <a:spAutoFit/>
          </a:bodyPr>
          <a:lstStyle/>
          <a:p>
            <a:r>
              <a:rPr lang="en-US" i="1" dirty="0" smtClean="0"/>
              <a:t>humid climate,</a:t>
            </a:r>
          </a:p>
          <a:p>
            <a:r>
              <a:rPr lang="en-US" i="1" dirty="0" smtClean="0"/>
              <a:t>dense veg.</a:t>
            </a:r>
            <a:endParaRPr lang="en-US" i="1" dirty="0"/>
          </a:p>
        </p:txBody>
      </p:sp>
      <p:sp>
        <p:nvSpPr>
          <p:cNvPr id="29" name="TextBox 28"/>
          <p:cNvSpPr txBox="1"/>
          <p:nvPr/>
        </p:nvSpPr>
        <p:spPr>
          <a:xfrm>
            <a:off x="0" y="5175250"/>
            <a:ext cx="2049259" cy="923330"/>
          </a:xfrm>
          <a:prstGeom prst="rect">
            <a:avLst/>
          </a:prstGeom>
          <a:noFill/>
        </p:spPr>
        <p:txBody>
          <a:bodyPr wrap="none" rtlCol="0">
            <a:spAutoFit/>
          </a:bodyPr>
          <a:lstStyle/>
          <a:p>
            <a:r>
              <a:rPr lang="en-US" i="1" dirty="0" err="1" smtClean="0"/>
              <a:t>arid</a:t>
            </a:r>
            <a:r>
              <a:rPr lang="en-US" i="1" dirty="0" err="1" smtClean="0">
                <a:sym typeface="Wingdings"/>
              </a:rPr>
              <a:t>subhumid</a:t>
            </a:r>
            <a:endParaRPr lang="en-US" i="1" dirty="0" smtClean="0">
              <a:sym typeface="Wingdings"/>
            </a:endParaRPr>
          </a:p>
          <a:p>
            <a:r>
              <a:rPr lang="en-US" i="1" dirty="0" smtClean="0">
                <a:sym typeface="Wingdings"/>
              </a:rPr>
              <a:t>thin veg.; disturbed</a:t>
            </a:r>
          </a:p>
          <a:p>
            <a:r>
              <a:rPr lang="en-US" i="1" dirty="0" smtClean="0">
                <a:sym typeface="Wingdings"/>
              </a:rPr>
              <a:t>by land use</a:t>
            </a:r>
            <a:endParaRPr lang="en-US" i="1" dirty="0"/>
          </a:p>
        </p:txBody>
      </p:sp>
      <p:sp>
        <p:nvSpPr>
          <p:cNvPr id="30" name="TextBox 29"/>
          <p:cNvSpPr txBox="1"/>
          <p:nvPr/>
        </p:nvSpPr>
        <p:spPr>
          <a:xfrm>
            <a:off x="5672900" y="-36612"/>
            <a:ext cx="2721130" cy="923330"/>
          </a:xfrm>
          <a:prstGeom prst="rect">
            <a:avLst/>
          </a:prstGeom>
          <a:noFill/>
        </p:spPr>
        <p:txBody>
          <a:bodyPr wrap="none" rtlCol="0">
            <a:spAutoFit/>
          </a:bodyPr>
          <a:lstStyle/>
          <a:p>
            <a:r>
              <a:rPr lang="en-US" i="1" dirty="0" smtClean="0"/>
              <a:t>thin soils</a:t>
            </a:r>
          </a:p>
          <a:p>
            <a:r>
              <a:rPr lang="en-US" i="1" dirty="0" smtClean="0"/>
              <a:t>gentle concave </a:t>
            </a:r>
            <a:r>
              <a:rPr lang="en-US" i="1" dirty="0" err="1" smtClean="0"/>
              <a:t>footslopes</a:t>
            </a:r>
            <a:r>
              <a:rPr lang="en-US" i="1" dirty="0" smtClean="0"/>
              <a:t>;</a:t>
            </a:r>
          </a:p>
          <a:p>
            <a:r>
              <a:rPr lang="en-US" i="1" dirty="0" smtClean="0"/>
              <a:t>wide valley bottoms</a:t>
            </a:r>
          </a:p>
        </p:txBody>
      </p:sp>
      <p:sp>
        <p:nvSpPr>
          <p:cNvPr id="31" name="TextBox 30"/>
          <p:cNvSpPr txBox="1"/>
          <p:nvPr/>
        </p:nvSpPr>
        <p:spPr>
          <a:xfrm>
            <a:off x="5672900" y="4204295"/>
            <a:ext cx="3088005" cy="923330"/>
          </a:xfrm>
          <a:prstGeom prst="rect">
            <a:avLst/>
          </a:prstGeom>
          <a:noFill/>
        </p:spPr>
        <p:txBody>
          <a:bodyPr wrap="none" rtlCol="0">
            <a:spAutoFit/>
          </a:bodyPr>
          <a:lstStyle/>
          <a:p>
            <a:r>
              <a:rPr lang="en-US" i="1" dirty="0" smtClean="0"/>
              <a:t>deep permeable soil</a:t>
            </a:r>
          </a:p>
          <a:p>
            <a:r>
              <a:rPr lang="en-US" i="1" dirty="0" smtClean="0"/>
              <a:t>steep straight/convex </a:t>
            </a:r>
            <a:r>
              <a:rPr lang="en-US" i="1" dirty="0" err="1" smtClean="0"/>
              <a:t>hillslope</a:t>
            </a:r>
            <a:endParaRPr lang="en-US" i="1" dirty="0" smtClean="0"/>
          </a:p>
          <a:p>
            <a:r>
              <a:rPr lang="en-US" i="1" dirty="0" smtClean="0"/>
              <a:t>narrow valley bottoms</a:t>
            </a:r>
          </a:p>
        </p:txBody>
      </p:sp>
      <p:sp>
        <p:nvSpPr>
          <p:cNvPr id="32" name="TextBox 31"/>
          <p:cNvSpPr txBox="1"/>
          <p:nvPr/>
        </p:nvSpPr>
        <p:spPr>
          <a:xfrm>
            <a:off x="559557" y="301943"/>
            <a:ext cx="2039553" cy="369332"/>
          </a:xfrm>
          <a:prstGeom prst="rect">
            <a:avLst/>
          </a:prstGeom>
          <a:noFill/>
        </p:spPr>
        <p:txBody>
          <a:bodyPr wrap="none" rtlCol="0">
            <a:spAutoFit/>
          </a:bodyPr>
          <a:lstStyle/>
          <a:p>
            <a:r>
              <a:rPr lang="en-US" dirty="0" err="1" smtClean="0"/>
              <a:t>Hillslope</a:t>
            </a:r>
            <a:r>
              <a:rPr lang="en-US" dirty="0" smtClean="0"/>
              <a:t> </a:t>
            </a:r>
            <a:r>
              <a:rPr lang="en-US" u="sng" dirty="0" smtClean="0"/>
              <a:t>hydrology</a:t>
            </a:r>
            <a:r>
              <a:rPr lang="en-US" dirty="0" smtClean="0"/>
              <a:t>:</a:t>
            </a:r>
            <a:endParaRPr lang="en-US" dirty="0"/>
          </a:p>
        </p:txBody>
      </p:sp>
    </p:spTree>
    <p:extLst>
      <p:ext uri="{BB962C8B-B14F-4D97-AF65-F5344CB8AC3E}">
        <p14:creationId xmlns:p14="http://schemas.microsoft.com/office/powerpoint/2010/main" val="3396615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32500" y="6137791"/>
            <a:ext cx="2791224" cy="369332"/>
          </a:xfrm>
          <a:prstGeom prst="rect">
            <a:avLst/>
          </a:prstGeom>
          <a:noFill/>
        </p:spPr>
        <p:txBody>
          <a:bodyPr wrap="none" rtlCol="0">
            <a:spAutoFit/>
          </a:bodyPr>
          <a:lstStyle/>
          <a:p>
            <a:r>
              <a:rPr lang="en-US" dirty="0" smtClean="0"/>
              <a:t>ideas by Tom Dunne (UCSB)</a:t>
            </a:r>
            <a:endParaRPr lang="en-US" dirty="0"/>
          </a:p>
        </p:txBody>
      </p:sp>
      <p:sp>
        <p:nvSpPr>
          <p:cNvPr id="5" name="Rectangle 4"/>
          <p:cNvSpPr/>
          <p:nvPr/>
        </p:nvSpPr>
        <p:spPr>
          <a:xfrm>
            <a:off x="430803" y="214531"/>
            <a:ext cx="4953000" cy="460375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t>
            </a:r>
            <a:endParaRPr lang="en-US" dirty="0"/>
          </a:p>
        </p:txBody>
      </p:sp>
      <p:cxnSp>
        <p:nvCxnSpPr>
          <p:cNvPr id="22" name="Straight Arrow Connector 21"/>
          <p:cNvCxnSpPr/>
          <p:nvPr/>
        </p:nvCxnSpPr>
        <p:spPr>
          <a:xfrm>
            <a:off x="430803" y="5127625"/>
            <a:ext cx="49530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663203" y="214531"/>
            <a:ext cx="0" cy="460375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549572" y="4758293"/>
            <a:ext cx="2881731" cy="369332"/>
          </a:xfrm>
          <a:prstGeom prst="rect">
            <a:avLst/>
          </a:prstGeom>
          <a:noFill/>
        </p:spPr>
        <p:txBody>
          <a:bodyPr wrap="none" rtlCol="0">
            <a:spAutoFit/>
          </a:bodyPr>
          <a:lstStyle/>
          <a:p>
            <a:r>
              <a:rPr lang="en-US" dirty="0" smtClean="0"/>
              <a:t>climate, vegetation, land use</a:t>
            </a:r>
            <a:endParaRPr lang="en-US" dirty="0"/>
          </a:p>
        </p:txBody>
      </p:sp>
      <p:sp>
        <p:nvSpPr>
          <p:cNvPr id="27" name="TextBox 26"/>
          <p:cNvSpPr txBox="1"/>
          <p:nvPr/>
        </p:nvSpPr>
        <p:spPr>
          <a:xfrm rot="16200000">
            <a:off x="5060739" y="2438400"/>
            <a:ext cx="1943523" cy="369332"/>
          </a:xfrm>
          <a:prstGeom prst="rect">
            <a:avLst/>
          </a:prstGeom>
          <a:noFill/>
        </p:spPr>
        <p:txBody>
          <a:bodyPr wrap="none" rtlCol="0">
            <a:spAutoFit/>
          </a:bodyPr>
          <a:lstStyle/>
          <a:p>
            <a:r>
              <a:rPr lang="en-US" dirty="0" smtClean="0"/>
              <a:t>topography &amp; soils</a:t>
            </a:r>
            <a:endParaRPr lang="en-US" dirty="0"/>
          </a:p>
        </p:txBody>
      </p:sp>
      <p:sp>
        <p:nvSpPr>
          <p:cNvPr id="28" name="TextBox 27"/>
          <p:cNvSpPr txBox="1"/>
          <p:nvPr/>
        </p:nvSpPr>
        <p:spPr>
          <a:xfrm>
            <a:off x="4583812" y="5173791"/>
            <a:ext cx="1633355" cy="646331"/>
          </a:xfrm>
          <a:prstGeom prst="rect">
            <a:avLst/>
          </a:prstGeom>
          <a:noFill/>
        </p:spPr>
        <p:txBody>
          <a:bodyPr wrap="none" rtlCol="0">
            <a:spAutoFit/>
          </a:bodyPr>
          <a:lstStyle/>
          <a:p>
            <a:r>
              <a:rPr lang="en-US" i="1" dirty="0" smtClean="0"/>
              <a:t>humid climate,</a:t>
            </a:r>
          </a:p>
          <a:p>
            <a:r>
              <a:rPr lang="en-US" i="1" dirty="0" smtClean="0"/>
              <a:t>dense veg.</a:t>
            </a:r>
            <a:endParaRPr lang="en-US" i="1" dirty="0"/>
          </a:p>
        </p:txBody>
      </p:sp>
      <p:sp>
        <p:nvSpPr>
          <p:cNvPr id="29" name="TextBox 28"/>
          <p:cNvSpPr txBox="1"/>
          <p:nvPr/>
        </p:nvSpPr>
        <p:spPr>
          <a:xfrm>
            <a:off x="0" y="5175250"/>
            <a:ext cx="2049259" cy="923330"/>
          </a:xfrm>
          <a:prstGeom prst="rect">
            <a:avLst/>
          </a:prstGeom>
          <a:noFill/>
        </p:spPr>
        <p:txBody>
          <a:bodyPr wrap="none" rtlCol="0">
            <a:spAutoFit/>
          </a:bodyPr>
          <a:lstStyle/>
          <a:p>
            <a:r>
              <a:rPr lang="en-US" i="1" dirty="0" err="1" smtClean="0"/>
              <a:t>arid</a:t>
            </a:r>
            <a:r>
              <a:rPr lang="en-US" i="1" dirty="0" err="1" smtClean="0">
                <a:sym typeface="Wingdings"/>
              </a:rPr>
              <a:t>subhumid</a:t>
            </a:r>
            <a:endParaRPr lang="en-US" i="1" dirty="0" smtClean="0">
              <a:sym typeface="Wingdings"/>
            </a:endParaRPr>
          </a:p>
          <a:p>
            <a:r>
              <a:rPr lang="en-US" i="1" dirty="0" smtClean="0">
                <a:sym typeface="Wingdings"/>
              </a:rPr>
              <a:t>thin veg.; disturbed</a:t>
            </a:r>
          </a:p>
          <a:p>
            <a:r>
              <a:rPr lang="en-US" i="1" dirty="0" smtClean="0">
                <a:sym typeface="Wingdings"/>
              </a:rPr>
              <a:t>by land use</a:t>
            </a:r>
            <a:endParaRPr lang="en-US" i="1" dirty="0"/>
          </a:p>
        </p:txBody>
      </p:sp>
      <p:sp>
        <p:nvSpPr>
          <p:cNvPr id="30" name="TextBox 29"/>
          <p:cNvSpPr txBox="1"/>
          <p:nvPr/>
        </p:nvSpPr>
        <p:spPr>
          <a:xfrm>
            <a:off x="5672900" y="-36612"/>
            <a:ext cx="2721130" cy="923330"/>
          </a:xfrm>
          <a:prstGeom prst="rect">
            <a:avLst/>
          </a:prstGeom>
          <a:noFill/>
        </p:spPr>
        <p:txBody>
          <a:bodyPr wrap="none" rtlCol="0">
            <a:spAutoFit/>
          </a:bodyPr>
          <a:lstStyle/>
          <a:p>
            <a:r>
              <a:rPr lang="en-US" i="1" dirty="0" smtClean="0"/>
              <a:t>thin soils</a:t>
            </a:r>
          </a:p>
          <a:p>
            <a:r>
              <a:rPr lang="en-US" i="1" dirty="0" smtClean="0"/>
              <a:t>gentle concave </a:t>
            </a:r>
            <a:r>
              <a:rPr lang="en-US" i="1" dirty="0" err="1" smtClean="0"/>
              <a:t>footslopes</a:t>
            </a:r>
            <a:r>
              <a:rPr lang="en-US" i="1" dirty="0" smtClean="0"/>
              <a:t>;</a:t>
            </a:r>
          </a:p>
          <a:p>
            <a:r>
              <a:rPr lang="en-US" i="1" dirty="0" smtClean="0"/>
              <a:t>wide valley bottoms</a:t>
            </a:r>
          </a:p>
        </p:txBody>
      </p:sp>
      <p:sp>
        <p:nvSpPr>
          <p:cNvPr id="31" name="TextBox 30"/>
          <p:cNvSpPr txBox="1"/>
          <p:nvPr/>
        </p:nvSpPr>
        <p:spPr>
          <a:xfrm>
            <a:off x="5672900" y="4204295"/>
            <a:ext cx="3088005" cy="923330"/>
          </a:xfrm>
          <a:prstGeom prst="rect">
            <a:avLst/>
          </a:prstGeom>
          <a:noFill/>
        </p:spPr>
        <p:txBody>
          <a:bodyPr wrap="none" rtlCol="0">
            <a:spAutoFit/>
          </a:bodyPr>
          <a:lstStyle/>
          <a:p>
            <a:r>
              <a:rPr lang="en-US" i="1" dirty="0" smtClean="0"/>
              <a:t>deep permeable soil</a:t>
            </a:r>
          </a:p>
          <a:p>
            <a:r>
              <a:rPr lang="en-US" i="1" dirty="0" smtClean="0"/>
              <a:t>steep straight/convex </a:t>
            </a:r>
            <a:r>
              <a:rPr lang="en-US" i="1" dirty="0" err="1" smtClean="0"/>
              <a:t>hillslope</a:t>
            </a:r>
            <a:endParaRPr lang="en-US" i="1" dirty="0" smtClean="0"/>
          </a:p>
          <a:p>
            <a:r>
              <a:rPr lang="en-US" i="1" dirty="0" smtClean="0"/>
              <a:t>narrow valley bottoms</a:t>
            </a:r>
          </a:p>
        </p:txBody>
      </p:sp>
      <p:sp>
        <p:nvSpPr>
          <p:cNvPr id="19" name="TextBox 18"/>
          <p:cNvSpPr txBox="1"/>
          <p:nvPr/>
        </p:nvSpPr>
        <p:spPr>
          <a:xfrm>
            <a:off x="559557" y="301943"/>
            <a:ext cx="1923573" cy="646331"/>
          </a:xfrm>
          <a:prstGeom prst="rect">
            <a:avLst/>
          </a:prstGeom>
          <a:noFill/>
        </p:spPr>
        <p:txBody>
          <a:bodyPr wrap="none" rtlCol="0">
            <a:spAutoFit/>
          </a:bodyPr>
          <a:lstStyle/>
          <a:p>
            <a:r>
              <a:rPr lang="en-US" dirty="0" err="1" smtClean="0"/>
              <a:t>Hillslope</a:t>
            </a:r>
            <a:r>
              <a:rPr lang="en-US" dirty="0" smtClean="0"/>
              <a:t> </a:t>
            </a:r>
          </a:p>
          <a:p>
            <a:r>
              <a:rPr lang="en-US" u="sng" dirty="0" smtClean="0"/>
              <a:t>erosion processes</a:t>
            </a:r>
            <a:r>
              <a:rPr lang="en-US" dirty="0" smtClean="0"/>
              <a:t>:</a:t>
            </a:r>
            <a:endParaRPr lang="en-US" dirty="0"/>
          </a:p>
        </p:txBody>
      </p:sp>
      <p:sp>
        <p:nvSpPr>
          <p:cNvPr id="2" name="Freeform 1"/>
          <p:cNvSpPr/>
          <p:nvPr/>
        </p:nvSpPr>
        <p:spPr>
          <a:xfrm>
            <a:off x="2602312" y="222250"/>
            <a:ext cx="620313" cy="4540250"/>
          </a:xfrm>
          <a:custGeom>
            <a:avLst/>
            <a:gdLst>
              <a:gd name="connsiteX0" fmla="*/ 413938 w 620313"/>
              <a:gd name="connsiteY0" fmla="*/ 0 h 4540250"/>
              <a:gd name="connsiteX1" fmla="*/ 302813 w 620313"/>
              <a:gd name="connsiteY1" fmla="*/ 349250 h 4540250"/>
              <a:gd name="connsiteX2" fmla="*/ 207563 w 620313"/>
              <a:gd name="connsiteY2" fmla="*/ 555625 h 4540250"/>
              <a:gd name="connsiteX3" fmla="*/ 64688 w 620313"/>
              <a:gd name="connsiteY3" fmla="*/ 1000125 h 4540250"/>
              <a:gd name="connsiteX4" fmla="*/ 17063 w 620313"/>
              <a:gd name="connsiteY4" fmla="*/ 1206500 h 4540250"/>
              <a:gd name="connsiteX5" fmla="*/ 48813 w 620313"/>
              <a:gd name="connsiteY5" fmla="*/ 1651000 h 4540250"/>
              <a:gd name="connsiteX6" fmla="*/ 144063 w 620313"/>
              <a:gd name="connsiteY6" fmla="*/ 1793875 h 4540250"/>
              <a:gd name="connsiteX7" fmla="*/ 223438 w 620313"/>
              <a:gd name="connsiteY7" fmla="*/ 1936750 h 4540250"/>
              <a:gd name="connsiteX8" fmla="*/ 286938 w 620313"/>
              <a:gd name="connsiteY8" fmla="*/ 2000250 h 4540250"/>
              <a:gd name="connsiteX9" fmla="*/ 366313 w 620313"/>
              <a:gd name="connsiteY9" fmla="*/ 2111375 h 4540250"/>
              <a:gd name="connsiteX10" fmla="*/ 413938 w 620313"/>
              <a:gd name="connsiteY10" fmla="*/ 2174875 h 4540250"/>
              <a:gd name="connsiteX11" fmla="*/ 429813 w 620313"/>
              <a:gd name="connsiteY11" fmla="*/ 2238375 h 4540250"/>
              <a:gd name="connsiteX12" fmla="*/ 493313 w 620313"/>
              <a:gd name="connsiteY12" fmla="*/ 2349500 h 4540250"/>
              <a:gd name="connsiteX13" fmla="*/ 572688 w 620313"/>
              <a:gd name="connsiteY13" fmla="*/ 2460625 h 4540250"/>
              <a:gd name="connsiteX14" fmla="*/ 620313 w 620313"/>
              <a:gd name="connsiteY14" fmla="*/ 2651125 h 4540250"/>
              <a:gd name="connsiteX15" fmla="*/ 588563 w 620313"/>
              <a:gd name="connsiteY15" fmla="*/ 2825750 h 4540250"/>
              <a:gd name="connsiteX16" fmla="*/ 572688 w 620313"/>
              <a:gd name="connsiteY16" fmla="*/ 2873375 h 4540250"/>
              <a:gd name="connsiteX17" fmla="*/ 493313 w 620313"/>
              <a:gd name="connsiteY17" fmla="*/ 2984500 h 4540250"/>
              <a:gd name="connsiteX18" fmla="*/ 461563 w 620313"/>
              <a:gd name="connsiteY18" fmla="*/ 3095625 h 4540250"/>
              <a:gd name="connsiteX19" fmla="*/ 429813 w 620313"/>
              <a:gd name="connsiteY19" fmla="*/ 3143250 h 4540250"/>
              <a:gd name="connsiteX20" fmla="*/ 493313 w 620313"/>
              <a:gd name="connsiteY20" fmla="*/ 3730625 h 4540250"/>
              <a:gd name="connsiteX21" fmla="*/ 525063 w 620313"/>
              <a:gd name="connsiteY21" fmla="*/ 3794125 h 4540250"/>
              <a:gd name="connsiteX22" fmla="*/ 540938 w 620313"/>
              <a:gd name="connsiteY22" fmla="*/ 3984625 h 4540250"/>
              <a:gd name="connsiteX23" fmla="*/ 556813 w 620313"/>
              <a:gd name="connsiteY23" fmla="*/ 4048125 h 4540250"/>
              <a:gd name="connsiteX24" fmla="*/ 477438 w 620313"/>
              <a:gd name="connsiteY24" fmla="*/ 4286250 h 4540250"/>
              <a:gd name="connsiteX25" fmla="*/ 429813 w 620313"/>
              <a:gd name="connsiteY25" fmla="*/ 4476750 h 4540250"/>
              <a:gd name="connsiteX26" fmla="*/ 413938 w 620313"/>
              <a:gd name="connsiteY26" fmla="*/ 4540250 h 4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0313" h="4540250">
                <a:moveTo>
                  <a:pt x="413938" y="0"/>
                </a:moveTo>
                <a:cubicBezTo>
                  <a:pt x="373295" y="182894"/>
                  <a:pt x="388982" y="145578"/>
                  <a:pt x="302813" y="349250"/>
                </a:cubicBezTo>
                <a:cubicBezTo>
                  <a:pt x="273292" y="419027"/>
                  <a:pt x="233595" y="484472"/>
                  <a:pt x="207563" y="555625"/>
                </a:cubicBezTo>
                <a:cubicBezTo>
                  <a:pt x="154091" y="701783"/>
                  <a:pt x="90274" y="846610"/>
                  <a:pt x="64688" y="1000125"/>
                </a:cubicBezTo>
                <a:cubicBezTo>
                  <a:pt x="42480" y="1133375"/>
                  <a:pt x="57656" y="1064426"/>
                  <a:pt x="17063" y="1206500"/>
                </a:cubicBezTo>
                <a:cubicBezTo>
                  <a:pt x="-6747" y="1420787"/>
                  <a:pt x="-13308" y="1365244"/>
                  <a:pt x="48813" y="1651000"/>
                </a:cubicBezTo>
                <a:cubicBezTo>
                  <a:pt x="61253" y="1708224"/>
                  <a:pt x="115123" y="1748398"/>
                  <a:pt x="144063" y="1793875"/>
                </a:cubicBezTo>
                <a:cubicBezTo>
                  <a:pt x="180865" y="1851706"/>
                  <a:pt x="182401" y="1888873"/>
                  <a:pt x="223438" y="1936750"/>
                </a:cubicBezTo>
                <a:cubicBezTo>
                  <a:pt x="242919" y="1959478"/>
                  <a:pt x="267226" y="1977722"/>
                  <a:pt x="286938" y="2000250"/>
                </a:cubicBezTo>
                <a:cubicBezTo>
                  <a:pt x="327291" y="2046367"/>
                  <a:pt x="333386" y="2065277"/>
                  <a:pt x="366313" y="2111375"/>
                </a:cubicBezTo>
                <a:cubicBezTo>
                  <a:pt x="381692" y="2132905"/>
                  <a:pt x="398063" y="2153708"/>
                  <a:pt x="413938" y="2174875"/>
                </a:cubicBezTo>
                <a:cubicBezTo>
                  <a:pt x="419230" y="2196042"/>
                  <a:pt x="422152" y="2217946"/>
                  <a:pt x="429813" y="2238375"/>
                </a:cubicBezTo>
                <a:cubicBezTo>
                  <a:pt x="444500" y="2277540"/>
                  <a:pt x="469072" y="2315563"/>
                  <a:pt x="493313" y="2349500"/>
                </a:cubicBezTo>
                <a:cubicBezTo>
                  <a:pt x="500211" y="2359158"/>
                  <a:pt x="563885" y="2440818"/>
                  <a:pt x="572688" y="2460625"/>
                </a:cubicBezTo>
                <a:cubicBezTo>
                  <a:pt x="606231" y="2536097"/>
                  <a:pt x="607001" y="2571254"/>
                  <a:pt x="620313" y="2651125"/>
                </a:cubicBezTo>
                <a:cubicBezTo>
                  <a:pt x="607465" y="2741060"/>
                  <a:pt x="609949" y="2750900"/>
                  <a:pt x="588563" y="2825750"/>
                </a:cubicBezTo>
                <a:cubicBezTo>
                  <a:pt x="583966" y="2841840"/>
                  <a:pt x="580172" y="2858408"/>
                  <a:pt x="572688" y="2873375"/>
                </a:cubicBezTo>
                <a:cubicBezTo>
                  <a:pt x="561081" y="2896588"/>
                  <a:pt x="504099" y="2970118"/>
                  <a:pt x="493313" y="2984500"/>
                </a:cubicBezTo>
                <a:cubicBezTo>
                  <a:pt x="488227" y="3004845"/>
                  <a:pt x="472950" y="3072851"/>
                  <a:pt x="461563" y="3095625"/>
                </a:cubicBezTo>
                <a:cubicBezTo>
                  <a:pt x="453030" y="3112690"/>
                  <a:pt x="440396" y="3127375"/>
                  <a:pt x="429813" y="3143250"/>
                </a:cubicBezTo>
                <a:cubicBezTo>
                  <a:pt x="453082" y="3515561"/>
                  <a:pt x="400274" y="3521288"/>
                  <a:pt x="493313" y="3730625"/>
                </a:cubicBezTo>
                <a:cubicBezTo>
                  <a:pt x="502924" y="3752250"/>
                  <a:pt x="514480" y="3772958"/>
                  <a:pt x="525063" y="3794125"/>
                </a:cubicBezTo>
                <a:cubicBezTo>
                  <a:pt x="530355" y="3857625"/>
                  <a:pt x="533034" y="3921397"/>
                  <a:pt x="540938" y="3984625"/>
                </a:cubicBezTo>
                <a:cubicBezTo>
                  <a:pt x="543644" y="4006275"/>
                  <a:pt x="561308" y="4026775"/>
                  <a:pt x="556813" y="4048125"/>
                </a:cubicBezTo>
                <a:cubicBezTo>
                  <a:pt x="539576" y="4129999"/>
                  <a:pt x="497731" y="4205080"/>
                  <a:pt x="477438" y="4286250"/>
                </a:cubicBezTo>
                <a:cubicBezTo>
                  <a:pt x="461563" y="4349750"/>
                  <a:pt x="450511" y="4414655"/>
                  <a:pt x="429813" y="4476750"/>
                </a:cubicBezTo>
                <a:cubicBezTo>
                  <a:pt x="412265" y="4529395"/>
                  <a:pt x="413938" y="4507641"/>
                  <a:pt x="413938" y="454025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2587625" y="1590694"/>
            <a:ext cx="2794000" cy="234931"/>
          </a:xfrm>
          <a:custGeom>
            <a:avLst/>
            <a:gdLst>
              <a:gd name="connsiteX0" fmla="*/ 0 w 2794000"/>
              <a:gd name="connsiteY0" fmla="*/ 76181 h 234931"/>
              <a:gd name="connsiteX1" fmla="*/ 238125 w 2794000"/>
              <a:gd name="connsiteY1" fmla="*/ 60306 h 234931"/>
              <a:gd name="connsiteX2" fmla="*/ 365125 w 2794000"/>
              <a:gd name="connsiteY2" fmla="*/ 44431 h 234931"/>
              <a:gd name="connsiteX3" fmla="*/ 825500 w 2794000"/>
              <a:gd name="connsiteY3" fmla="*/ 28556 h 234931"/>
              <a:gd name="connsiteX4" fmla="*/ 1778000 w 2794000"/>
              <a:gd name="connsiteY4" fmla="*/ 28556 h 234931"/>
              <a:gd name="connsiteX5" fmla="*/ 1841500 w 2794000"/>
              <a:gd name="connsiteY5" fmla="*/ 76181 h 234931"/>
              <a:gd name="connsiteX6" fmla="*/ 1920875 w 2794000"/>
              <a:gd name="connsiteY6" fmla="*/ 92056 h 234931"/>
              <a:gd name="connsiteX7" fmla="*/ 1968500 w 2794000"/>
              <a:gd name="connsiteY7" fmla="*/ 123806 h 234931"/>
              <a:gd name="connsiteX8" fmla="*/ 2095500 w 2794000"/>
              <a:gd name="connsiteY8" fmla="*/ 155556 h 234931"/>
              <a:gd name="connsiteX9" fmla="*/ 2238375 w 2794000"/>
              <a:gd name="connsiteY9" fmla="*/ 203181 h 234931"/>
              <a:gd name="connsiteX10" fmla="*/ 2508250 w 2794000"/>
              <a:gd name="connsiteY10" fmla="*/ 234931 h 234931"/>
              <a:gd name="connsiteX11" fmla="*/ 2651125 w 2794000"/>
              <a:gd name="connsiteY11" fmla="*/ 219056 h 234931"/>
              <a:gd name="connsiteX12" fmla="*/ 2746375 w 2794000"/>
              <a:gd name="connsiteY12" fmla="*/ 187306 h 234931"/>
              <a:gd name="connsiteX13" fmla="*/ 2794000 w 2794000"/>
              <a:gd name="connsiteY13" fmla="*/ 171431 h 23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4000" h="234931">
                <a:moveTo>
                  <a:pt x="0" y="76181"/>
                </a:moveTo>
                <a:cubicBezTo>
                  <a:pt x="79375" y="70889"/>
                  <a:pt x="158873" y="67197"/>
                  <a:pt x="238125" y="60306"/>
                </a:cubicBezTo>
                <a:cubicBezTo>
                  <a:pt x="280627" y="56610"/>
                  <a:pt x="322524" y="46734"/>
                  <a:pt x="365125" y="44431"/>
                </a:cubicBezTo>
                <a:cubicBezTo>
                  <a:pt x="518451" y="36143"/>
                  <a:pt x="672042" y="33848"/>
                  <a:pt x="825500" y="28556"/>
                </a:cubicBezTo>
                <a:cubicBezTo>
                  <a:pt x="1196029" y="-5128"/>
                  <a:pt x="1218465" y="-13673"/>
                  <a:pt x="1778000" y="28556"/>
                </a:cubicBezTo>
                <a:cubicBezTo>
                  <a:pt x="1804383" y="30547"/>
                  <a:pt x="1817322" y="65435"/>
                  <a:pt x="1841500" y="76181"/>
                </a:cubicBezTo>
                <a:cubicBezTo>
                  <a:pt x="1866157" y="87140"/>
                  <a:pt x="1894417" y="86764"/>
                  <a:pt x="1920875" y="92056"/>
                </a:cubicBezTo>
                <a:cubicBezTo>
                  <a:pt x="1936750" y="102639"/>
                  <a:pt x="1951435" y="115273"/>
                  <a:pt x="1968500" y="123806"/>
                </a:cubicBezTo>
                <a:cubicBezTo>
                  <a:pt x="2010405" y="144759"/>
                  <a:pt x="2050214" y="141970"/>
                  <a:pt x="2095500" y="155556"/>
                </a:cubicBezTo>
                <a:cubicBezTo>
                  <a:pt x="2210757" y="190133"/>
                  <a:pt x="2135266" y="184434"/>
                  <a:pt x="2238375" y="203181"/>
                </a:cubicBezTo>
                <a:cubicBezTo>
                  <a:pt x="2324160" y="218778"/>
                  <a:pt x="2423107" y="226417"/>
                  <a:pt x="2508250" y="234931"/>
                </a:cubicBezTo>
                <a:cubicBezTo>
                  <a:pt x="2555875" y="229639"/>
                  <a:pt x="2604137" y="228454"/>
                  <a:pt x="2651125" y="219056"/>
                </a:cubicBezTo>
                <a:cubicBezTo>
                  <a:pt x="2683943" y="212492"/>
                  <a:pt x="2714625" y="197889"/>
                  <a:pt x="2746375" y="187306"/>
                </a:cubicBezTo>
                <a:lnTo>
                  <a:pt x="2794000" y="171431"/>
                </a:ln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28625" y="3381233"/>
            <a:ext cx="4937125" cy="190642"/>
          </a:xfrm>
          <a:custGeom>
            <a:avLst/>
            <a:gdLst>
              <a:gd name="connsiteX0" fmla="*/ 4937125 w 4937125"/>
              <a:gd name="connsiteY0" fmla="*/ 79517 h 190642"/>
              <a:gd name="connsiteX1" fmla="*/ 3270250 w 4937125"/>
              <a:gd name="connsiteY1" fmla="*/ 79517 h 190642"/>
              <a:gd name="connsiteX2" fmla="*/ 3175000 w 4937125"/>
              <a:gd name="connsiteY2" fmla="*/ 63642 h 190642"/>
              <a:gd name="connsiteX3" fmla="*/ 3016250 w 4937125"/>
              <a:gd name="connsiteY3" fmla="*/ 47767 h 190642"/>
              <a:gd name="connsiteX4" fmla="*/ 2921000 w 4937125"/>
              <a:gd name="connsiteY4" fmla="*/ 16017 h 190642"/>
              <a:gd name="connsiteX5" fmla="*/ 2571750 w 4937125"/>
              <a:gd name="connsiteY5" fmla="*/ 16017 h 190642"/>
              <a:gd name="connsiteX6" fmla="*/ 2238375 w 4937125"/>
              <a:gd name="connsiteY6" fmla="*/ 47767 h 190642"/>
              <a:gd name="connsiteX7" fmla="*/ 2111375 w 4937125"/>
              <a:gd name="connsiteY7" fmla="*/ 79517 h 190642"/>
              <a:gd name="connsiteX8" fmla="*/ 1889125 w 4937125"/>
              <a:gd name="connsiteY8" fmla="*/ 111267 h 190642"/>
              <a:gd name="connsiteX9" fmla="*/ 1682750 w 4937125"/>
              <a:gd name="connsiteY9" fmla="*/ 158892 h 190642"/>
              <a:gd name="connsiteX10" fmla="*/ 1619250 w 4937125"/>
              <a:gd name="connsiteY10" fmla="*/ 174767 h 190642"/>
              <a:gd name="connsiteX11" fmla="*/ 1492250 w 4937125"/>
              <a:gd name="connsiteY11" fmla="*/ 190642 h 190642"/>
              <a:gd name="connsiteX12" fmla="*/ 1079500 w 4937125"/>
              <a:gd name="connsiteY12" fmla="*/ 158892 h 190642"/>
              <a:gd name="connsiteX13" fmla="*/ 936625 w 4937125"/>
              <a:gd name="connsiteY13" fmla="*/ 127142 h 190642"/>
              <a:gd name="connsiteX14" fmla="*/ 841375 w 4937125"/>
              <a:gd name="connsiteY14" fmla="*/ 111267 h 190642"/>
              <a:gd name="connsiteX15" fmla="*/ 730250 w 4937125"/>
              <a:gd name="connsiteY15" fmla="*/ 79517 h 190642"/>
              <a:gd name="connsiteX16" fmla="*/ 301625 w 4937125"/>
              <a:gd name="connsiteY16" fmla="*/ 63642 h 190642"/>
              <a:gd name="connsiteX17" fmla="*/ 206375 w 4937125"/>
              <a:gd name="connsiteY17" fmla="*/ 47767 h 190642"/>
              <a:gd name="connsiteX18" fmla="*/ 158750 w 4937125"/>
              <a:gd name="connsiteY18" fmla="*/ 31892 h 190642"/>
              <a:gd name="connsiteX19" fmla="*/ 0 w 4937125"/>
              <a:gd name="connsiteY19" fmla="*/ 31892 h 19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7125" h="190642">
                <a:moveTo>
                  <a:pt x="4937125" y="79517"/>
                </a:moveTo>
                <a:cubicBezTo>
                  <a:pt x="4406969" y="85982"/>
                  <a:pt x="3818106" y="117300"/>
                  <a:pt x="3270250" y="79517"/>
                </a:cubicBezTo>
                <a:cubicBezTo>
                  <a:pt x="3238138" y="77302"/>
                  <a:pt x="3206939" y="67634"/>
                  <a:pt x="3175000" y="63642"/>
                </a:cubicBezTo>
                <a:cubicBezTo>
                  <a:pt x="3122230" y="57046"/>
                  <a:pt x="3069167" y="53059"/>
                  <a:pt x="3016250" y="47767"/>
                </a:cubicBezTo>
                <a:cubicBezTo>
                  <a:pt x="2984500" y="37184"/>
                  <a:pt x="2953725" y="23029"/>
                  <a:pt x="2921000" y="16017"/>
                </a:cubicBezTo>
                <a:cubicBezTo>
                  <a:pt x="2785623" y="-12992"/>
                  <a:pt x="2722835" y="3930"/>
                  <a:pt x="2571750" y="16017"/>
                </a:cubicBezTo>
                <a:cubicBezTo>
                  <a:pt x="2468301" y="24293"/>
                  <a:pt x="2342333" y="37371"/>
                  <a:pt x="2238375" y="47767"/>
                </a:cubicBezTo>
                <a:cubicBezTo>
                  <a:pt x="2196042" y="58350"/>
                  <a:pt x="2154307" y="71711"/>
                  <a:pt x="2111375" y="79517"/>
                </a:cubicBezTo>
                <a:cubicBezTo>
                  <a:pt x="2037747" y="92904"/>
                  <a:pt x="1962507" y="96591"/>
                  <a:pt x="1889125" y="111267"/>
                </a:cubicBezTo>
                <a:cubicBezTo>
                  <a:pt x="1766961" y="135700"/>
                  <a:pt x="1835927" y="120598"/>
                  <a:pt x="1682750" y="158892"/>
                </a:cubicBezTo>
                <a:cubicBezTo>
                  <a:pt x="1661583" y="164184"/>
                  <a:pt x="1640900" y="172061"/>
                  <a:pt x="1619250" y="174767"/>
                </a:cubicBezTo>
                <a:lnTo>
                  <a:pt x="1492250" y="190642"/>
                </a:lnTo>
                <a:cubicBezTo>
                  <a:pt x="1341004" y="182682"/>
                  <a:pt x="1220519" y="185333"/>
                  <a:pt x="1079500" y="158892"/>
                </a:cubicBezTo>
                <a:cubicBezTo>
                  <a:pt x="1031549" y="149901"/>
                  <a:pt x="984464" y="136710"/>
                  <a:pt x="936625" y="127142"/>
                </a:cubicBezTo>
                <a:cubicBezTo>
                  <a:pt x="905062" y="120829"/>
                  <a:pt x="872739" y="118505"/>
                  <a:pt x="841375" y="111267"/>
                </a:cubicBezTo>
                <a:cubicBezTo>
                  <a:pt x="803838" y="102605"/>
                  <a:pt x="768625" y="82903"/>
                  <a:pt x="730250" y="79517"/>
                </a:cubicBezTo>
                <a:cubicBezTo>
                  <a:pt x="587830" y="66951"/>
                  <a:pt x="444500" y="68934"/>
                  <a:pt x="301625" y="63642"/>
                </a:cubicBezTo>
                <a:cubicBezTo>
                  <a:pt x="269875" y="58350"/>
                  <a:pt x="237796" y="54750"/>
                  <a:pt x="206375" y="47767"/>
                </a:cubicBezTo>
                <a:cubicBezTo>
                  <a:pt x="190040" y="44137"/>
                  <a:pt x="175434" y="33175"/>
                  <a:pt x="158750" y="31892"/>
                </a:cubicBezTo>
                <a:cubicBezTo>
                  <a:pt x="105989" y="27833"/>
                  <a:pt x="52917" y="31892"/>
                  <a:pt x="0" y="3189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1431636" y="3779494"/>
            <a:ext cx="1235246" cy="369332"/>
          </a:xfrm>
          <a:prstGeom prst="rect">
            <a:avLst/>
          </a:prstGeom>
          <a:noFill/>
          <a:ln>
            <a:noFill/>
          </a:ln>
        </p:spPr>
        <p:txBody>
          <a:bodyPr wrap="none" rtlCol="0">
            <a:spAutoFit/>
          </a:bodyPr>
          <a:lstStyle/>
          <a:p>
            <a:r>
              <a:rPr lang="en-US" dirty="0" smtClean="0">
                <a:solidFill>
                  <a:srgbClr val="FF0000"/>
                </a:solidFill>
              </a:rPr>
              <a:t>Landsliding</a:t>
            </a:r>
            <a:endParaRPr lang="en-US" dirty="0">
              <a:solidFill>
                <a:srgbClr val="FF0000"/>
              </a:solidFill>
            </a:endParaRPr>
          </a:p>
        </p:txBody>
      </p:sp>
      <p:sp>
        <p:nvSpPr>
          <p:cNvPr id="24" name="TextBox 23"/>
          <p:cNvSpPr txBox="1"/>
          <p:nvPr/>
        </p:nvSpPr>
        <p:spPr>
          <a:xfrm>
            <a:off x="430803" y="1590694"/>
            <a:ext cx="2272527" cy="1477328"/>
          </a:xfrm>
          <a:prstGeom prst="rect">
            <a:avLst/>
          </a:prstGeom>
          <a:noFill/>
          <a:ln>
            <a:noFill/>
          </a:ln>
        </p:spPr>
        <p:txBody>
          <a:bodyPr wrap="none" rtlCol="0">
            <a:spAutoFit/>
          </a:bodyPr>
          <a:lstStyle/>
          <a:p>
            <a:r>
              <a:rPr lang="en-US" dirty="0" err="1" smtClean="0">
                <a:solidFill>
                  <a:srgbClr val="008000"/>
                </a:solidFill>
              </a:rPr>
              <a:t>Sheetwash</a:t>
            </a:r>
            <a:r>
              <a:rPr lang="en-US" dirty="0" smtClean="0">
                <a:solidFill>
                  <a:srgbClr val="008000"/>
                </a:solidFill>
              </a:rPr>
              <a:t>,</a:t>
            </a:r>
          </a:p>
          <a:p>
            <a:r>
              <a:rPr lang="en-US" dirty="0" err="1" smtClean="0">
                <a:solidFill>
                  <a:srgbClr val="008000"/>
                </a:solidFill>
              </a:rPr>
              <a:t>rainsplash</a:t>
            </a:r>
            <a:r>
              <a:rPr lang="en-US" dirty="0" smtClean="0">
                <a:solidFill>
                  <a:srgbClr val="008000"/>
                </a:solidFill>
              </a:rPr>
              <a:t>,</a:t>
            </a:r>
          </a:p>
          <a:p>
            <a:r>
              <a:rPr lang="en-US" dirty="0" err="1" smtClean="0">
                <a:solidFill>
                  <a:srgbClr val="008000"/>
                </a:solidFill>
              </a:rPr>
              <a:t>rilling</a:t>
            </a:r>
            <a:r>
              <a:rPr lang="en-US" dirty="0" smtClean="0">
                <a:solidFill>
                  <a:srgbClr val="008000"/>
                </a:solidFill>
              </a:rPr>
              <a:t>, &amp; </a:t>
            </a:r>
          </a:p>
          <a:p>
            <a:r>
              <a:rPr lang="en-US" dirty="0" smtClean="0">
                <a:solidFill>
                  <a:srgbClr val="008000"/>
                </a:solidFill>
              </a:rPr>
              <a:t>(where slope &gt;30 </a:t>
            </a:r>
            <a:r>
              <a:rPr lang="en-US" dirty="0" err="1" smtClean="0">
                <a:solidFill>
                  <a:srgbClr val="008000"/>
                </a:solidFill>
              </a:rPr>
              <a:t>deg</a:t>
            </a:r>
            <a:r>
              <a:rPr lang="en-US" dirty="0" smtClean="0">
                <a:solidFill>
                  <a:srgbClr val="008000"/>
                </a:solidFill>
              </a:rPr>
              <a:t>)</a:t>
            </a:r>
            <a:endParaRPr lang="en-US" dirty="0">
              <a:solidFill>
                <a:srgbClr val="008000"/>
              </a:solidFill>
            </a:endParaRPr>
          </a:p>
          <a:p>
            <a:r>
              <a:rPr lang="en-US" dirty="0" smtClean="0">
                <a:solidFill>
                  <a:srgbClr val="008000"/>
                </a:solidFill>
              </a:rPr>
              <a:t>dry ravel</a:t>
            </a:r>
          </a:p>
        </p:txBody>
      </p:sp>
      <p:sp>
        <p:nvSpPr>
          <p:cNvPr id="25" name="TextBox 24"/>
          <p:cNvSpPr txBox="1"/>
          <p:nvPr/>
        </p:nvSpPr>
        <p:spPr>
          <a:xfrm>
            <a:off x="3749357" y="2258457"/>
            <a:ext cx="739205" cy="369332"/>
          </a:xfrm>
          <a:prstGeom prst="rect">
            <a:avLst/>
          </a:prstGeom>
          <a:noFill/>
          <a:ln>
            <a:noFill/>
          </a:ln>
        </p:spPr>
        <p:txBody>
          <a:bodyPr wrap="none" rtlCol="0">
            <a:spAutoFit/>
          </a:bodyPr>
          <a:lstStyle/>
          <a:p>
            <a:r>
              <a:rPr lang="en-US" dirty="0" smtClean="0">
                <a:solidFill>
                  <a:srgbClr val="008000"/>
                </a:solidFill>
              </a:rPr>
              <a:t>Creep</a:t>
            </a:r>
          </a:p>
        </p:txBody>
      </p:sp>
      <p:sp>
        <p:nvSpPr>
          <p:cNvPr id="32" name="TextBox 31"/>
          <p:cNvSpPr txBox="1"/>
          <p:nvPr/>
        </p:nvSpPr>
        <p:spPr>
          <a:xfrm>
            <a:off x="3219459" y="561994"/>
            <a:ext cx="2146291" cy="646331"/>
          </a:xfrm>
          <a:prstGeom prst="rect">
            <a:avLst/>
          </a:prstGeom>
          <a:noFill/>
          <a:ln>
            <a:noFill/>
          </a:ln>
        </p:spPr>
        <p:txBody>
          <a:bodyPr wrap="none" rtlCol="0">
            <a:spAutoFit/>
          </a:bodyPr>
          <a:lstStyle/>
          <a:p>
            <a:r>
              <a:rPr lang="en-US" dirty="0" smtClean="0">
                <a:solidFill>
                  <a:srgbClr val="008000"/>
                </a:solidFill>
              </a:rPr>
              <a:t>Biogenic transport</a:t>
            </a:r>
          </a:p>
          <a:p>
            <a:r>
              <a:rPr lang="en-US" dirty="0" smtClean="0">
                <a:solidFill>
                  <a:srgbClr val="008000"/>
                </a:solidFill>
              </a:rPr>
              <a:t>(gophers, </a:t>
            </a:r>
            <a:r>
              <a:rPr lang="en-US" dirty="0" err="1" smtClean="0">
                <a:solidFill>
                  <a:srgbClr val="008000"/>
                </a:solidFill>
              </a:rPr>
              <a:t>treethrow</a:t>
            </a:r>
            <a:r>
              <a:rPr lang="en-US" dirty="0" smtClean="0">
                <a:solidFill>
                  <a:srgbClr val="008000"/>
                </a:solidFill>
              </a:rPr>
              <a:t>)</a:t>
            </a:r>
          </a:p>
        </p:txBody>
      </p:sp>
    </p:spTree>
    <p:extLst>
      <p:ext uri="{BB962C8B-B14F-4D97-AF65-F5344CB8AC3E}">
        <p14:creationId xmlns:p14="http://schemas.microsoft.com/office/powerpoint/2010/main" val="1025352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10073</TotalTime>
  <Words>2480</Words>
  <Application>Microsoft Macintosh PowerPoint</Application>
  <PresentationFormat>On-screen Show (4:3)</PresentationFormat>
  <Paragraphs>441</Paragraphs>
  <Slides>65</Slides>
  <Notes>1</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GEOS 28600</vt:lpstr>
      <vt:lpstr>PowerPoint Presentation</vt:lpstr>
      <vt:lpstr>Drainage density is set by a competition between diffusive (hillslope) and advective (channelizing) processes</vt:lpstr>
      <vt:lpstr>Fluvial sediment transport vs. hillslope processes:  what controls the spacing of rivers? </vt:lpstr>
      <vt:lpstr>The path of water dictates the process that erodes the landscape: Hillslope Hydrology</vt:lpstr>
      <vt:lpstr>PowerPoint Presentation</vt:lpstr>
      <vt:lpstr>Hydrologic processes can be related to hydrograph shape</vt:lpstr>
      <vt:lpstr>PowerPoint Presentation</vt:lpstr>
      <vt:lpstr>PowerPoint Presentation</vt:lpstr>
      <vt:lpstr>Biogenic transport: gophers + treethrow</vt:lpstr>
      <vt:lpstr>Soil creep</vt:lpstr>
      <vt:lpstr>Fluvial sediment transport vs. hillslope processes:  what controls the spacing of rivers? </vt:lpstr>
      <vt:lpstr>Weathering</vt:lpstr>
      <vt:lpstr>Physical weathering processes: (1) stress release in rocks subject to high tectonic or overburden pressure  </vt:lpstr>
      <vt:lpstr>Physical weathering processes: (2) thermal cycling (hot day, cold night  stress gradient)</vt:lpstr>
      <vt:lpstr>Physical weathering processes: (3) hydration (wetting and drying)</vt:lpstr>
      <vt:lpstr> </vt:lpstr>
      <vt:lpstr>Soil Production Rate (SPR)</vt:lpstr>
      <vt:lpstr>Fluvial sediment transport vs. hillslope processes:  what controls the spacing of rivers? </vt:lpstr>
      <vt:lpstr>PowerPoint Presentation</vt:lpstr>
      <vt:lpstr>Key points from today’s lecture</vt:lpstr>
      <vt:lpstr>Landscape evolution: sources of data</vt:lpstr>
      <vt:lpstr>Key points</vt:lpstr>
      <vt:lpstr>Landscape evolution: sources of data</vt:lpstr>
      <vt:lpstr>8 km3 of sediment were eroded from Earth’s continents each year (pre-dam), almost all by fluvial processes, mostly from Asia</vt:lpstr>
      <vt:lpstr>Offshore sediment accumulation rates indicate increase in erosion rates from Asia &lt;2 Mya</vt:lpstr>
      <vt:lpstr>This increase has been reported from onshore Asia basins, and globally</vt:lpstr>
      <vt:lpstr>However, records of weathering &amp; global tectonics are steady over the last 10 Ma.</vt:lpstr>
      <vt:lpstr>PowerPoint Presentation</vt:lpstr>
      <vt:lpstr>PowerPoint Presentation</vt:lpstr>
      <vt:lpstr>Landscape evolution: sources of data</vt:lpstr>
      <vt:lpstr>PowerPoint Presentation</vt:lpstr>
      <vt:lpstr>(1) Count layers (tree rings, varves)</vt:lpstr>
      <vt:lpstr>PowerPoint Presentation</vt:lpstr>
      <vt:lpstr>(2) Optically Stimulated Luminescence (OSL)</vt:lpstr>
      <vt:lpstr>PowerPoint Presentation</vt:lpstr>
      <vt:lpstr>(3) Radiocarbon - 14C.</vt:lpstr>
      <vt:lpstr>14C measurements are very precise, but are affected by several systematic biases. “14C age” is not equal to actual age. Ages are reported this way to allow for future improvements in  14C de-biasing.</vt:lpstr>
      <vt:lpstr>14C uncertainty is affected by variations in the rate of production (&amp; atmospheric content) of 14C.</vt:lpstr>
      <vt:lpstr>(4) Spike of radioactive elements (e.g. tritium) associated with atmospheric nuclear testing</vt:lpstr>
      <vt:lpstr>(5) Cosmogenic dating</vt:lpstr>
      <vt:lpstr>Equilibrium between production and decay for cosmogenic radionuclides with no erosion</vt:lpstr>
      <vt:lpstr>Equilibrium between production and erosion for a stable cosmogenic isotope (e.g., 3He)</vt:lpstr>
      <vt:lpstr>PowerPoint Presentation</vt:lpstr>
      <vt:lpstr>PowerPoint Presentation</vt:lpstr>
      <vt:lpstr>PowerPoint Presentation</vt:lpstr>
      <vt:lpstr>The meaning of  “closure temperature”</vt:lpstr>
      <vt:lpstr>(6) Fission track. </vt:lpstr>
      <vt:lpstr>PowerPoint Presentation</vt:lpstr>
      <vt:lpstr>(7) (U-Th)/He &amp; other exhumation methods.</vt:lpstr>
      <vt:lpstr>(7) - Detrital thermochronology </vt:lpstr>
      <vt:lpstr>(8) Shared event of known age.</vt:lpstr>
      <vt:lpstr>PowerPoint Presentation</vt:lpstr>
      <vt:lpstr>PowerPoint Presentation</vt:lpstr>
      <vt:lpstr>PowerPoint Presentation</vt:lpstr>
      <vt:lpstr>(9) The sedimentary record.</vt:lpstr>
      <vt:lpstr>Example (idealized model):</vt:lpstr>
      <vt:lpstr>Integration and cross-checking of methods.</vt:lpstr>
      <vt:lpstr>Landscape evolution: sources of data</vt:lpstr>
      <vt:lpstr>(P1) Crater-density constraints on burial and exhumation.</vt:lpstr>
      <vt:lpstr>PowerPoint Presentation</vt:lpstr>
      <vt:lpstr>Key points</vt:lpstr>
      <vt:lpstr>PowerPoint Presentation</vt:lpstr>
      <vt:lpstr>Backup slides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Kite</dc:creator>
  <cp:lastModifiedBy>Edwin Kite</cp:lastModifiedBy>
  <cp:revision>1139</cp:revision>
  <dcterms:created xsi:type="dcterms:W3CDTF">2016-01-07T03:39:51Z</dcterms:created>
  <dcterms:modified xsi:type="dcterms:W3CDTF">2020-02-26T06:49:11Z</dcterms:modified>
</cp:coreProperties>
</file>