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9" r:id="rId2"/>
    <p:sldId id="773" r:id="rId3"/>
    <p:sldId id="774" r:id="rId4"/>
    <p:sldId id="776" r:id="rId5"/>
    <p:sldId id="777" r:id="rId6"/>
    <p:sldId id="778" r:id="rId7"/>
    <p:sldId id="779" r:id="rId8"/>
    <p:sldId id="780" r:id="rId9"/>
    <p:sldId id="781" r:id="rId10"/>
    <p:sldId id="782" r:id="rId11"/>
    <p:sldId id="783" r:id="rId12"/>
    <p:sldId id="784" r:id="rId13"/>
    <p:sldId id="785" r:id="rId14"/>
    <p:sldId id="786" r:id="rId15"/>
    <p:sldId id="787" r:id="rId16"/>
    <p:sldId id="788" r:id="rId17"/>
    <p:sldId id="789" r:id="rId18"/>
    <p:sldId id="790" r:id="rId19"/>
    <p:sldId id="791" r:id="rId20"/>
    <p:sldId id="792" r:id="rId21"/>
    <p:sldId id="793" r:id="rId22"/>
    <p:sldId id="794" r:id="rId23"/>
    <p:sldId id="795" r:id="rId24"/>
    <p:sldId id="796" r:id="rId25"/>
    <p:sldId id="797" r:id="rId26"/>
    <p:sldId id="798" r:id="rId27"/>
    <p:sldId id="799" r:id="rId28"/>
    <p:sldId id="800" r:id="rId29"/>
    <p:sldId id="801" r:id="rId30"/>
    <p:sldId id="802" r:id="rId31"/>
    <p:sldId id="803" r:id="rId32"/>
    <p:sldId id="804" r:id="rId33"/>
    <p:sldId id="806" r:id="rId34"/>
    <p:sldId id="807" r:id="rId35"/>
    <p:sldId id="808" r:id="rId36"/>
    <p:sldId id="809" r:id="rId37"/>
    <p:sldId id="810" r:id="rId38"/>
    <p:sldId id="811" r:id="rId39"/>
    <p:sldId id="812" r:id="rId40"/>
    <p:sldId id="813" r:id="rId41"/>
    <p:sldId id="814" r:id="rId42"/>
    <p:sldId id="815" r:id="rId43"/>
    <p:sldId id="816" r:id="rId44"/>
    <p:sldId id="817" r:id="rId45"/>
    <p:sldId id="818" r:id="rId46"/>
    <p:sldId id="819" r:id="rId47"/>
    <p:sldId id="820" r:id="rId48"/>
    <p:sldId id="821" r:id="rId49"/>
    <p:sldId id="822" r:id="rId50"/>
    <p:sldId id="823" r:id="rId51"/>
    <p:sldId id="824" r:id="rId52"/>
    <p:sldId id="825" r:id="rId53"/>
    <p:sldId id="826" r:id="rId54"/>
    <p:sldId id="827" r:id="rId55"/>
    <p:sldId id="828" r:id="rId56"/>
    <p:sldId id="829" r:id="rId57"/>
    <p:sldId id="830" r:id="rId58"/>
    <p:sldId id="831" r:id="rId59"/>
    <p:sldId id="832" r:id="rId60"/>
    <p:sldId id="833" r:id="rId61"/>
    <p:sldId id="834" r:id="rId62"/>
    <p:sldId id="835" r:id="rId63"/>
    <p:sldId id="836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07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1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12</a:t>
            </a:r>
          </a:p>
          <a:p>
            <a:r>
              <a:rPr lang="en-US" dirty="0"/>
              <a:t>Monday 17 Feb </a:t>
            </a:r>
            <a:r>
              <a:rPr lang="en-US" dirty="0" smtClean="0"/>
              <a:t>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EXNER EQUATION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Fluvial sediment transport: what controls the shape of rivers?</a:t>
            </a:r>
            <a:endParaRPr lang="en-US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2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500" dirty="0" smtClean="0"/>
              <a:t>Mass balance for alluvial rivers </a:t>
            </a:r>
            <a:r>
              <a:rPr lang="en-US" sz="3500" dirty="0"/>
              <a:t>(</a:t>
            </a:r>
            <a:r>
              <a:rPr lang="en-US" sz="3500" dirty="0" err="1"/>
              <a:t>Exner</a:t>
            </a:r>
            <a:r>
              <a:rPr lang="en-US" sz="3500" dirty="0"/>
              <a:t> equation)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434" y="1027324"/>
            <a:ext cx="1930400" cy="836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95" y="1027324"/>
            <a:ext cx="4589505" cy="4210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329" y="4243901"/>
            <a:ext cx="2163805" cy="728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434" y="1864148"/>
            <a:ext cx="2057400" cy="632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329" y="2614824"/>
            <a:ext cx="2468605" cy="705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4895" y="6299200"/>
            <a:ext cx="501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Allen &amp; Allen, Basin Analysis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 (2005), box 7.1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5434" y="3874569"/>
            <a:ext cx="247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 sediment supply: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0" y="5313731"/>
            <a:ext cx="431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= sediment concentration per unit volume</a:t>
            </a:r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s</a:t>
            </a:r>
            <a:r>
              <a:rPr lang="en-US" dirty="0" smtClean="0"/>
              <a:t>= sediment flux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 = porosity in bed material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7000" y="67310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Emphasizes suspended sediment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3318" y="5810250"/>
            <a:ext cx="445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Usually, gross transport &gt;&gt; net accumulation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9943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8229600" cy="487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Natural laboratory: Taiwan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High mass fluxes forced by tectonics (uplift 2-5 mm/</a:t>
            </a:r>
            <a:r>
              <a:rPr lang="en-US" sz="2400" dirty="0" err="1" smtClean="0"/>
              <a:t>yr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Do steady state landscapes exist on Earth?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176" y="1844955"/>
            <a:ext cx="2979324" cy="427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23" y="1738351"/>
            <a:ext cx="2843551" cy="4230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914400"/>
            <a:ext cx="1410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Dadson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Nature 2003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2500"/>
            <a:ext cx="2745172" cy="3258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6211669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Erosion rate from sediment</a:t>
            </a:r>
          </a:p>
          <a:p>
            <a:r>
              <a:rPr lang="en-US" dirty="0" smtClean="0"/>
              <a:t>traps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5200" y="5934670"/>
            <a:ext cx="2984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Exhumation (“</a:t>
            </a:r>
            <a:r>
              <a:rPr lang="en-US" dirty="0" err="1" smtClean="0"/>
              <a:t>unroofing</a:t>
            </a:r>
            <a:r>
              <a:rPr lang="en-US" dirty="0" smtClean="0"/>
              <a:t>”) </a:t>
            </a:r>
          </a:p>
          <a:p>
            <a:r>
              <a:rPr lang="en-US" dirty="0" smtClean="0"/>
              <a:t>rate from apatite fission-track</a:t>
            </a:r>
          </a:p>
          <a:p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Meandering outcompetes braiding when banks are strong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266"/>
            <a:ext cx="7239000" cy="4665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0" y="5857875"/>
            <a:ext cx="1859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Warne et al.</a:t>
            </a:r>
          </a:p>
          <a:p>
            <a:r>
              <a:rPr lang="en-US" dirty="0" smtClean="0"/>
              <a:t>GSA Bulletin 1999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063875" y="6375399"/>
            <a:ext cx="349250" cy="276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13125" y="6466959"/>
            <a:ext cx="166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“1.5 year flood”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6179" y="11578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</a:t>
            </a:r>
            <a:r>
              <a:rPr lang="en-US" baseline="-25000" dirty="0" err="1" smtClean="0"/>
              <a:t>crit</a:t>
            </a:r>
            <a:r>
              <a:rPr lang="en-US" dirty="0" smtClean="0"/>
              <a:t> = 0.012 Q </a:t>
            </a:r>
            <a:r>
              <a:rPr lang="en-US" baseline="30000" dirty="0" smtClean="0"/>
              <a:t>-0.44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37674" y="83456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causes:</a:t>
            </a:r>
          </a:p>
          <a:p>
            <a:r>
              <a:rPr lang="en-US" dirty="0" smtClean="0"/>
              <a:t>A grainsize effect?</a:t>
            </a:r>
          </a:p>
          <a:p>
            <a:r>
              <a:rPr lang="en-US" dirty="0" smtClean="0"/>
              <a:t>Due to weak channel </a:t>
            </a:r>
            <a:r>
              <a:rPr lang="en-US" dirty="0" err="1" smtClean="0"/>
              <a:t>banks?s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50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-11112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Laboratory replication of meandering is hard: vegetation matters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00750" y="6477000"/>
            <a:ext cx="267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Braudrick</a:t>
            </a:r>
            <a:r>
              <a:rPr lang="en-US" dirty="0" smtClean="0"/>
              <a:t> et al. PNAS 2009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676400"/>
            <a:ext cx="8794750" cy="3354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5168900"/>
            <a:ext cx="1879600" cy="130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425" y="4927600"/>
            <a:ext cx="4597400" cy="154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539" y="1228209"/>
            <a:ext cx="811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Earth, most meandering-river deposits postdate the Devonian (evolution of roots)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07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1388"/>
            <a:ext cx="8229600" cy="250348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Fluvial</a:t>
            </a:r>
            <a:br>
              <a:rPr lang="en-US" dirty="0" smtClean="0"/>
            </a:br>
            <a:r>
              <a:rPr lang="en-US" dirty="0" smtClean="0"/>
              <a:t>bedforms</a:t>
            </a:r>
            <a:br>
              <a:rPr lang="en-US" dirty="0" smtClean="0"/>
            </a:br>
            <a:r>
              <a:rPr lang="en-US" dirty="0" smtClean="0"/>
              <a:t>constrain </a:t>
            </a:r>
            <a:br>
              <a:rPr lang="en-US" dirty="0" smtClean="0"/>
            </a:br>
            <a:r>
              <a:rPr lang="en-US" dirty="0" smtClean="0"/>
              <a:t>paleo-depth</a:t>
            </a:r>
            <a:br>
              <a:rPr lang="en-US" dirty="0" smtClean="0"/>
            </a:br>
            <a:r>
              <a:rPr lang="en-US" dirty="0" smtClean="0"/>
              <a:t>of flow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59" y="0"/>
            <a:ext cx="62904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56125"/>
            <a:ext cx="32214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Lamb et al. 2012, in</a:t>
            </a:r>
          </a:p>
          <a:p>
            <a:r>
              <a:rPr lang="en-US" dirty="0" smtClean="0"/>
              <a:t>“Sedimentary Geology of Mars,”</a:t>
            </a:r>
          </a:p>
          <a:p>
            <a:r>
              <a:rPr lang="en-US" dirty="0" smtClean="0"/>
              <a:t>Grotzinger &amp; Milliken, eds.</a:t>
            </a:r>
          </a:p>
          <a:p>
            <a:r>
              <a:rPr lang="en-US" dirty="0" smtClean="0"/>
              <a:t>Useful on other planets,</a:t>
            </a:r>
          </a:p>
          <a:p>
            <a:r>
              <a:rPr lang="en-US" dirty="0" smtClean="0"/>
              <a:t>for Precambrian Earth,</a:t>
            </a:r>
          </a:p>
          <a:p>
            <a:r>
              <a:rPr lang="en-US" dirty="0" smtClean="0"/>
              <a:t>and in rock outcrops where </a:t>
            </a:r>
          </a:p>
          <a:p>
            <a:r>
              <a:rPr lang="en-US" dirty="0" smtClean="0"/>
              <a:t>full depth of river channel </a:t>
            </a:r>
          </a:p>
          <a:p>
            <a:r>
              <a:rPr lang="en-US" dirty="0" smtClean="0"/>
              <a:t>is not always preserved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8125" y="989013"/>
            <a:ext cx="237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(uncommon) </a:t>
            </a:r>
            <a:r>
              <a:rPr lang="en-US" dirty="0" err="1" smtClean="0"/>
              <a:t>antidunes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50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9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00"/>
            <a:ext cx="9144000" cy="39204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857250" y="5492750"/>
            <a:ext cx="3143250" cy="31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7750" y="5641459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Debris flows and hillslopes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52900" y="5496441"/>
            <a:ext cx="4768850" cy="31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24410" y="564145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Fluvial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03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308100" y="577850"/>
            <a:ext cx="0" cy="196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55700" y="2444750"/>
            <a:ext cx="6057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25600" y="577850"/>
            <a:ext cx="1270000" cy="1244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95600" y="1822450"/>
            <a:ext cx="3771900" cy="393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552700" y="1822450"/>
            <a:ext cx="3429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95549" y="1301750"/>
            <a:ext cx="113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lowland </a:t>
            </a:r>
          </a:p>
          <a:p>
            <a:r>
              <a:rPr lang="en-US" dirty="0" smtClean="0"/>
              <a:t>floodplain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26200" y="1822450"/>
            <a:ext cx="66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97200" y="145311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52700" y="1822450"/>
            <a:ext cx="190500" cy="393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844800" y="1944132"/>
            <a:ext cx="152400" cy="373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79851" y="577850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37751" y="245848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27416" y="2552184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SUBSIDENCE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62233" y="25521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93700" y="88900"/>
            <a:ext cx="416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broadest possible view </a:t>
            </a:r>
            <a:r>
              <a:rPr lang="en-US" dirty="0" smtClean="0">
                <a:solidFill>
                  <a:srgbClr val="FF0000"/>
                </a:solidFill>
              </a:rPr>
              <a:t>(hypothesis 1)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36951" y="3187700"/>
            <a:ext cx="8290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However, we find that concavity is found </a:t>
            </a:r>
            <a:r>
              <a:rPr lang="en-US" u="sng" dirty="0" smtClean="0"/>
              <a:t>within</a:t>
            </a:r>
            <a:r>
              <a:rPr lang="en-US" dirty="0" smtClean="0"/>
              <a:t> the bedrock-cutting and sediment-</a:t>
            </a:r>
          </a:p>
          <a:p>
            <a:r>
              <a:rPr lang="en-US" dirty="0" smtClean="0"/>
              <a:t>transporting parts of the system. So what causes this concavity – if not the grand-scale</a:t>
            </a:r>
          </a:p>
          <a:p>
            <a:r>
              <a:rPr lang="en-US" dirty="0" smtClean="0"/>
              <a:t>tectonics?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0464" y="4381500"/>
            <a:ext cx="89235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First, assume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</a:t>
            </a:r>
            <a:r>
              <a:rPr lang="en-US" baseline="-25000" dirty="0" smtClean="0"/>
              <a:t>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dirty="0" smtClean="0"/>
              <a:t> everywhere on the profile (</a:t>
            </a:r>
            <a:r>
              <a:rPr lang="en-US" u="sng" dirty="0" smtClean="0"/>
              <a:t>just</a:t>
            </a:r>
            <a:r>
              <a:rPr lang="en-US" dirty="0" smtClean="0"/>
              <a:t> moving “indestructible balls”).</a:t>
            </a:r>
          </a:p>
          <a:p>
            <a:endParaRPr lang="en-US" dirty="0"/>
          </a:p>
          <a:p>
            <a:r>
              <a:rPr lang="en-US" dirty="0" smtClean="0"/>
              <a:t>Then, </a:t>
            </a:r>
            <a:r>
              <a:rPr lang="en-US" dirty="0" err="1" smtClean="0">
                <a:sym typeface="Wingdings"/>
              </a:rPr>
              <a:t>ρghS</a:t>
            </a:r>
            <a:r>
              <a:rPr lang="en-US" dirty="0" smtClean="0">
                <a:sym typeface="Wingdings"/>
              </a:rPr>
              <a:t> =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dirty="0" smtClean="0"/>
              <a:t>.   And 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/ 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)gD</a:t>
            </a:r>
            <a:r>
              <a:rPr lang="en-US" baseline="-25000" dirty="0" smtClean="0">
                <a:sym typeface="Wingdings"/>
              </a:rPr>
              <a:t>50 </a:t>
            </a:r>
            <a:r>
              <a:rPr lang="en-US" dirty="0" smtClean="0">
                <a:sym typeface="Wingdings"/>
              </a:rPr>
              <a:t>= </a:t>
            </a:r>
            <a:r>
              <a:rPr lang="en-US" dirty="0" err="1" smtClean="0"/>
              <a:t>τ</a:t>
            </a:r>
            <a:r>
              <a:rPr lang="en-US" baseline="-25000" dirty="0" smtClean="0"/>
              <a:t>*c</a:t>
            </a:r>
            <a:r>
              <a:rPr lang="en-US" dirty="0" smtClean="0"/>
              <a:t> = “k” ~ constant (~</a:t>
            </a:r>
            <a:r>
              <a:rPr lang="en-US" b="1" dirty="0" smtClean="0"/>
              <a:t>0.045 for gravel</a:t>
            </a:r>
            <a:r>
              <a:rPr lang="en-US" dirty="0" smtClean="0"/>
              <a:t>, 0.03 for sand).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 = k</a:t>
            </a:r>
            <a:r>
              <a:rPr lang="en-US" dirty="0"/>
              <a:t>(</a:t>
            </a:r>
            <a:r>
              <a:rPr lang="en-US" dirty="0" err="1">
                <a:sym typeface="Wingdings"/>
              </a:rPr>
              <a:t>ρ</a:t>
            </a:r>
            <a:r>
              <a:rPr lang="en-US" baseline="-25000" dirty="0" err="1">
                <a:sym typeface="Wingdings"/>
              </a:rPr>
              <a:t>s</a:t>
            </a:r>
            <a:r>
              <a:rPr lang="en-US" dirty="0">
                <a:sym typeface="Wingdings"/>
              </a:rPr>
              <a:t> – </a:t>
            </a:r>
            <a:r>
              <a:rPr lang="en-US" dirty="0" err="1">
                <a:sym typeface="Wingdings"/>
              </a:rPr>
              <a:t>ρ</a:t>
            </a:r>
            <a:r>
              <a:rPr lang="en-US" dirty="0">
                <a:sym typeface="Wingdings"/>
              </a:rPr>
              <a:t>)gD</a:t>
            </a:r>
            <a:r>
              <a:rPr lang="en-US" baseline="-25000" dirty="0">
                <a:sym typeface="Wingdings"/>
              </a:rPr>
              <a:t>50 </a:t>
            </a:r>
            <a:r>
              <a:rPr lang="en-US" baseline="-25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sym typeface="Wingdings"/>
              </a:rPr>
              <a:t>ρgh</a:t>
            </a: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 = k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h</a:t>
            </a:r>
            <a:r>
              <a:rPr lang="en-US" baseline="30000" dirty="0" smtClean="0">
                <a:sym typeface="Wingdings"/>
              </a:rPr>
              <a:t>-1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2784124" y="5766495"/>
            <a:ext cx="1736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2 </a:t>
            </a:r>
            <a:r>
              <a:rPr lang="is-IS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3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39243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 sets river channel width?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443" y="0"/>
            <a:ext cx="4627333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1096" y="6045200"/>
            <a:ext cx="2283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Eaton, Treatise on</a:t>
            </a:r>
          </a:p>
          <a:p>
            <a:pPr algn="r"/>
            <a:r>
              <a:rPr lang="en-US" dirty="0" smtClean="0"/>
              <a:t>Geomorphology,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51000"/>
            <a:ext cx="119776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 smtClean="0"/>
              <a:t>wd</a:t>
            </a:r>
            <a:r>
              <a:rPr lang="en-US" dirty="0" smtClean="0"/>
              <a:t>&lt;u&gt;</a:t>
            </a:r>
          </a:p>
          <a:p>
            <a:endParaRPr lang="en-US" dirty="0"/>
          </a:p>
          <a:p>
            <a:r>
              <a:rPr lang="en-US" dirty="0" smtClean="0"/>
              <a:t>w = </a:t>
            </a:r>
            <a:r>
              <a:rPr lang="en-US" dirty="0" err="1" smtClean="0"/>
              <a:t>aQ</a:t>
            </a:r>
            <a:r>
              <a:rPr lang="en-US" baseline="30000" dirty="0" err="1" smtClean="0"/>
              <a:t>b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d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cQ</a:t>
            </a:r>
            <a:r>
              <a:rPr lang="en-US" baseline="30000" dirty="0" err="1" smtClean="0"/>
              <a:t>f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&lt;u&gt; = </a:t>
            </a:r>
            <a:r>
              <a:rPr lang="en-US" dirty="0" err="1" smtClean="0"/>
              <a:t>kQ</a:t>
            </a:r>
            <a:r>
              <a:rPr lang="en-US" baseline="30000" dirty="0" err="1" smtClean="0"/>
              <a:t>m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32720" y="3548459"/>
            <a:ext cx="112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b+f+m</a:t>
            </a:r>
            <a:r>
              <a:rPr lang="en-US" dirty="0" smtClean="0"/>
              <a:t> = 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6218" y="4377035"/>
            <a:ext cx="880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= 0.5</a:t>
            </a:r>
          </a:p>
          <a:p>
            <a:r>
              <a:rPr lang="en-US" dirty="0" smtClean="0"/>
              <a:t>m = 0.1</a:t>
            </a:r>
          </a:p>
          <a:p>
            <a:r>
              <a:rPr lang="en-US" dirty="0" smtClean="0"/>
              <a:t>f = 0.4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959764" y="4377035"/>
            <a:ext cx="0" cy="9233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876800"/>
            <a:ext cx="4357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377035"/>
            <a:ext cx="163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</a:t>
            </a:r>
          </a:p>
          <a:p>
            <a:r>
              <a:rPr lang="en-US" dirty="0" smtClean="0"/>
              <a:t>different points</a:t>
            </a:r>
          </a:p>
          <a:p>
            <a:r>
              <a:rPr lang="en-US" dirty="0" smtClean="0"/>
              <a:t>downstream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54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09900" y="2971800"/>
            <a:ext cx="135058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79800" y="1308100"/>
            <a:ext cx="1371600" cy="352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1500" y="330200"/>
            <a:ext cx="8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hydraulic geometry, 	h = </a:t>
            </a:r>
            <a:r>
              <a:rPr lang="en-US" dirty="0" err="1" smtClean="0"/>
              <a:t>cQ</a:t>
            </a:r>
            <a:r>
              <a:rPr lang="en-US" baseline="30000" dirty="0" err="1" smtClean="0"/>
              <a:t>f</a:t>
            </a:r>
            <a:r>
              <a:rPr lang="en-US" baseline="30000" dirty="0" smtClean="0"/>
              <a:t>  </a:t>
            </a:r>
            <a:r>
              <a:rPr lang="en-US" dirty="0" smtClean="0"/>
              <a:t>, f ~ 0.4. (Definition: Q =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bf</a:t>
            </a:r>
            <a:r>
              <a:rPr lang="en-US" dirty="0" smtClean="0"/>
              <a:t> = </a:t>
            </a:r>
            <a:r>
              <a:rPr lang="en-US" dirty="0" err="1" smtClean="0"/>
              <a:t>bankfull</a:t>
            </a:r>
            <a:r>
              <a:rPr lang="en-US" dirty="0" smtClean="0"/>
              <a:t> discharge)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3479800" y="737632"/>
            <a:ext cx="4359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is proportional to A (for small catchments)</a:t>
            </a:r>
          </a:p>
          <a:p>
            <a:endParaRPr lang="en-US" dirty="0"/>
          </a:p>
          <a:p>
            <a:r>
              <a:rPr lang="en-US" dirty="0" smtClean="0"/>
              <a:t>S = 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-0.4</a:t>
            </a:r>
            <a:r>
              <a:rPr lang="en-US" dirty="0" smtClean="0"/>
              <a:t>D</a:t>
            </a:r>
            <a:r>
              <a:rPr lang="en-US" baseline="-25000" dirty="0" smtClean="0"/>
              <a:t>50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11200" y="1700768"/>
            <a:ext cx="778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Prediction: A river’s slope is to some extent controlled by the grainsize it receives.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184400"/>
            <a:ext cx="858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if D</a:t>
            </a:r>
            <a:r>
              <a:rPr lang="en-US" b="1" baseline="-25000" dirty="0" smtClean="0"/>
              <a:t>50</a:t>
            </a:r>
            <a:r>
              <a:rPr lang="en-US" b="1" dirty="0" smtClean="0"/>
              <a:t> changes (change in </a:t>
            </a:r>
            <a:r>
              <a:rPr lang="en-US" b="1" dirty="0" err="1" smtClean="0"/>
              <a:t>hillslope</a:t>
            </a:r>
            <a:r>
              <a:rPr lang="en-US" b="1" dirty="0" smtClean="0"/>
              <a:t> or </a:t>
            </a:r>
            <a:r>
              <a:rPr lang="en-US" b="1" dirty="0" err="1" smtClean="0"/>
              <a:t>tributuary</a:t>
            </a:r>
            <a:r>
              <a:rPr lang="en-US" b="1" dirty="0" smtClean="0"/>
              <a:t> input, </a:t>
            </a:r>
            <a:r>
              <a:rPr lang="en-US" b="1" dirty="0" err="1" smtClean="0"/>
              <a:t>clast</a:t>
            </a:r>
            <a:r>
              <a:rPr lang="en-US" b="1" dirty="0" smtClean="0"/>
              <a:t> abrasion/dissolution)? </a:t>
            </a:r>
          </a:p>
          <a:p>
            <a:r>
              <a:rPr lang="en-US" b="1" dirty="0" smtClean="0"/>
              <a:t>Downstream fining - e.g. , breakdown of sediment along the stream path?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84300" y="2971800"/>
            <a:ext cx="297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Experimentally,  D(x) = D</a:t>
            </a:r>
            <a:r>
              <a:rPr lang="en-US" baseline="-25000" dirty="0" smtClean="0"/>
              <a:t>0</a:t>
            </a:r>
            <a:r>
              <a:rPr lang="en-US" dirty="0" smtClean="0"/>
              <a:t> e</a:t>
            </a:r>
            <a:r>
              <a:rPr lang="en-US" baseline="30000" dirty="0" smtClean="0"/>
              <a:t>-</a:t>
            </a:r>
            <a:r>
              <a:rPr lang="en-US" baseline="30000" dirty="0"/>
              <a:t>β</a:t>
            </a:r>
            <a:r>
              <a:rPr lang="en-US" baseline="30000" dirty="0" smtClean="0"/>
              <a:t>x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" y="699532"/>
            <a:ext cx="150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last lecture </a:t>
            </a:r>
            <a:r>
              <a:rPr lang="is-IS" i="1" dirty="0" smtClean="0"/>
              <a:t>…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72324" y="2971800"/>
            <a:ext cx="2777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is distance along </a:t>
            </a:r>
            <a:r>
              <a:rPr lang="en-US" dirty="0" err="1" smtClean="0"/>
              <a:t>flowpath</a:t>
            </a:r>
            <a:endParaRPr lang="en-US" dirty="0" smtClean="0"/>
          </a:p>
          <a:p>
            <a:r>
              <a:rPr lang="en-US" dirty="0" smtClean="0"/>
              <a:t>“Sternberg’s law”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6637" y="3987800"/>
            <a:ext cx="463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/>
              <a:t>β </a:t>
            </a:r>
            <a:r>
              <a:rPr lang="en-US" dirty="0" smtClean="0"/>
              <a:t>= (10</a:t>
            </a:r>
            <a:r>
              <a:rPr lang="en-US" baseline="30000" dirty="0" smtClean="0"/>
              <a:t>-5</a:t>
            </a:r>
            <a:r>
              <a:rPr lang="en-US" dirty="0" smtClean="0"/>
              <a:t> – 10</a:t>
            </a:r>
            <a:r>
              <a:rPr lang="en-US" baseline="30000" dirty="0" smtClean="0"/>
              <a:t>-1</a:t>
            </a:r>
            <a:r>
              <a:rPr lang="en-US" dirty="0" smtClean="0"/>
              <a:t>) km</a:t>
            </a:r>
            <a:r>
              <a:rPr lang="en-US" baseline="30000" dirty="0" smtClean="0"/>
              <a:t>-1</a:t>
            </a:r>
            <a:r>
              <a:rPr lang="en-US" dirty="0" smtClean="0"/>
              <a:t> (function of lithology)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6637" y="4648200"/>
            <a:ext cx="59229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L</a:t>
            </a:r>
            <a:r>
              <a:rPr lang="en-US" baseline="-25000" dirty="0" smtClean="0"/>
              <a:t>1/2 </a:t>
            </a:r>
            <a:r>
              <a:rPr lang="en-US" dirty="0" smtClean="0"/>
              <a:t>= travel distance at which grainsize is reduced by ½</a:t>
            </a:r>
          </a:p>
          <a:p>
            <a:r>
              <a:rPr lang="en-US" dirty="0"/>
              <a:t>L</a:t>
            </a:r>
            <a:r>
              <a:rPr lang="en-US" baseline="-25000" dirty="0"/>
              <a:t>1/</a:t>
            </a:r>
            <a:r>
              <a:rPr lang="en-US" baseline="-25000" dirty="0" smtClean="0"/>
              <a:t>2 </a:t>
            </a:r>
            <a:r>
              <a:rPr lang="en-US" dirty="0" smtClean="0"/>
              <a:t>= </a:t>
            </a:r>
            <a:r>
              <a:rPr lang="en-US" dirty="0" err="1" smtClean="0"/>
              <a:t>ln</a:t>
            </a:r>
            <a:r>
              <a:rPr lang="en-US" dirty="0" smtClean="0"/>
              <a:t>(2)/β = (7 – 70,000) km</a:t>
            </a:r>
          </a:p>
          <a:p>
            <a:endParaRPr lang="en-US" dirty="0"/>
          </a:p>
          <a:p>
            <a:r>
              <a:rPr lang="en-US" dirty="0" smtClean="0"/>
              <a:t>Set L</a:t>
            </a:r>
            <a:r>
              <a:rPr lang="en-US" baseline="-25000" dirty="0" smtClean="0"/>
              <a:t>D</a:t>
            </a:r>
            <a:r>
              <a:rPr lang="en-US" dirty="0" smtClean="0"/>
              <a:t>*</a:t>
            </a:r>
            <a:r>
              <a:rPr lang="en-US" baseline="-25000" dirty="0" smtClean="0"/>
              <a:t> </a:t>
            </a:r>
            <a:r>
              <a:rPr lang="en-US" dirty="0" smtClean="0"/>
              <a:t>= travel distance at which grain goes into suspension.</a:t>
            </a:r>
          </a:p>
          <a:p>
            <a:r>
              <a:rPr lang="en-US" dirty="0" smtClean="0"/>
              <a:t>Then </a:t>
            </a:r>
            <a:r>
              <a:rPr lang="en-US" dirty="0"/>
              <a:t>L</a:t>
            </a:r>
            <a:r>
              <a:rPr lang="en-US" baseline="-25000" dirty="0"/>
              <a:t>D</a:t>
            </a:r>
            <a:r>
              <a:rPr lang="en-US" dirty="0" smtClean="0"/>
              <a:t>* = (1</a:t>
            </a:r>
            <a:r>
              <a:rPr lang="en-US" dirty="0"/>
              <a:t>/β) </a:t>
            </a:r>
            <a:r>
              <a:rPr lang="en-US" dirty="0" err="1" smtClean="0"/>
              <a:t>ln</a:t>
            </a:r>
            <a:r>
              <a:rPr lang="en-US" dirty="0" smtClean="0"/>
              <a:t> (D</a:t>
            </a:r>
            <a:r>
              <a:rPr lang="en-US" baseline="-25000" dirty="0" smtClean="0"/>
              <a:t>0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dirty="0" smtClean="0"/>
              <a:t>), where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dirty="0" smtClean="0"/>
              <a:t> = size at suspension.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69976" y="1308100"/>
            <a:ext cx="150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2)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48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Amplitude of concavity depends on sediment supply</a:t>
            </a:r>
            <a:br>
              <a:rPr lang="en-US" sz="3000" dirty="0" smtClean="0"/>
            </a:br>
            <a:r>
              <a:rPr lang="en-US" sz="3000" dirty="0" smtClean="0"/>
              <a:t>(and sediment abrasion)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Transported sediment: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q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= </a:t>
            </a:r>
            <a:r>
              <a:rPr lang="en-US" sz="2400" dirty="0" err="1" smtClean="0"/>
              <a:t>kτ</a:t>
            </a:r>
            <a:r>
              <a:rPr lang="en-US" sz="2400" baseline="-25000" dirty="0" err="1" smtClean="0"/>
              <a:t>b</a:t>
            </a:r>
            <a:r>
              <a:rPr lang="en-US" sz="2400" baseline="30000" dirty="0" err="1" smtClean="0"/>
              <a:t>n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per unit width (neglect </a:t>
            </a:r>
            <a:r>
              <a:rPr lang="en-US" sz="2400" dirty="0" err="1" smtClean="0"/>
              <a:t>τ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) </a:t>
            </a:r>
          </a:p>
          <a:p>
            <a:pPr marL="0" indent="0">
              <a:buNone/>
            </a:pPr>
            <a:r>
              <a:rPr lang="en-US" sz="2400" dirty="0" smtClean="0"/>
              <a:t>Q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=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s</a:t>
            </a:r>
            <a:r>
              <a:rPr lang="en-US" sz="2400" dirty="0" err="1" smtClean="0"/>
              <a:t>w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</a:t>
            </a:r>
            <a:r>
              <a:rPr lang="en-US" sz="2400" baseline="-25000" dirty="0" smtClean="0"/>
              <a:t> </a:t>
            </a:r>
            <a:r>
              <a:rPr lang="en-US" sz="2400" dirty="0" err="1" smtClean="0"/>
              <a:t>kτ</a:t>
            </a:r>
            <a:r>
              <a:rPr lang="en-US" sz="2400" baseline="-25000" dirty="0" err="1" smtClean="0"/>
              <a:t>b</a:t>
            </a:r>
            <a:r>
              <a:rPr lang="en-US" sz="2400" baseline="30000" dirty="0" err="1" smtClean="0"/>
              <a:t>n</a:t>
            </a:r>
            <a:r>
              <a:rPr lang="en-US" sz="2400" dirty="0" err="1" smtClean="0"/>
              <a:t>w</a:t>
            </a:r>
            <a:r>
              <a:rPr lang="en-US" sz="2400" dirty="0" smtClean="0"/>
              <a:t>; </a:t>
            </a:r>
            <a:r>
              <a:rPr lang="en-US" sz="2400" dirty="0" err="1" smtClean="0"/>
              <a:t>τ</a:t>
            </a:r>
            <a:r>
              <a:rPr lang="en-US" sz="2400" baseline="-25000" dirty="0" err="1" smtClean="0"/>
              <a:t>b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</a:t>
            </a:r>
            <a:r>
              <a:rPr lang="en-US" sz="2400" dirty="0" err="1" smtClean="0">
                <a:sym typeface="Wingdings"/>
              </a:rPr>
              <a:t>ρghS</a:t>
            </a:r>
            <a:r>
              <a:rPr lang="en-US" sz="2400" dirty="0" smtClean="0">
                <a:sym typeface="Wingdings"/>
              </a:rPr>
              <a:t>, where h = </a:t>
            </a:r>
            <a:r>
              <a:rPr lang="en-US" sz="2400" dirty="0" err="1" smtClean="0">
                <a:sym typeface="Wingdings"/>
              </a:rPr>
              <a:t>cA</a:t>
            </a:r>
            <a:r>
              <a:rPr lang="en-US" sz="2400" baseline="30000" dirty="0" err="1" smtClean="0">
                <a:sym typeface="Wingdings"/>
              </a:rPr>
              <a:t>γ</a:t>
            </a:r>
            <a:r>
              <a:rPr lang="en-US" sz="2400" dirty="0" smtClean="0">
                <a:sym typeface="Wingdings"/>
              </a:rPr>
              <a:t> ; w = 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endParaRPr lang="en-US" sz="24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Input sediment: Q</a:t>
            </a:r>
            <a:r>
              <a:rPr lang="en-US" sz="2400" baseline="-25000" dirty="0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 = </a:t>
            </a:r>
            <a:r>
              <a:rPr lang="en-US" sz="2400" dirty="0" err="1" smtClean="0">
                <a:sym typeface="Wingdings"/>
              </a:rPr>
              <a:t>aA</a:t>
            </a:r>
            <a:r>
              <a:rPr lang="en-US" sz="2400" baseline="30000" dirty="0" smtClean="0"/>
              <a:t>α</a:t>
            </a:r>
          </a:p>
          <a:p>
            <a:pPr marL="0" indent="0">
              <a:buNone/>
            </a:pPr>
            <a:r>
              <a:rPr lang="en-US" sz="2400" dirty="0" smtClean="0"/>
              <a:t>= k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(</a:t>
            </a:r>
            <a:r>
              <a:rPr lang="en-US" sz="2400" dirty="0" err="1" smtClean="0">
                <a:sym typeface="Wingdings"/>
              </a:rPr>
              <a:t>ρgcA</a:t>
            </a:r>
            <a:r>
              <a:rPr lang="en-US" sz="2400" baseline="30000" dirty="0" err="1" smtClean="0">
                <a:sym typeface="Wingdings"/>
              </a:rPr>
              <a:t>γ</a:t>
            </a:r>
            <a:r>
              <a:rPr lang="en-US" sz="2400" dirty="0" err="1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)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Conservation of mass:</a:t>
            </a:r>
          </a:p>
          <a:p>
            <a:pPr marL="0" indent="0">
              <a:buNone/>
            </a:pPr>
            <a:r>
              <a:rPr lang="en-US" sz="2400" dirty="0" err="1" smtClean="0">
                <a:sym typeface="Wingdings"/>
              </a:rPr>
              <a:t>aA</a:t>
            </a:r>
            <a:r>
              <a:rPr lang="en-US" sz="2400" baseline="30000" dirty="0" smtClean="0"/>
              <a:t>α </a:t>
            </a:r>
            <a:r>
              <a:rPr lang="en-US" sz="2400" dirty="0" smtClean="0"/>
              <a:t>= </a:t>
            </a:r>
            <a:r>
              <a:rPr lang="en-US" sz="2400" dirty="0"/>
              <a:t>k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dirty="0" err="1" smtClean="0">
                <a:sym typeface="Wingdings"/>
              </a:rPr>
              <a:t>ρgc</a:t>
            </a:r>
            <a:r>
              <a:rPr lang="en-US" sz="2400" dirty="0" smtClean="0">
                <a:sym typeface="Wingdings"/>
              </a:rPr>
              <a:t>)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A</a:t>
            </a:r>
            <a:r>
              <a:rPr lang="en-US" sz="2400" baseline="30000" dirty="0" err="1" smtClean="0">
                <a:sym typeface="Wingdings"/>
              </a:rPr>
              <a:t>γn</a:t>
            </a:r>
            <a:r>
              <a:rPr lang="en-US" sz="2400" dirty="0" err="1" smtClean="0">
                <a:sym typeface="Wingdings"/>
              </a:rPr>
              <a:t>S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endParaRPr lang="en-US" sz="2400" baseline="300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S = k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A</a:t>
            </a:r>
            <a:r>
              <a:rPr lang="en-US" sz="2400" baseline="30000" dirty="0" smtClean="0">
                <a:sym typeface="Wingdings"/>
              </a:rPr>
              <a:t>(</a:t>
            </a:r>
            <a:r>
              <a:rPr lang="en-US" sz="2400" baseline="30000" dirty="0" smtClean="0"/>
              <a:t>α – </a:t>
            </a:r>
            <a:r>
              <a:rPr lang="en-US" sz="2400" baseline="30000" dirty="0" err="1" smtClean="0">
                <a:sym typeface="Wingdings"/>
              </a:rPr>
              <a:t>γn</a:t>
            </a:r>
            <a:r>
              <a:rPr lang="en-US" sz="2400" baseline="30000" dirty="0" smtClean="0">
                <a:sym typeface="Wingdings"/>
              </a:rPr>
              <a:t> -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baseline="30000" dirty="0" smtClean="0">
                <a:sym typeface="Wingdings"/>
              </a:rPr>
              <a:t>b)/n</a:t>
            </a:r>
            <a:endParaRPr lang="en-US" sz="2400" baseline="30000" dirty="0">
              <a:sym typeface="Wingdings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1500" y="3644900"/>
            <a:ext cx="4305300" cy="294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81500" y="3670300"/>
            <a:ext cx="11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Examples: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86300" y="4178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0400" y="4077732"/>
            <a:ext cx="30987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1.0, </a:t>
            </a:r>
            <a:r>
              <a:rPr lang="en-US" dirty="0" err="1" smtClean="0"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 = 0.4, n = 1.5, b = 0.5:</a:t>
            </a:r>
          </a:p>
          <a:p>
            <a:endParaRPr lang="en-US" dirty="0" smtClean="0"/>
          </a:p>
          <a:p>
            <a:r>
              <a:rPr lang="en-US" dirty="0" smtClean="0"/>
              <a:t>S = 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-0.07 </a:t>
            </a:r>
            <a:r>
              <a:rPr lang="en-US" b="1" dirty="0" smtClean="0">
                <a:sym typeface="Wingdings"/>
              </a:rPr>
              <a:t> straight profile.</a:t>
            </a:r>
          </a:p>
          <a:p>
            <a:endParaRPr lang="en-US" b="1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But, if </a:t>
            </a:r>
            <a:r>
              <a:rPr lang="en-US" dirty="0"/>
              <a:t>α = </a:t>
            </a:r>
            <a:r>
              <a:rPr lang="en-US" dirty="0" smtClean="0"/>
              <a:t>0,</a:t>
            </a:r>
          </a:p>
          <a:p>
            <a:endParaRPr lang="en-US" dirty="0" smtClean="0"/>
          </a:p>
          <a:p>
            <a:r>
              <a:rPr lang="en-US" dirty="0"/>
              <a:t>S = </a:t>
            </a:r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-0.73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large concavity.</a:t>
            </a:r>
            <a:endParaRPr lang="en-US" b="1" dirty="0">
              <a:sym typeface="Wingdings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0966" y="1599168"/>
            <a:ext cx="150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3)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6850" y="6083498"/>
            <a:ext cx="421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(downstream fining control = hypothesis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8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111500" y="5930900"/>
            <a:ext cx="24003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For rivers that cut through bedrock, how does this erosion affect the long profile?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dz</a:t>
            </a:r>
            <a:r>
              <a:rPr lang="en-US" dirty="0" smtClean="0"/>
              <a:t>/dt = U – E. Hypothesis: E = k(</a:t>
            </a:r>
            <a:r>
              <a:rPr lang="en-US" dirty="0" err="1" smtClean="0"/>
              <a:t>streampower</a:t>
            </a:r>
            <a:r>
              <a:rPr lang="en-US" dirty="0" smtClean="0"/>
              <a:t>)</a:t>
            </a:r>
            <a:r>
              <a:rPr lang="en-US" baseline="30000" dirty="0" smtClean="0"/>
              <a:t>n</a:t>
            </a:r>
          </a:p>
          <a:p>
            <a:pPr marL="0" indent="0">
              <a:buNone/>
            </a:pPr>
            <a:r>
              <a:rPr lang="en-US" b="1" dirty="0" smtClean="0"/>
              <a:t>“</a:t>
            </a:r>
            <a:r>
              <a:rPr lang="en-US" b="1" dirty="0" err="1" smtClean="0"/>
              <a:t>Streampower</a:t>
            </a:r>
            <a:r>
              <a:rPr lang="en-US" b="1" dirty="0" smtClean="0"/>
              <a:t>”</a:t>
            </a:r>
            <a:r>
              <a:rPr lang="en-US" dirty="0" smtClean="0"/>
              <a:t>:power = force x distance / time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power/(bed area) = F x  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98500" y="2717800"/>
            <a:ext cx="508000" cy="148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1600" y="4203700"/>
            <a:ext cx="22863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hypothesis:</a:t>
            </a:r>
          </a:p>
          <a:p>
            <a:r>
              <a:rPr lang="en-US" dirty="0" smtClean="0"/>
              <a:t>widely used &amp;</a:t>
            </a:r>
          </a:p>
          <a:p>
            <a:r>
              <a:rPr lang="en-US" dirty="0" smtClean="0"/>
              <a:t>physically reasonable,</a:t>
            </a:r>
          </a:p>
          <a:p>
            <a:r>
              <a:rPr lang="en-US" dirty="0" smtClean="0"/>
              <a:t>but not tested enough</a:t>
            </a:r>
          </a:p>
          <a:p>
            <a:r>
              <a:rPr lang="en-US" dirty="0" smtClean="0"/>
              <a:t>to be trusted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02400" y="3244334"/>
            <a:ext cx="1003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  x t</a:t>
            </a:r>
            <a:endParaRPr lang="en-US" sz="30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78600" y="3333234"/>
            <a:ext cx="9144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200900" y="2832100"/>
            <a:ext cx="292100" cy="10795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89700" y="2793484"/>
            <a:ext cx="393700" cy="1079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505700" y="3798332"/>
            <a:ext cx="431800" cy="227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37500" y="3702734"/>
            <a:ext cx="74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</a:t>
            </a:r>
          </a:p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45483" y="3841402"/>
            <a:ext cx="3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err="1"/>
              <a:t>b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210300" y="3759200"/>
            <a:ext cx="27940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76508" y="4386133"/>
            <a:ext cx="321391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ω</a:t>
            </a:r>
            <a:r>
              <a:rPr lang="en-US" sz="2200" dirty="0" smtClean="0"/>
              <a:t> = </a:t>
            </a:r>
            <a:r>
              <a:rPr lang="en-US" sz="2200" dirty="0" err="1" smtClean="0"/>
              <a:t>τ</a:t>
            </a:r>
            <a:r>
              <a:rPr lang="en-US" sz="2200" baseline="-25000" dirty="0" err="1" smtClean="0"/>
              <a:t>b</a:t>
            </a:r>
            <a:r>
              <a:rPr lang="en-US" sz="2200" dirty="0" err="1" smtClean="0"/>
              <a:t>v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err="1" smtClean="0"/>
              <a:t>Q</a:t>
            </a:r>
            <a:r>
              <a:rPr lang="en-US" sz="2200" baseline="-25000" dirty="0" err="1" smtClean="0"/>
              <a:t>w</a:t>
            </a:r>
            <a:r>
              <a:rPr lang="en-US" sz="2200" dirty="0" smtClean="0"/>
              <a:t> = </a:t>
            </a:r>
            <a:r>
              <a:rPr lang="en-US" sz="2200" dirty="0" err="1" smtClean="0"/>
              <a:t>hvw</a:t>
            </a:r>
            <a:r>
              <a:rPr lang="en-US" sz="2200" dirty="0" smtClean="0"/>
              <a:t> (</a:t>
            </a:r>
            <a:r>
              <a:rPr lang="en-US" sz="2200" dirty="0" err="1" smtClean="0"/>
              <a:t>Q</a:t>
            </a:r>
            <a:r>
              <a:rPr lang="en-US" sz="2200" baseline="-25000" dirty="0" err="1" smtClean="0"/>
              <a:t>w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= water flux)</a:t>
            </a:r>
          </a:p>
          <a:p>
            <a:r>
              <a:rPr lang="en-US" sz="2200" dirty="0" smtClean="0"/>
              <a:t>   </a:t>
            </a:r>
            <a:r>
              <a:rPr lang="en-US" sz="2200" dirty="0" err="1" smtClean="0"/>
              <a:t>ω</a:t>
            </a:r>
            <a:r>
              <a:rPr lang="en-US" sz="2200" dirty="0" smtClean="0"/>
              <a:t> = </a:t>
            </a:r>
            <a:r>
              <a:rPr lang="en-US" sz="2200" dirty="0" err="1" smtClean="0"/>
              <a:t>ρghVS</a:t>
            </a:r>
            <a:r>
              <a:rPr lang="en-US" sz="2200" dirty="0" smtClean="0"/>
              <a:t> =</a:t>
            </a:r>
            <a:r>
              <a:rPr lang="en-US" sz="2200" dirty="0" err="1" smtClean="0"/>
              <a:t>ρgQ</a:t>
            </a:r>
            <a:r>
              <a:rPr lang="en-US" sz="2200" baseline="-25000" dirty="0" err="1" smtClean="0"/>
              <a:t>w</a:t>
            </a:r>
            <a:r>
              <a:rPr lang="en-US" sz="2200" dirty="0" err="1" smtClean="0"/>
              <a:t>S</a:t>
            </a:r>
            <a:r>
              <a:rPr lang="en-US" sz="2200" dirty="0" smtClean="0"/>
              <a:t>/w 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E = k (</a:t>
            </a:r>
            <a:r>
              <a:rPr lang="en-US" sz="2200" dirty="0" err="1" smtClean="0"/>
              <a:t>ρgQ</a:t>
            </a:r>
            <a:r>
              <a:rPr lang="en-US" sz="2200" baseline="-25000" dirty="0" err="1" smtClean="0"/>
              <a:t>w</a:t>
            </a:r>
            <a:r>
              <a:rPr lang="en-US" sz="2200" dirty="0" err="1" smtClean="0"/>
              <a:t>S</a:t>
            </a:r>
            <a:r>
              <a:rPr lang="en-US" sz="2200" dirty="0" smtClean="0"/>
              <a:t>/w)</a:t>
            </a:r>
            <a:r>
              <a:rPr lang="en-US" sz="2200" baseline="30000" dirty="0" smtClean="0"/>
              <a:t>n</a:t>
            </a:r>
            <a:endParaRPr lang="en-US" sz="22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511800" y="6198650"/>
            <a:ext cx="259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Streampower</a:t>
            </a:r>
            <a:r>
              <a:rPr lang="en-US" dirty="0" smtClean="0"/>
              <a:t> erosion law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502400" y="1301750"/>
            <a:ext cx="381000" cy="460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854" y="1048306"/>
            <a:ext cx="182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neglect threshold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00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76" y="1"/>
            <a:ext cx="5880100" cy="4787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791"/>
            <a:ext cx="9144000" cy="196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9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043888" y="4934387"/>
            <a:ext cx="2007412" cy="622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000" y="208002"/>
            <a:ext cx="41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Streampower</a:t>
            </a:r>
            <a:r>
              <a:rPr lang="en-US" b="1" dirty="0" smtClean="0"/>
              <a:t> - topographic steady state: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1100" y="952500"/>
            <a:ext cx="9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q</a:t>
            </a:r>
            <a:r>
              <a:rPr lang="en-US" dirty="0" err="1" smtClean="0"/>
              <a:t>A</a:t>
            </a:r>
            <a:r>
              <a:rPr lang="en-US" baseline="30000" dirty="0" err="1"/>
              <a:t>c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427757" y="966232"/>
            <a:ext cx="102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= </a:t>
            </a:r>
            <a:r>
              <a:rPr lang="en-US" dirty="0" err="1" smtClean="0"/>
              <a:t>k</a:t>
            </a:r>
            <a:r>
              <a:rPr lang="en-US" baseline="-25000" dirty="0" err="1"/>
              <a:t>w</a:t>
            </a:r>
            <a:r>
              <a:rPr lang="en-US" dirty="0" err="1" smtClean="0"/>
              <a:t>Q</a:t>
            </a:r>
            <a:r>
              <a:rPr lang="en-US" baseline="30000" dirty="0" err="1" smtClean="0"/>
              <a:t>b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186687" y="1832928"/>
            <a:ext cx="2751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aseline="300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 = (</a:t>
            </a:r>
            <a:r>
              <a:rPr lang="en-US" dirty="0" err="1" smtClean="0">
                <a:sym typeface="Wingdings"/>
              </a:rPr>
              <a:t>ρg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(k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baseline="30000" dirty="0" smtClean="0">
                <a:sym typeface="Wingdings"/>
              </a:rPr>
              <a:t>(1-b)</a:t>
            </a:r>
            <a:r>
              <a:rPr lang="en-US" dirty="0" smtClean="0">
                <a:sym typeface="Wingdings"/>
              </a:rPr>
              <a:t>k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baseline="30000" dirty="0" smtClean="0">
                <a:sym typeface="Wingdings"/>
              </a:rPr>
              <a:t>-1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err="1" smtClean="0">
                <a:sym typeface="Wingdings"/>
              </a:rPr>
              <a:t>n</a:t>
            </a:r>
            <a:r>
              <a:rPr lang="en-US" dirty="0" err="1" smtClean="0">
                <a:sym typeface="Wingdings"/>
              </a:rPr>
              <a:t>A</a:t>
            </a:r>
            <a:r>
              <a:rPr lang="en-US" baseline="30000" dirty="0" err="1" smtClean="0">
                <a:sym typeface="Wingdings"/>
              </a:rPr>
              <a:t>en</a:t>
            </a:r>
            <a:r>
              <a:rPr lang="en-US" baseline="30000" dirty="0" smtClean="0">
                <a:sym typeface="Wingdings"/>
              </a:rPr>
              <a:t>(1-b)</a:t>
            </a:r>
            <a:r>
              <a:rPr lang="en-US" dirty="0" err="1" smtClean="0">
                <a:sym typeface="Wingdings"/>
              </a:rPr>
              <a:t>S</a:t>
            </a:r>
            <a:r>
              <a:rPr lang="en-US" baseline="30000" dirty="0" err="1" smtClean="0">
                <a:sym typeface="Wingdings"/>
              </a:rPr>
              <a:t>n</a:t>
            </a:r>
            <a:r>
              <a:rPr lang="en-US" dirty="0" smtClean="0"/>
              <a:t> </a:t>
            </a:r>
            <a:endParaRPr lang="en-US" dirty="0"/>
          </a:p>
          <a:p>
            <a:endParaRPr lang="en-US" baseline="30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06316" y="2333625"/>
            <a:ext cx="419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 flipV="1">
            <a:off x="3447876" y="2333626"/>
            <a:ext cx="490736" cy="422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38612" y="2571592"/>
            <a:ext cx="185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 this as “m”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26234" y="3080187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 = k</a:t>
            </a:r>
            <a:r>
              <a:rPr lang="en-US" baseline="-25000" dirty="0" smtClean="0">
                <a:sym typeface="Wingdings"/>
              </a:rPr>
              <a:t>5</a:t>
            </a:r>
            <a:r>
              <a:rPr lang="en-US" dirty="0" smtClean="0">
                <a:sym typeface="Wingdings"/>
              </a:rPr>
              <a:t>A</a:t>
            </a:r>
            <a:r>
              <a:rPr lang="en-US" baseline="30000" dirty="0" smtClean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The </a:t>
            </a:r>
            <a:r>
              <a:rPr lang="en-US" dirty="0" err="1" smtClean="0">
                <a:sym typeface="Wingdings"/>
              </a:rPr>
              <a:t>streampower</a:t>
            </a:r>
            <a:r>
              <a:rPr lang="en-US" dirty="0" smtClean="0">
                <a:sym typeface="Wingdings"/>
              </a:rPr>
              <a:t> hypothesis leads to E = </a:t>
            </a:r>
            <a:r>
              <a:rPr lang="en-US" dirty="0" err="1" smtClean="0">
                <a:sym typeface="Wingdings"/>
              </a:rPr>
              <a:t>kA</a:t>
            </a:r>
            <a:r>
              <a:rPr lang="en-US" baseline="30000" dirty="0" err="1" smtClean="0">
                <a:sym typeface="Wingdings"/>
              </a:rPr>
              <a:t>m</a:t>
            </a:r>
            <a:r>
              <a:rPr lang="en-US" dirty="0" err="1" smtClean="0">
                <a:sym typeface="Wingdings"/>
              </a:rPr>
              <a:t>S</a:t>
            </a:r>
            <a:r>
              <a:rPr lang="en-US" baseline="30000" dirty="0" err="1" smtClean="0">
                <a:sym typeface="Wingdings"/>
              </a:rPr>
              <a:t>n</a:t>
            </a:r>
            <a:endParaRPr lang="en-US" baseline="300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“m” contains channel geometry information.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8579" y="4028917"/>
            <a:ext cx="143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Steady state: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5207" y="4398249"/>
            <a:ext cx="167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dz</a:t>
            </a:r>
            <a:r>
              <a:rPr lang="en-US" dirty="0" smtClean="0"/>
              <a:t>/dt = U - E = 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60173" y="5058649"/>
            <a:ext cx="178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= (U/k</a:t>
            </a:r>
            <a:r>
              <a:rPr lang="en-US" baseline="-25000" dirty="0" smtClean="0"/>
              <a:t>5</a:t>
            </a:r>
            <a:r>
              <a:rPr lang="en-US" dirty="0" smtClean="0"/>
              <a:t>)</a:t>
            </a:r>
            <a:r>
              <a:rPr lang="en-US" baseline="30000" dirty="0" smtClean="0"/>
              <a:t>1/n</a:t>
            </a:r>
            <a:r>
              <a:rPr lang="en-US" dirty="0" smtClean="0"/>
              <a:t> A</a:t>
            </a:r>
            <a:r>
              <a:rPr lang="en-US" baseline="30000" dirty="0" smtClean="0"/>
              <a:t>-m/n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903949" y="1832928"/>
            <a:ext cx="301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Following Whipple and Tucker</a:t>
            </a:r>
          </a:p>
          <a:p>
            <a:pPr algn="r"/>
            <a:r>
              <a:rPr lang="en-US" dirty="0" smtClean="0"/>
              <a:t>JGR 1999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32199" y="966232"/>
            <a:ext cx="428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/>
              <a:t>v</a:t>
            </a:r>
            <a:r>
              <a:rPr lang="en-US" dirty="0" err="1" smtClean="0"/>
              <a:t>hW</a:t>
            </a:r>
            <a:r>
              <a:rPr lang="en-US" dirty="0" smtClean="0"/>
              <a:t>		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ρghS</a:t>
            </a:r>
            <a:r>
              <a:rPr lang="en-US" dirty="0" smtClean="0"/>
              <a:t>  	  </a:t>
            </a:r>
            <a:r>
              <a:rPr lang="en-US" dirty="0" err="1"/>
              <a:t>ω</a:t>
            </a:r>
            <a:r>
              <a:rPr lang="en-US" dirty="0"/>
              <a:t> = </a:t>
            </a:r>
            <a:r>
              <a:rPr lang="en-US" dirty="0" err="1"/>
              <a:t>τ</a:t>
            </a:r>
            <a:r>
              <a:rPr lang="en-US" baseline="-25000" dirty="0" err="1"/>
              <a:t>b</a:t>
            </a:r>
            <a:r>
              <a:rPr lang="en-US" dirty="0" err="1"/>
              <a:t>v</a:t>
            </a:r>
            <a:endParaRPr lang="en-US" dirty="0"/>
          </a:p>
          <a:p>
            <a:r>
              <a:rPr lang="en-US" dirty="0" smtClean="0"/>
              <a:t>   </a:t>
            </a:r>
            <a:endParaRPr lang="en-US" baseline="300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181100" y="1335564"/>
            <a:ext cx="623252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811605" y="4934387"/>
            <a:ext cx="1268395" cy="124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80000" y="4726148"/>
            <a:ext cx="10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Concavity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427757" y="5556687"/>
            <a:ext cx="191618" cy="475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11191" y="6032500"/>
            <a:ext cx="244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“Whipple’s”) steepness</a:t>
            </a:r>
          </a:p>
          <a:p>
            <a:r>
              <a:rPr lang="en-US" dirty="0" smtClean="0"/>
              <a:t>index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000875" y="3627835"/>
            <a:ext cx="0" cy="2003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94500" y="5520293"/>
            <a:ext cx="19843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270875" y="5552043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47105" y="3627835"/>
            <a:ext cx="6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S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191375" y="3997167"/>
            <a:ext cx="1349375" cy="1285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905750" y="3417769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lope: m/n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7429500" y="3800238"/>
            <a:ext cx="1349375" cy="1285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91375" y="4533305"/>
            <a:ext cx="936625" cy="87586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926669" y="6451600"/>
            <a:ext cx="11948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26669" y="6604000"/>
            <a:ext cx="119487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121542" y="6223000"/>
            <a:ext cx="3074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uplift or harder rock</a:t>
            </a:r>
          </a:p>
          <a:p>
            <a:r>
              <a:rPr lang="en-US" dirty="0" smtClean="0"/>
              <a:t>Decreasing uplift or softer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48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Summing up controls on longitudinal profiles: hypotheses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Gross topography (set by tectonics)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Threshold rivers (intent: gravel-bed rivers)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Power-law relation between sediment transport flux and basal shear stress (intent: sand-bed rivers)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Selective transport</a:t>
            </a:r>
          </a:p>
          <a:p>
            <a:pPr marL="514350" indent="-514350">
              <a:buAutoNum type="arabicParenBoth"/>
            </a:pPr>
            <a:r>
              <a:rPr lang="en-US" dirty="0" smtClean="0"/>
              <a:t>Bedrock incision in canyons:</a:t>
            </a:r>
          </a:p>
          <a:p>
            <a:pPr marL="0" indent="0">
              <a:buNone/>
            </a:pPr>
            <a:r>
              <a:rPr lang="en-US" dirty="0" smtClean="0"/>
              <a:t>   (5a) </a:t>
            </a:r>
            <a:r>
              <a:rPr lang="en-US" dirty="0" err="1" smtClean="0"/>
              <a:t>Streampower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(5b) Tools-and-cover (Leonard </a:t>
            </a:r>
            <a:r>
              <a:rPr lang="en-US" dirty="0" err="1" smtClean="0"/>
              <a:t>Sklar</a:t>
            </a:r>
            <a:r>
              <a:rPr lang="en-US" dirty="0" smtClean="0"/>
              <a:t>)</a:t>
            </a:r>
          </a:p>
          <a:p>
            <a:pPr marL="514350" indent="-514350">
              <a:buAutoNum type="arabicParenBoth"/>
            </a:pPr>
            <a:endParaRPr lang="en-US" dirty="0" smtClean="0"/>
          </a:p>
          <a:p>
            <a:pPr marL="514350" indent="-514350">
              <a:buAutoNum type="arabicParenBoth"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302126" y="4173835"/>
            <a:ext cx="2188158" cy="334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90284" y="4173835"/>
            <a:ext cx="27938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boulders: effectively</a:t>
            </a:r>
          </a:p>
          <a:p>
            <a:r>
              <a:rPr lang="en-US" dirty="0" smtClean="0"/>
              <a:t>rough pieces of bedrock</a:t>
            </a:r>
          </a:p>
          <a:p>
            <a:r>
              <a:rPr lang="en-US" dirty="0" smtClean="0"/>
              <a:t>(abraded in pace)</a:t>
            </a:r>
          </a:p>
          <a:p>
            <a:r>
              <a:rPr lang="en-US" i="1" dirty="0" smtClean="0"/>
              <a:t>Sourcing</a:t>
            </a:r>
            <a:r>
              <a:rPr lang="en-US" dirty="0" smtClean="0"/>
              <a:t> may change from</a:t>
            </a:r>
          </a:p>
          <a:p>
            <a:r>
              <a:rPr lang="en-US" dirty="0" smtClean="0"/>
              <a:t>coarse to fine downstream.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93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2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207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bedrock erosion: plucking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26" y="733346"/>
            <a:ext cx="4875334" cy="5755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0619" y="6488668"/>
            <a:ext cx="47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al., Treatise on Geomorphology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16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-11112"/>
            <a:ext cx="927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bedrock erosion: abrasion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887413"/>
            <a:ext cx="5641975" cy="5618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0619" y="6488668"/>
            <a:ext cx="47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al., Treatise on Geomorphology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88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Mechanisms of bedrock erosion: corrosion</a:t>
            </a:r>
            <a:br>
              <a:rPr lang="en-US" sz="3500" dirty="0" smtClean="0"/>
            </a:br>
            <a:r>
              <a:rPr lang="en-US" sz="3500" dirty="0" smtClean="0"/>
              <a:t>(= weathering + dissolution)</a:t>
            </a:r>
            <a:endParaRPr lang="en-US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6127750" y="6445250"/>
            <a:ext cx="196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Mike </a:t>
            </a:r>
            <a:r>
              <a:rPr lang="en-US" dirty="0" err="1" smtClean="0"/>
              <a:t>Malaska</a:t>
            </a:r>
            <a:r>
              <a:rPr lang="en-US" dirty="0" smtClean="0"/>
              <a:t> (JPL)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275"/>
            <a:ext cx="9144000" cy="50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2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(1) Posit </a:t>
            </a:r>
            <a:r>
              <a:rPr lang="en-US" b="1" dirty="0" smtClean="0"/>
              <a:t>empirical relationships between hydraulics, sediment supply, and form </a:t>
            </a:r>
            <a:r>
              <a:rPr lang="en-US" dirty="0" smtClean="0"/>
              <a:t>(Parker et al. 2008 in suggested reading; Ikeda et al. 1988 Water Resources Research).</a:t>
            </a:r>
          </a:p>
          <a:p>
            <a:pPr marL="0" indent="0">
              <a:buNone/>
            </a:pPr>
            <a:r>
              <a:rPr lang="en-US" dirty="0" smtClean="0"/>
              <a:t>(2) </a:t>
            </a:r>
            <a:r>
              <a:rPr lang="en-US" b="1" dirty="0" smtClean="0"/>
              <a:t>Extremal hypotheses</a:t>
            </a:r>
            <a:r>
              <a:rPr lang="en-US" dirty="0" smtClean="0"/>
              <a:t>; posit an optimum channel, minimizing energy (Examples: minimum </a:t>
            </a:r>
            <a:r>
              <a:rPr lang="en-US" dirty="0" err="1" smtClean="0"/>
              <a:t>streampower</a:t>
            </a:r>
            <a:r>
              <a:rPr lang="en-US" dirty="0" smtClean="0"/>
              <a:t> per unit length; maximum friction; maximum sediment transport rate; minimum total </a:t>
            </a:r>
            <a:r>
              <a:rPr lang="en-US" dirty="0" err="1" smtClean="0"/>
              <a:t>streampower</a:t>
            </a:r>
            <a:r>
              <a:rPr lang="en-US" dirty="0" smtClean="0"/>
              <a:t>; minimize Froude number)</a:t>
            </a:r>
          </a:p>
          <a:p>
            <a:pPr marL="0" indent="0">
              <a:buNone/>
            </a:pPr>
            <a:r>
              <a:rPr lang="en-US" dirty="0" smtClean="0"/>
              <a:t>(3) What is the actual mechanism? What controls what sediment does, how high the bank is, &amp; c.?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 smtClean="0"/>
              <a:t>What sets width? Three approaches to this unsolved question: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6221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-11112"/>
            <a:ext cx="9271000" cy="114300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Mechanisms of bedrock erosion (?): cavitation?</a:t>
            </a:r>
            <a:endParaRPr lang="en-US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4450099" y="6456918"/>
            <a:ext cx="469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Arndt, Annual Reviews of Fluid Mechanics, 1981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31888"/>
            <a:ext cx="6019800" cy="5206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9" y="941387"/>
            <a:ext cx="3875175" cy="2598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8653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9144000" cy="4848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1500" y="6096000"/>
            <a:ext cx="145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G</a:t>
            </a:r>
            <a:r>
              <a:rPr lang="en-US" dirty="0" smtClean="0"/>
              <a:t>reg Tucker)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14625" y="180459"/>
            <a:ext cx="279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Points to remember </a:t>
            </a:r>
            <a:r>
              <a:rPr lang="en-US" smtClean="0"/>
              <a:t>for lab: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341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‘intro. to rivers and landscape evolution’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Advective</a:t>
            </a:r>
            <a:r>
              <a:rPr lang="en-US" dirty="0" smtClean="0"/>
              <a:t> vs. diffusive channel profile evolution</a:t>
            </a:r>
          </a:p>
          <a:p>
            <a:r>
              <a:rPr lang="en-US" dirty="0" smtClean="0"/>
              <a:t>Hypotheses for controls on concavity</a:t>
            </a:r>
          </a:p>
          <a:p>
            <a:r>
              <a:rPr lang="en-US" dirty="0" smtClean="0"/>
              <a:t>Know the </a:t>
            </a:r>
            <a:r>
              <a:rPr lang="en-US" dirty="0" err="1" smtClean="0"/>
              <a:t>streampower</a:t>
            </a:r>
            <a:r>
              <a:rPr lang="en-US" dirty="0" smtClean="0"/>
              <a:t> equation</a:t>
            </a:r>
          </a:p>
          <a:p>
            <a:r>
              <a:rPr lang="en-US" dirty="0" smtClean="0"/>
              <a:t>Know bedrock erosion processes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202833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 smtClean="0"/>
              <a:t>Next lecture: Landscape-scale responses to forcing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2776531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/>
              <a:t>Fluvial sediment transport vs. </a:t>
            </a:r>
            <a:r>
              <a:rPr lang="en-US" sz="2800" dirty="0" err="1"/>
              <a:t>hillslope</a:t>
            </a:r>
            <a:r>
              <a:rPr lang="en-US" sz="2800" dirty="0"/>
              <a:t> processes: </a:t>
            </a:r>
            <a:br>
              <a:rPr lang="en-US" sz="2800" dirty="0"/>
            </a:br>
            <a:r>
              <a:rPr lang="en-US" sz="2800" dirty="0"/>
              <a:t>what controls the spacing of rivers?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SETTING THE SPACING OF STREAMS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HILLSLOPE EROSION PROCESSES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SOIL PRODUCTION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SYNTHESIS: PERRON ET AL. 2009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127750" y="2889250"/>
            <a:ext cx="571500" cy="2413000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10375" y="3524250"/>
            <a:ext cx="16084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on</a:t>
            </a:r>
          </a:p>
          <a:p>
            <a:r>
              <a:rPr lang="en-US" u="sng" dirty="0" smtClean="0"/>
              <a:t>gently-uplifting</a:t>
            </a:r>
          </a:p>
          <a:p>
            <a:r>
              <a:rPr lang="en-US" dirty="0" smtClean="0"/>
              <a:t>landscapes </a:t>
            </a:r>
          </a:p>
          <a:p>
            <a:r>
              <a:rPr lang="en-US" dirty="0" smtClean="0"/>
              <a:t>(no landslides) </a:t>
            </a:r>
          </a:p>
          <a:p>
            <a:r>
              <a:rPr lang="en-US" dirty="0" smtClean="0"/>
              <a:t>on </a:t>
            </a:r>
            <a:r>
              <a:rPr lang="en-US" u="sng" dirty="0" smtClean="0"/>
              <a:t>Earth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06481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Explain mechanistically how </a:t>
            </a:r>
            <a:r>
              <a:rPr lang="en-US" dirty="0" err="1" smtClean="0"/>
              <a:t>streampower</a:t>
            </a:r>
            <a:r>
              <a:rPr lang="en-US" dirty="0" smtClean="0"/>
              <a:t> landscapes can act as a tectonic tape-recorder (from Lab 4).</a:t>
            </a:r>
          </a:p>
          <a:p>
            <a:r>
              <a:rPr lang="en-US" dirty="0" smtClean="0"/>
              <a:t>Explain why steady-state hillslopes are convex.</a:t>
            </a:r>
          </a:p>
          <a:p>
            <a:r>
              <a:rPr lang="en-US" dirty="0" smtClean="0"/>
              <a:t>Explain 2 or more </a:t>
            </a:r>
            <a:r>
              <a:rPr lang="en-US" dirty="0" err="1" smtClean="0"/>
              <a:t>hillslope</a:t>
            </a:r>
            <a:r>
              <a:rPr lang="en-US" dirty="0" smtClean="0"/>
              <a:t> transport processes.</a:t>
            </a:r>
          </a:p>
          <a:p>
            <a:r>
              <a:rPr lang="en-US" dirty="0" smtClean="0"/>
              <a:t>Know 2 or more physical and 2 or more chemical weathering processes.</a:t>
            </a:r>
          </a:p>
          <a:p>
            <a:r>
              <a:rPr lang="en-US" dirty="0" smtClean="0"/>
              <a:t>Understand how </a:t>
            </a:r>
            <a:r>
              <a:rPr lang="en-US" dirty="0" err="1" smtClean="0"/>
              <a:t>Peclet</a:t>
            </a:r>
            <a:r>
              <a:rPr lang="en-US" dirty="0" smtClean="0"/>
              <a:t> number can quantify competition between </a:t>
            </a:r>
            <a:r>
              <a:rPr lang="en-US" dirty="0" err="1" smtClean="0"/>
              <a:t>hillslope</a:t>
            </a:r>
            <a:r>
              <a:rPr lang="en-US" dirty="0" smtClean="0"/>
              <a:t> processes and fluvial channelization (see also required reading).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56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29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3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054"/>
            <a:ext cx="76310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Painted Hills, Oregon: badlands, fine-grained material, micro-channeling, </a:t>
            </a:r>
            <a:r>
              <a:rPr lang="en-US" dirty="0" err="1" smtClean="0"/>
              <a:t>rilling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3367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drainage density, </a:t>
            </a:r>
          </a:p>
          <a:p>
            <a:r>
              <a:rPr lang="en-US" sz="2400" i="1" dirty="0" err="1" smtClean="0"/>
              <a:t>D</a:t>
            </a:r>
            <a:r>
              <a:rPr lang="en-US" sz="2400" i="1" baseline="-25000" dirty="0" err="1" smtClean="0"/>
              <a:t>d</a:t>
            </a:r>
            <a:r>
              <a:rPr lang="en-US" sz="2400" i="1" baseline="-25000" dirty="0" smtClean="0"/>
              <a:t> </a:t>
            </a:r>
            <a:r>
              <a:rPr lang="en-US" sz="2400" dirty="0" smtClean="0"/>
              <a:t>= L/A (dimensions 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417684"/>
            <a:ext cx="3429000" cy="34403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1709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0"/>
            <a:ext cx="8229600" cy="381000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/>
              <a:t>Central California: uniform lithology; saturation overland flow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5171" y="6443953"/>
            <a:ext cx="432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Perron</a:t>
            </a:r>
            <a:r>
              <a:rPr lang="en-US" dirty="0" smtClean="0"/>
              <a:t> et al. Nature 2009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17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672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-42862"/>
            <a:ext cx="28587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Mars: </a:t>
            </a:r>
            <a:r>
              <a:rPr lang="en-US" dirty="0" err="1" smtClean="0"/>
              <a:t>hillslope</a:t>
            </a:r>
            <a:r>
              <a:rPr lang="en-US" dirty="0" smtClean="0"/>
              <a:t> processes =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47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2438" y="4906406"/>
            <a:ext cx="307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Malin et al. 2010 </a:t>
            </a:r>
            <a:r>
              <a:rPr lang="en-US" i="1" dirty="0" smtClean="0"/>
              <a:t>Mars Journal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407"/>
            <a:ext cx="5422568" cy="5856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644" y="1"/>
            <a:ext cx="3751418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202" y="3682999"/>
            <a:ext cx="4046798" cy="1203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1"/>
            <a:ext cx="509720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Drainage density </a:t>
            </a:r>
            <a:r>
              <a:rPr lang="en-US" sz="1900" b="1" i="1" dirty="0" err="1" smtClean="0"/>
              <a:t>D</a:t>
            </a:r>
            <a:r>
              <a:rPr lang="en-US" sz="1900" b="1" i="1" baseline="-25000" dirty="0" err="1" smtClean="0"/>
              <a:t>d</a:t>
            </a:r>
            <a:r>
              <a:rPr lang="en-US" sz="1900" b="1" dirty="0" smtClean="0"/>
              <a:t> as a Mars process indicator?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190599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Rivers and landscape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88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353" y="1721642"/>
            <a:ext cx="6126248" cy="453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625" y="119390"/>
            <a:ext cx="3367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Steady state </a:t>
            </a:r>
            <a:r>
              <a:rPr lang="en-US" sz="2800" b="1" dirty="0" err="1" smtClean="0"/>
              <a:t>hillslope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555750"/>
            <a:ext cx="11977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Q</a:t>
            </a:r>
            <a:r>
              <a:rPr lang="en-US" sz="2200" baseline="-25000" dirty="0" err="1" smtClean="0"/>
              <a:t>soil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= c 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120873" y="777875"/>
            <a:ext cx="565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soil? </a:t>
            </a:r>
            <a:r>
              <a:rPr lang="en-US" dirty="0" smtClean="0">
                <a:sym typeface="Wingdings"/>
              </a:rPr>
              <a:t> Horizontally mobile layer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       practical: No relict bedrock texture visible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2413000"/>
            <a:ext cx="26539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dz</a:t>
            </a:r>
            <a:r>
              <a:rPr lang="en-US" dirty="0" smtClean="0"/>
              <a:t>/dt = k</a:t>
            </a:r>
            <a:r>
              <a:rPr lang="en-US" baseline="-25000" dirty="0" smtClean="0"/>
              <a:t>1</a:t>
            </a:r>
            <a:r>
              <a:rPr lang="en-US" dirty="0" smtClean="0"/>
              <a:t>*(Q</a:t>
            </a:r>
            <a:r>
              <a:rPr lang="en-US" baseline="-25000" dirty="0" smtClean="0"/>
              <a:t>in</a:t>
            </a:r>
            <a:r>
              <a:rPr lang="en-US" dirty="0" smtClean="0"/>
              <a:t>-</a:t>
            </a:r>
            <a:r>
              <a:rPr lang="en-US" dirty="0" err="1" smtClean="0"/>
              <a:t>Q</a:t>
            </a:r>
            <a:r>
              <a:rPr lang="en-US" baseline="-25000" dirty="0" err="1" smtClean="0"/>
              <a:t>out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err="1" smtClean="0"/>
              <a:t>dz</a:t>
            </a:r>
            <a:r>
              <a:rPr lang="en-US" dirty="0" smtClean="0"/>
              <a:t>/dt = k</a:t>
            </a:r>
            <a:r>
              <a:rPr lang="en-US" baseline="-25000" dirty="0" smtClean="0"/>
              <a:t>2</a:t>
            </a:r>
            <a:r>
              <a:rPr lang="en-US" dirty="0" smtClean="0"/>
              <a:t>*(c S</a:t>
            </a:r>
            <a:r>
              <a:rPr lang="en-US" baseline="-25000" dirty="0" smtClean="0"/>
              <a:t>up</a:t>
            </a:r>
            <a:r>
              <a:rPr lang="en-US" dirty="0" smtClean="0"/>
              <a:t> – c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down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Topographic change is</a:t>
            </a:r>
          </a:p>
          <a:p>
            <a:r>
              <a:rPr lang="en-US" dirty="0" smtClean="0"/>
              <a:t>proportional to curvature.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9750" y="5143500"/>
            <a:ext cx="235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the interesting</a:t>
            </a:r>
          </a:p>
          <a:p>
            <a:r>
              <a:rPr lang="en-US" dirty="0" smtClean="0"/>
              <a:t>processes are buried in</a:t>
            </a:r>
          </a:p>
          <a:p>
            <a:r>
              <a:rPr lang="en-US" dirty="0" smtClean="0"/>
              <a:t>k</a:t>
            </a:r>
            <a:r>
              <a:rPr lang="en-US" baseline="-25000" dirty="0" smtClean="0"/>
              <a:t>0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7684" y="6098579"/>
            <a:ext cx="376448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Nonlinear </a:t>
            </a:r>
            <a:r>
              <a:rPr lang="en-US" dirty="0" err="1" smtClean="0"/>
              <a:t>hillslope</a:t>
            </a:r>
            <a:r>
              <a:rPr lang="en-US" dirty="0" smtClean="0"/>
              <a:t> diffusion can occur</a:t>
            </a:r>
          </a:p>
          <a:p>
            <a:r>
              <a:rPr lang="en-US" dirty="0"/>
              <a:t>(</a:t>
            </a:r>
            <a:r>
              <a:rPr lang="en-US" dirty="0" smtClean="0"/>
              <a:t>not emphasized in this course.)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4167327"/>
            <a:ext cx="17526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40" y="5969000"/>
            <a:ext cx="1492250" cy="906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8467" y="6254749"/>
            <a:ext cx="3066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k</a:t>
            </a:r>
            <a:r>
              <a:rPr lang="en-US" sz="1200" baseline="-25000" dirty="0" smtClean="0"/>
              <a:t>0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4236716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98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63799" y="3890059"/>
            <a:ext cx="3107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Pelletier,</a:t>
            </a:r>
          </a:p>
          <a:p>
            <a:r>
              <a:rPr lang="en-US" dirty="0" smtClean="0"/>
              <a:t>2008, </a:t>
            </a:r>
            <a:r>
              <a:rPr lang="en-US" dirty="0" err="1" smtClean="0"/>
              <a:t>ch.</a:t>
            </a:r>
            <a:r>
              <a:rPr lang="en-US" dirty="0" smtClean="0"/>
              <a:t> 2; also Pelletier,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200" y="274638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Transient</a:t>
            </a:r>
          </a:p>
          <a:p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5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 state hillslopes are convex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701800" y="2006600"/>
            <a:ext cx="5335126" cy="3416300"/>
          </a:xfrm>
          <a:custGeom>
            <a:avLst/>
            <a:gdLst>
              <a:gd name="connsiteX0" fmla="*/ 0 w 5335126"/>
              <a:gd name="connsiteY0" fmla="*/ 0 h 3416300"/>
              <a:gd name="connsiteX1" fmla="*/ 2057400 w 5335126"/>
              <a:gd name="connsiteY1" fmla="*/ 190500 h 3416300"/>
              <a:gd name="connsiteX2" fmla="*/ 2971800 w 5335126"/>
              <a:gd name="connsiteY2" fmla="*/ 711200 h 3416300"/>
              <a:gd name="connsiteX3" fmla="*/ 4356100 w 5335126"/>
              <a:gd name="connsiteY3" fmla="*/ 1816100 h 3416300"/>
              <a:gd name="connsiteX4" fmla="*/ 4914900 w 5335126"/>
              <a:gd name="connsiteY4" fmla="*/ 2451100 h 3416300"/>
              <a:gd name="connsiteX5" fmla="*/ 5105400 w 5335126"/>
              <a:gd name="connsiteY5" fmla="*/ 2667000 h 3416300"/>
              <a:gd name="connsiteX6" fmla="*/ 5257800 w 5335126"/>
              <a:gd name="connsiteY6" fmla="*/ 2946400 h 3416300"/>
              <a:gd name="connsiteX7" fmla="*/ 5295900 w 5335126"/>
              <a:gd name="connsiteY7" fmla="*/ 3048000 h 3416300"/>
              <a:gd name="connsiteX8" fmla="*/ 5308600 w 5335126"/>
              <a:gd name="connsiteY8" fmla="*/ 3162300 h 3416300"/>
              <a:gd name="connsiteX9" fmla="*/ 5334000 w 5335126"/>
              <a:gd name="connsiteY9" fmla="*/ 3302000 h 3416300"/>
              <a:gd name="connsiteX10" fmla="*/ 5334000 w 5335126"/>
              <a:gd name="connsiteY10" fmla="*/ 341630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5126" h="3416300">
                <a:moveTo>
                  <a:pt x="0" y="0"/>
                </a:moveTo>
                <a:cubicBezTo>
                  <a:pt x="754589" y="20212"/>
                  <a:pt x="1367545" y="-61705"/>
                  <a:pt x="2057400" y="190500"/>
                </a:cubicBezTo>
                <a:cubicBezTo>
                  <a:pt x="2328284" y="289533"/>
                  <a:pt x="2723797" y="535291"/>
                  <a:pt x="2971800" y="711200"/>
                </a:cubicBezTo>
                <a:cubicBezTo>
                  <a:pt x="3369666" y="993407"/>
                  <a:pt x="4013347" y="1460164"/>
                  <a:pt x="4356100" y="1816100"/>
                </a:cubicBezTo>
                <a:cubicBezTo>
                  <a:pt x="4930437" y="2412526"/>
                  <a:pt x="4465102" y="1905891"/>
                  <a:pt x="4914900" y="2451100"/>
                </a:cubicBezTo>
                <a:cubicBezTo>
                  <a:pt x="4975978" y="2525134"/>
                  <a:pt x="5047005" y="2590833"/>
                  <a:pt x="5105400" y="2667000"/>
                </a:cubicBezTo>
                <a:cubicBezTo>
                  <a:pt x="5174674" y="2757357"/>
                  <a:pt x="5215712" y="2844187"/>
                  <a:pt x="5257800" y="2946400"/>
                </a:cubicBezTo>
                <a:cubicBezTo>
                  <a:pt x="5271572" y="2979845"/>
                  <a:pt x="5283200" y="3014133"/>
                  <a:pt x="5295900" y="3048000"/>
                </a:cubicBezTo>
                <a:cubicBezTo>
                  <a:pt x="5300133" y="3086100"/>
                  <a:pt x="5303179" y="3124351"/>
                  <a:pt x="5308600" y="3162300"/>
                </a:cubicBezTo>
                <a:cubicBezTo>
                  <a:pt x="5315464" y="3210349"/>
                  <a:pt x="5330737" y="3253062"/>
                  <a:pt x="5334000" y="3302000"/>
                </a:cubicBezTo>
                <a:cubicBezTo>
                  <a:pt x="5336534" y="3340016"/>
                  <a:pt x="5334000" y="3378200"/>
                  <a:pt x="5334000" y="34163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5300" y="5740400"/>
            <a:ext cx="217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uplift rate, U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36700" y="2006600"/>
            <a:ext cx="1651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011526" y="5422900"/>
            <a:ext cx="25400" cy="546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80200" y="5982732"/>
            <a:ext cx="92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channel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910364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divide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3683000" y="4533900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83000" y="1803400"/>
            <a:ext cx="0" cy="62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08641" y="2794000"/>
            <a:ext cx="0" cy="62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01800" y="1417638"/>
            <a:ext cx="35068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01800" y="1704976"/>
            <a:ext cx="1981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19600" y="1446768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35300" y="1618734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1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7200" y="5245100"/>
            <a:ext cx="13462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09600" y="4114800"/>
            <a:ext cx="0" cy="128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0" y="485723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3571" y="4120634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0900" y="1816100"/>
            <a:ext cx="140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r>
              <a:rPr lang="en-US" dirty="0" smtClean="0"/>
              <a:t> = k * </a:t>
            </a:r>
            <a:r>
              <a:rPr lang="en-US" dirty="0" err="1" smtClean="0"/>
              <a:t>dz</a:t>
            </a:r>
            <a:r>
              <a:rPr lang="en-US" dirty="0" smtClean="0"/>
              <a:t>/dx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976972" y="2229703"/>
            <a:ext cx="3030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steady state, </a:t>
            </a:r>
            <a:r>
              <a:rPr lang="en-US" i="1" dirty="0" smtClean="0"/>
              <a:t>Q </a:t>
            </a:r>
            <a:r>
              <a:rPr lang="en-US" dirty="0" smtClean="0"/>
              <a:t>at x =2</a:t>
            </a:r>
          </a:p>
          <a:p>
            <a:r>
              <a:rPr lang="en-US" dirty="0" smtClean="0"/>
              <a:t>is 2 x </a:t>
            </a:r>
            <a:r>
              <a:rPr lang="en-US" i="1" dirty="0" smtClean="0"/>
              <a:t>Q </a:t>
            </a:r>
            <a:r>
              <a:rPr lang="en-US" dirty="0" smtClean="0"/>
              <a:t>at x = 1.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Slope is proportional to </a:t>
            </a:r>
          </a:p>
          <a:p>
            <a:r>
              <a:rPr lang="en-US" dirty="0" smtClean="0">
                <a:sym typeface="Wingdings"/>
              </a:rPr>
              <a:t>distance from drainage divide.</a:t>
            </a:r>
            <a:endParaRPr lang="en-US" dirty="0"/>
          </a:p>
        </p:txBody>
      </p:sp>
      <p:sp>
        <p:nvSpPr>
          <p:cNvPr id="31" name="Up Arrow 30"/>
          <p:cNvSpPr/>
          <p:nvPr/>
        </p:nvSpPr>
        <p:spPr>
          <a:xfrm>
            <a:off x="2197100" y="4533900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/>
          <p:cNvSpPr/>
          <p:nvPr/>
        </p:nvSpPr>
        <p:spPr>
          <a:xfrm>
            <a:off x="5422900" y="4502666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38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5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Drainage density is set by a competition between diffusive (</a:t>
            </a:r>
            <a:r>
              <a:rPr lang="en-US" sz="3000" dirty="0" err="1" smtClean="0"/>
              <a:t>hillslope</a:t>
            </a:r>
            <a:r>
              <a:rPr lang="en-US" sz="3000" dirty="0" smtClean="0"/>
              <a:t>) and </a:t>
            </a:r>
            <a:r>
              <a:rPr lang="en-US" sz="3000" dirty="0" err="1" smtClean="0"/>
              <a:t>advective</a:t>
            </a:r>
            <a:r>
              <a:rPr lang="en-US" sz="3000" dirty="0" smtClean="0"/>
              <a:t> (channelizing) processes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739901"/>
            <a:ext cx="5962650" cy="152005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188200" y="2705100"/>
            <a:ext cx="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43492" y="44069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tectonic uplift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6000" y="2857500"/>
            <a:ext cx="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16600" y="4559300"/>
            <a:ext cx="5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n=1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38700" y="2705100"/>
            <a:ext cx="55880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90348" y="4406900"/>
            <a:ext cx="133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contributing</a:t>
            </a:r>
          </a:p>
          <a:p>
            <a:r>
              <a:rPr lang="en-US" dirty="0" smtClean="0"/>
              <a:t>area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48467" y="2857500"/>
            <a:ext cx="55880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27867" y="2151102"/>
            <a:ext cx="48955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/>
              <a:t>k</a:t>
            </a:r>
            <a:r>
              <a:rPr lang="en-US" sz="3000" baseline="-25000" dirty="0" smtClean="0"/>
              <a:t>0</a:t>
            </a:r>
            <a:endParaRPr lang="en-US" sz="30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180280" y="4559300"/>
            <a:ext cx="109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diffusivity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27867" y="2049502"/>
            <a:ext cx="13790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38700" y="2041604"/>
            <a:ext cx="1778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86185" y="1403171"/>
            <a:ext cx="887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fluvial</a:t>
            </a:r>
          </a:p>
          <a:p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77455" y="14254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21" name="Left Brace 20"/>
          <p:cNvSpPr/>
          <p:nvPr/>
        </p:nvSpPr>
        <p:spPr>
          <a:xfrm>
            <a:off x="1562100" y="1841500"/>
            <a:ext cx="254000" cy="1295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2049502"/>
            <a:ext cx="1490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eroding</a:t>
            </a:r>
            <a:endParaRPr lang="en-US" dirty="0" smtClean="0"/>
          </a:p>
          <a:p>
            <a:r>
              <a:rPr lang="en-US" dirty="0" smtClean="0"/>
              <a:t>part of </a:t>
            </a:r>
          </a:p>
          <a:p>
            <a:r>
              <a:rPr lang="en-US" dirty="0" smtClean="0"/>
              <a:t>the landscape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0200" y="5175934"/>
            <a:ext cx="863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large </a:t>
            </a:r>
            <a:r>
              <a:rPr lang="en-US" i="1" dirty="0" smtClean="0"/>
              <a:t>A </a:t>
            </a:r>
            <a:r>
              <a:rPr lang="en-US" dirty="0" smtClean="0"/>
              <a:t>(and +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i="1" dirty="0" smtClean="0"/>
              <a:t>m</a:t>
            </a:r>
            <a:r>
              <a:rPr lang="en-US" dirty="0" smtClean="0"/>
              <a:t>), 2</a:t>
            </a:r>
            <a:r>
              <a:rPr lang="en-US" baseline="30000" dirty="0" smtClean="0"/>
              <a:t>nd</a:t>
            </a:r>
            <a:r>
              <a:rPr lang="en-US" dirty="0" smtClean="0"/>
              <a:t> term &gt;&gt; 1</a:t>
            </a:r>
            <a:r>
              <a:rPr lang="en-US" baseline="30000" dirty="0" smtClean="0"/>
              <a:t>st</a:t>
            </a:r>
            <a:r>
              <a:rPr lang="en-US" dirty="0" smtClean="0"/>
              <a:t> term: fluvial erosion control </a:t>
            </a:r>
            <a:r>
              <a:rPr lang="en-US" dirty="0" smtClean="0">
                <a:sym typeface="Wingdings"/>
              </a:rPr>
              <a:t> concave profile.</a:t>
            </a:r>
          </a:p>
          <a:p>
            <a:r>
              <a:rPr lang="en-US" dirty="0" smtClean="0">
                <a:sym typeface="Wingdings"/>
              </a:rPr>
              <a:t>For small </a:t>
            </a:r>
            <a:r>
              <a:rPr lang="en-US" i="1" dirty="0" smtClean="0">
                <a:sym typeface="Wingdings"/>
              </a:rPr>
              <a:t>A </a:t>
            </a:r>
            <a:r>
              <a:rPr lang="en-US" dirty="0"/>
              <a:t>(and +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i="1" dirty="0"/>
              <a:t>m</a:t>
            </a:r>
            <a:r>
              <a:rPr lang="en-US" dirty="0"/>
              <a:t>)</a:t>
            </a:r>
            <a:r>
              <a:rPr lang="en-US" dirty="0" smtClean="0">
                <a:sym typeface="Wingdings"/>
              </a:rPr>
              <a:t>, 1</a:t>
            </a:r>
            <a:r>
              <a:rPr lang="en-US" baseline="30000" dirty="0" smtClean="0">
                <a:sym typeface="Wingdings"/>
              </a:rPr>
              <a:t>st</a:t>
            </a:r>
            <a:r>
              <a:rPr lang="en-US" dirty="0" smtClean="0">
                <a:sym typeface="Wingdings"/>
              </a:rPr>
              <a:t> term &gt;&gt; 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dirty="0" smtClean="0">
                <a:sym typeface="Wingdings"/>
              </a:rPr>
              <a:t> term: </a:t>
            </a:r>
            <a:r>
              <a:rPr lang="en-US" dirty="0" err="1" smtClean="0">
                <a:sym typeface="Wingdings"/>
              </a:rPr>
              <a:t>hillslope</a:t>
            </a:r>
            <a:r>
              <a:rPr lang="en-US" dirty="0" smtClean="0">
                <a:sym typeface="Wingdings"/>
              </a:rPr>
              <a:t> processes  convex profile.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61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HILLSLOPE EROSION PROCESSES</a:t>
            </a: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89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The path of water dictates the process that erodes the landscape: </a:t>
            </a:r>
            <a:r>
              <a:rPr lang="en-US" sz="3000" dirty="0" err="1" smtClean="0"/>
              <a:t>Hillslope</a:t>
            </a:r>
            <a:r>
              <a:rPr lang="en-US" sz="3000" dirty="0" smtClean="0"/>
              <a:t> Hydrology</a:t>
            </a:r>
            <a:endParaRPr lang="en-US" sz="3000" dirty="0"/>
          </a:p>
        </p:txBody>
      </p:sp>
      <p:sp>
        <p:nvSpPr>
          <p:cNvPr id="4" name="Freeform 3"/>
          <p:cNvSpPr/>
          <p:nvPr/>
        </p:nvSpPr>
        <p:spPr>
          <a:xfrm>
            <a:off x="1508125" y="1898650"/>
            <a:ext cx="4318000" cy="2571750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660524" y="1638300"/>
            <a:ext cx="4498975" cy="2832100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26125" y="4470400"/>
            <a:ext cx="2444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7375" y="410106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 floor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508125" y="3482975"/>
            <a:ext cx="4318000" cy="987425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33625" y="2778125"/>
            <a:ext cx="134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vadose</a:t>
            </a:r>
            <a:r>
              <a:rPr lang="en-US" dirty="0" smtClean="0"/>
              <a:t> zone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0400" y="3547070"/>
            <a:ext cx="1460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phreatic zone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>
            <a:off x="1055686" y="2046248"/>
            <a:ext cx="301625" cy="2202418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1133473" y="1600200"/>
            <a:ext cx="149225" cy="29845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962791"/>
            <a:ext cx="94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bedrock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3983" y="1561584"/>
            <a:ext cx="50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1774" y="4389298"/>
            <a:ext cx="69994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r>
              <a:rPr lang="en-US" dirty="0" smtClean="0"/>
              <a:t> – Horton Overland Flow</a:t>
            </a:r>
          </a:p>
          <a:p>
            <a:r>
              <a:rPr lang="en-US" b="1" dirty="0" smtClean="0"/>
              <a:t>SSSF</a:t>
            </a:r>
            <a:r>
              <a:rPr lang="en-US" dirty="0" smtClean="0"/>
              <a:t> – Shallow Subsurface Storm Flow (</a:t>
            </a:r>
            <a:r>
              <a:rPr lang="en-US" i="1" dirty="0" smtClean="0"/>
              <a:t>usually at soil-bedrock boundary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DPSA – </a:t>
            </a:r>
            <a:r>
              <a:rPr lang="en-US" dirty="0" smtClean="0"/>
              <a:t>Direct Precipitation on Saturated Areas</a:t>
            </a:r>
          </a:p>
          <a:p>
            <a:r>
              <a:rPr lang="en-US" b="1" dirty="0" smtClean="0"/>
              <a:t>RF – </a:t>
            </a:r>
            <a:r>
              <a:rPr lang="en-US" dirty="0" smtClean="0"/>
              <a:t>Return Flow</a:t>
            </a:r>
          </a:p>
          <a:p>
            <a:r>
              <a:rPr lang="en-US" b="1" dirty="0" smtClean="0"/>
              <a:t>GF </a:t>
            </a:r>
            <a:r>
              <a:rPr lang="en-US" dirty="0" smtClean="0"/>
              <a:t>Groundwater Flow</a:t>
            </a:r>
          </a:p>
          <a:p>
            <a:r>
              <a:rPr lang="en-US" b="1" dirty="0" smtClean="0"/>
              <a:t>SOF</a:t>
            </a:r>
            <a:r>
              <a:rPr lang="en-US" dirty="0" smtClean="0"/>
              <a:t> – Saturated Overland Flow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44956" y="1619250"/>
            <a:ext cx="752419" cy="311666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79875" y="1415534"/>
            <a:ext cx="351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 </a:t>
            </a:r>
            <a:r>
              <a:rPr lang="en-US" dirty="0" smtClean="0"/>
              <a:t>(</a:t>
            </a:r>
            <a:r>
              <a:rPr lang="en-US" dirty="0" err="1" smtClean="0"/>
              <a:t>precip</a:t>
            </a:r>
            <a:r>
              <a:rPr lang="en-US" dirty="0" smtClean="0"/>
              <a:t>. rate &gt; infiltration rate)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905750" y="1415534"/>
            <a:ext cx="0" cy="8863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905750" y="2311400"/>
            <a:ext cx="863600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686800" y="215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05750" y="1098590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818486" y="2835791"/>
            <a:ext cx="579014" cy="1270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37392" y="2528332"/>
            <a:ext cx="4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RF</a:t>
            </a:r>
            <a:endParaRPr lang="en-US" b="1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75356" y="3176290"/>
            <a:ext cx="584143" cy="740112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26125" y="3154581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</a:t>
            </a:r>
            <a:endParaRPr lang="en-US" b="1" dirty="0"/>
          </a:p>
        </p:txBody>
      </p:sp>
      <p:cxnSp>
        <p:nvCxnSpPr>
          <p:cNvPr id="33" name="Straight Arrow Connector 32"/>
          <p:cNvCxnSpPr>
            <a:endCxn id="32" idx="0"/>
          </p:cNvCxnSpPr>
          <p:nvPr/>
        </p:nvCxnSpPr>
        <p:spPr>
          <a:xfrm>
            <a:off x="6104037" y="2311401"/>
            <a:ext cx="0" cy="84318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04037" y="2343666"/>
            <a:ext cx="70201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DPSA</a:t>
            </a:r>
            <a:endParaRPr lang="en-US" b="1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90956" y="1956316"/>
            <a:ext cx="752419" cy="311666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2143356">
            <a:off x="4079875" y="2159000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500861" y="4195802"/>
            <a:ext cx="1087014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1335" y="3837106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</a:t>
            </a:r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715569" y="6143625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Seasonal variation in flow mechanism may occur – </a:t>
            </a:r>
          </a:p>
          <a:p>
            <a:r>
              <a:rPr lang="en-US" dirty="0" smtClean="0"/>
              <a:t>e.g. some tuffs form clays when wet and deep</a:t>
            </a:r>
          </a:p>
        </p:txBody>
      </p:sp>
    </p:spTree>
    <p:extLst>
      <p:ext uri="{BB962C8B-B14F-4D97-AF65-F5344CB8AC3E}">
        <p14:creationId xmlns:p14="http://schemas.microsoft.com/office/powerpoint/2010/main" val="1952806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8798"/>
            <a:ext cx="816461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r>
              <a:rPr lang="en-US" dirty="0" smtClean="0"/>
              <a:t> – </a:t>
            </a:r>
            <a:r>
              <a:rPr lang="en-US" b="1" dirty="0" smtClean="0"/>
              <a:t>Horton Overland Flow</a:t>
            </a:r>
          </a:p>
          <a:p>
            <a:r>
              <a:rPr lang="en-US" dirty="0"/>
              <a:t>	</a:t>
            </a:r>
            <a:r>
              <a:rPr lang="en-US" dirty="0" smtClean="0"/>
              <a:t>Badlands – fine-grained material</a:t>
            </a:r>
          </a:p>
          <a:p>
            <a:r>
              <a:rPr lang="en-US" dirty="0"/>
              <a:t>	</a:t>
            </a:r>
            <a:r>
              <a:rPr lang="en-US" dirty="0" smtClean="0"/>
              <a:t>Australia – mature landscape – </a:t>
            </a:r>
            <a:r>
              <a:rPr lang="en-US" dirty="0" err="1" smtClean="0"/>
              <a:t>silcretes</a:t>
            </a:r>
            <a:r>
              <a:rPr lang="en-US" dirty="0" smtClean="0"/>
              <a:t>, </a:t>
            </a:r>
            <a:r>
              <a:rPr lang="en-US" dirty="0" err="1" smtClean="0"/>
              <a:t>gypcrete</a:t>
            </a:r>
            <a:r>
              <a:rPr lang="en-US" dirty="0" smtClean="0"/>
              <a:t>, </a:t>
            </a:r>
            <a:r>
              <a:rPr lang="en-US" dirty="0" err="1" smtClean="0"/>
              <a:t>calcrete</a:t>
            </a:r>
            <a:r>
              <a:rPr lang="en-US" dirty="0" smtClean="0"/>
              <a:t>. </a:t>
            </a:r>
          </a:p>
          <a:p>
            <a:r>
              <a:rPr lang="en-US" dirty="0"/>
              <a:t>	</a:t>
            </a:r>
            <a:r>
              <a:rPr lang="en-US" dirty="0" smtClean="0"/>
              <a:t>Dirt roads</a:t>
            </a:r>
          </a:p>
          <a:p>
            <a:r>
              <a:rPr lang="en-US" dirty="0" smtClean="0"/>
              <a:t>	Cattle grazing</a:t>
            </a:r>
          </a:p>
          <a:p>
            <a:r>
              <a:rPr lang="en-US" b="1" dirty="0"/>
              <a:t>SOF</a:t>
            </a:r>
            <a:r>
              <a:rPr lang="en-US" dirty="0"/>
              <a:t> </a:t>
            </a:r>
            <a:r>
              <a:rPr lang="en-US" b="1" dirty="0"/>
              <a:t>– Saturated Overland Flow</a:t>
            </a:r>
          </a:p>
          <a:p>
            <a:r>
              <a:rPr lang="en-US" b="1" dirty="0"/>
              <a:t>	</a:t>
            </a:r>
            <a:r>
              <a:rPr lang="en-US" dirty="0"/>
              <a:t>Favored in poorly-drained valleys</a:t>
            </a:r>
            <a:endParaRPr lang="en-US" dirty="0" smtClean="0"/>
          </a:p>
          <a:p>
            <a:r>
              <a:rPr lang="en-US" b="1" dirty="0" smtClean="0"/>
              <a:t>SSSF</a:t>
            </a:r>
            <a:r>
              <a:rPr lang="en-US" dirty="0" smtClean="0"/>
              <a:t> </a:t>
            </a:r>
            <a:r>
              <a:rPr lang="en-US" b="1" dirty="0" smtClean="0"/>
              <a:t>– Shallow Subsurface Storm Flow </a:t>
            </a:r>
            <a:r>
              <a:rPr lang="en-US" dirty="0" smtClean="0"/>
              <a:t>(</a:t>
            </a:r>
            <a:r>
              <a:rPr lang="en-US" i="1" dirty="0" smtClean="0"/>
              <a:t>usually at soil-bedrock boundary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Oregon - </a:t>
            </a:r>
            <a:r>
              <a:rPr lang="en-US" dirty="0"/>
              <a:t>	Coastal Oregon – Holes </a:t>
            </a:r>
            <a:r>
              <a:rPr lang="en-US" dirty="0" smtClean="0"/>
              <a:t>due to tree roots and mountain beaver. Steep,</a:t>
            </a:r>
          </a:p>
          <a:p>
            <a:r>
              <a:rPr lang="en-US" dirty="0"/>
              <a:t>	</a:t>
            </a:r>
            <a:r>
              <a:rPr lang="en-US" dirty="0" smtClean="0"/>
              <a:t>relatively straight slopes. Low-density (porous) soil.</a:t>
            </a:r>
          </a:p>
          <a:p>
            <a:r>
              <a:rPr lang="en-US" b="1" dirty="0" smtClean="0"/>
              <a:t>(DPSA – Direct Precipitation on Saturated Areas)</a:t>
            </a:r>
          </a:p>
          <a:p>
            <a:r>
              <a:rPr lang="en-US" b="1" dirty="0" smtClean="0"/>
              <a:t>GF Groundwater Flow </a:t>
            </a:r>
          </a:p>
          <a:p>
            <a:r>
              <a:rPr lang="en-US" dirty="0"/>
              <a:t>	</a:t>
            </a:r>
            <a:r>
              <a:rPr lang="en-US" dirty="0" smtClean="0"/>
              <a:t>(Hawaii: fractured, permeable lavas  </a:t>
            </a:r>
            <a:r>
              <a:rPr lang="en-US" dirty="0" err="1" smtClean="0"/>
              <a:t>Localised</a:t>
            </a:r>
            <a:r>
              <a:rPr lang="en-US" dirty="0" smtClean="0"/>
              <a:t> SSSF. No HOF).</a:t>
            </a:r>
          </a:p>
          <a:p>
            <a:r>
              <a:rPr lang="en-US" dirty="0" smtClean="0"/>
              <a:t>.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22325" y="4359116"/>
            <a:ext cx="0" cy="2063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09600" y="6143625"/>
            <a:ext cx="7677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25750" y="4359116"/>
            <a:ext cx="317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HYPOTHETICAL HYDROGRAPHS: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47750" y="4728448"/>
            <a:ext cx="333375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81125" y="4728448"/>
            <a:ext cx="254000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47750" y="5159376"/>
            <a:ext cx="117475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222500" y="5159376"/>
            <a:ext cx="105410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50307" y="6204823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3766" y="4511516"/>
            <a:ext cx="39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endParaRPr lang="en-US" i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047750" y="5619750"/>
            <a:ext cx="22288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276600" y="5619750"/>
            <a:ext cx="20891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49350" y="5921375"/>
            <a:ext cx="4216400" cy="2294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365751" y="5921375"/>
            <a:ext cx="2484556" cy="222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97000" y="4543782"/>
            <a:ext cx="58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269926" y="4974710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OF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502025" y="5344042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543550" y="5552043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8260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496300" cy="523875"/>
          </a:xfrm>
        </p:spPr>
        <p:txBody>
          <a:bodyPr>
            <a:normAutofit/>
          </a:bodyPr>
          <a:lstStyle/>
          <a:p>
            <a:r>
              <a:rPr lang="en-US" sz="2500" dirty="0" smtClean="0"/>
              <a:t>Hydrologic processes can be related to hydrograph shape</a:t>
            </a:r>
            <a:endParaRPr lang="en-US" sz="25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222375" y="505698"/>
            <a:ext cx="0" cy="20637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009650" y="2290207"/>
            <a:ext cx="767715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25800" y="505698"/>
            <a:ext cx="317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HYPOTHETICAL HYDROGRAPHS: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447800" y="875030"/>
            <a:ext cx="333375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81175" y="875030"/>
            <a:ext cx="254000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47800" y="1305958"/>
            <a:ext cx="117475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622550" y="1305958"/>
            <a:ext cx="105410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50357" y="2351405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43816" y="658098"/>
            <a:ext cx="39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endParaRPr lang="en-US" i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447800" y="1766332"/>
            <a:ext cx="22288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676650" y="1766332"/>
            <a:ext cx="20891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549400" y="2067957"/>
            <a:ext cx="4216400" cy="2294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765801" y="2067957"/>
            <a:ext cx="2484556" cy="222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7050" y="690364"/>
            <a:ext cx="58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38417" y="1121292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OF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02075" y="1490624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43600" y="1698625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GF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69059" y="2848848"/>
            <a:ext cx="0" cy="206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6334" y="4633357"/>
            <a:ext cx="3167916" cy="29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90166" y="4662964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-2219" y="3001248"/>
            <a:ext cx="57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P</a:t>
            </a:r>
            <a:r>
              <a:rPr lang="en-US" i="1" dirty="0" smtClean="0"/>
              <a:t>,</a:t>
            </a:r>
            <a:r>
              <a:rPr lang="en-US" i="1" dirty="0" smtClean="0">
                <a:solidFill>
                  <a:srgbClr val="FF0000"/>
                </a:solidFill>
              </a:rPr>
              <a:t>Q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72234" y="3218180"/>
            <a:ext cx="333375" cy="141517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5609" y="3218180"/>
            <a:ext cx="484557" cy="141517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43816" y="3218181"/>
            <a:ext cx="419350" cy="1415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63166" y="3218180"/>
            <a:ext cx="1784834" cy="14447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43816" y="3001248"/>
            <a:ext cx="4193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99259" y="2616914"/>
            <a:ext cx="126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lag,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p</a:t>
            </a:r>
            <a:endParaRPr lang="en-US" i="1" baseline="-250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70816" y="4061956"/>
            <a:ext cx="82623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0829" y="4016633"/>
            <a:ext cx="972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centroid </a:t>
            </a:r>
          </a:p>
          <a:p>
            <a:r>
              <a:rPr lang="en-US" dirty="0" smtClean="0"/>
              <a:t>lag, </a:t>
            </a:r>
            <a:r>
              <a:rPr lang="en-US" i="1" dirty="0" err="1" smtClean="0"/>
              <a:t>L</a:t>
            </a:r>
            <a:r>
              <a:rPr lang="en-US" i="1" baseline="-25000" dirty="0" err="1"/>
              <a:t>c</a:t>
            </a:r>
            <a:endParaRPr lang="en-US" i="1" baseline="-25000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5531943" y="2986246"/>
            <a:ext cx="0" cy="251872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400908" y="5196999"/>
            <a:ext cx="3167916" cy="2960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531943" y="6175594"/>
            <a:ext cx="341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compilation by Tom Dunne (UCSB)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765801" y="5352137"/>
            <a:ext cx="279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</a:t>
            </a:r>
            <a:r>
              <a:rPr lang="en-US" baseline="-25000" dirty="0" smtClean="0"/>
              <a:t>10</a:t>
            </a:r>
            <a:r>
              <a:rPr lang="en-US" dirty="0" smtClean="0"/>
              <a:t>(drainage area A /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787327" y="3547706"/>
            <a:ext cx="171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</a:t>
            </a:r>
            <a:r>
              <a:rPr lang="en-US" baseline="-25000" dirty="0" smtClean="0"/>
              <a:t>10</a:t>
            </a:r>
            <a:r>
              <a:rPr lang="en-US" dirty="0" smtClean="0"/>
              <a:t>(</a:t>
            </a:r>
            <a:r>
              <a:rPr lang="en-US" dirty="0" err="1" smtClean="0"/>
              <a:t>L</a:t>
            </a:r>
            <a:r>
              <a:rPr lang="en-US" baseline="-25000" dirty="0" err="1" smtClean="0"/>
              <a:t>p</a:t>
            </a:r>
            <a:r>
              <a:rPr lang="en-US" dirty="0"/>
              <a:t> </a:t>
            </a:r>
            <a:r>
              <a:rPr lang="en-US" dirty="0" smtClean="0"/>
              <a:t>/ hours)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5765800" y="3635375"/>
            <a:ext cx="2484557" cy="11776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943600" y="4491356"/>
            <a:ext cx="2459157" cy="540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765801" y="3233538"/>
            <a:ext cx="2251074" cy="7311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908551" y="3732372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599587" y="3185914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7060951" y="4331335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171011" y="5494378"/>
            <a:ext cx="181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SOF: </a:t>
            </a:r>
            <a:r>
              <a:rPr lang="en-US" i="1" dirty="0" err="1"/>
              <a:t>L</a:t>
            </a:r>
            <a:r>
              <a:rPr lang="en-US" i="1" baseline="-25000" dirty="0" err="1"/>
              <a:t>p</a:t>
            </a:r>
            <a:r>
              <a:rPr lang="en-US" dirty="0"/>
              <a:t> =</a:t>
            </a:r>
            <a:r>
              <a:rPr lang="en-US" b="1" dirty="0"/>
              <a:t> </a:t>
            </a:r>
            <a:r>
              <a:rPr lang="en-US" dirty="0" smtClean="0"/>
              <a:t>1.0 A</a:t>
            </a:r>
            <a:r>
              <a:rPr lang="en-US" baseline="30000" dirty="0" smtClean="0"/>
              <a:t>0.42</a:t>
            </a:r>
            <a:endParaRPr lang="en-US" baseline="30000" dirty="0"/>
          </a:p>
          <a:p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3171011" y="5883236"/>
            <a:ext cx="1821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SSSF: </a:t>
            </a:r>
            <a:r>
              <a:rPr lang="en-US" i="1" dirty="0" err="1"/>
              <a:t>L</a:t>
            </a:r>
            <a:r>
              <a:rPr lang="en-US" i="1" baseline="-25000" dirty="0" err="1"/>
              <a:t>p</a:t>
            </a:r>
            <a:r>
              <a:rPr lang="en-US" dirty="0"/>
              <a:t> =</a:t>
            </a:r>
            <a:r>
              <a:rPr lang="en-US" b="1" dirty="0"/>
              <a:t> </a:t>
            </a:r>
            <a:r>
              <a:rPr lang="en-US" dirty="0" smtClean="0"/>
              <a:t>18 A</a:t>
            </a:r>
            <a:r>
              <a:rPr lang="en-US" baseline="30000" dirty="0" smtClean="0"/>
              <a:t>0.26</a:t>
            </a:r>
            <a:endParaRPr lang="en-US" baseline="30000" dirty="0"/>
          </a:p>
          <a:p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117850" y="5152509"/>
            <a:ext cx="189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HOF: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p</a:t>
            </a:r>
            <a:r>
              <a:rPr lang="en-US" dirty="0" smtClean="0"/>
              <a:t> =</a:t>
            </a:r>
            <a:r>
              <a:rPr lang="en-US" b="1" dirty="0" smtClean="0"/>
              <a:t> </a:t>
            </a:r>
            <a:r>
              <a:rPr lang="en-US" dirty="0" smtClean="0"/>
              <a:t>0.42 A</a:t>
            </a:r>
            <a:r>
              <a:rPr lang="en-US" baseline="30000" dirty="0" smtClean="0"/>
              <a:t>0.2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22152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2500" y="6137791"/>
            <a:ext cx="279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ideas by Tom Dunne (UCSB)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0803" y="214531"/>
            <a:ext cx="4953000" cy="4603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303" y="2421156"/>
            <a:ext cx="684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HOF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36323" y="4018181"/>
            <a:ext cx="714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SSSF</a:t>
            </a:r>
            <a:endParaRPr 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12228" y="455831"/>
            <a:ext cx="638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</a:t>
            </a:r>
            <a:r>
              <a:rPr lang="en-US" sz="2200" b="1" dirty="0" smtClean="0"/>
              <a:t>OF</a:t>
            </a:r>
            <a:endParaRPr lang="en-US" sz="22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31303" y="886718"/>
            <a:ext cx="0" cy="3131463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1306106" y="2738656"/>
            <a:ext cx="2830217" cy="1494969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1306106" y="671275"/>
            <a:ext cx="2906122" cy="1749881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33598" y="1960463"/>
            <a:ext cx="99541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variable</a:t>
            </a:r>
          </a:p>
          <a:p>
            <a:pPr algn="ctr"/>
            <a:r>
              <a:rPr lang="en-US" i="1" dirty="0" smtClean="0"/>
              <a:t>source</a:t>
            </a:r>
          </a:p>
          <a:p>
            <a:pPr algn="ctr"/>
            <a:r>
              <a:rPr lang="en-US" i="1" dirty="0" smtClean="0"/>
              <a:t>concept</a:t>
            </a:r>
            <a:endParaRPr lang="en-US" i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0803" y="5127625"/>
            <a:ext cx="4953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63203" y="214531"/>
            <a:ext cx="0" cy="4603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49572" y="4758293"/>
            <a:ext cx="288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climate, vegetation, land use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60739" y="2438400"/>
            <a:ext cx="194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topography &amp; soils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83812" y="5173791"/>
            <a:ext cx="163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humid climate,</a:t>
            </a:r>
          </a:p>
          <a:p>
            <a:r>
              <a:rPr lang="en-US" i="1" dirty="0" smtClean="0"/>
              <a:t>dense veg.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5175250"/>
            <a:ext cx="204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arid</a:t>
            </a:r>
            <a:r>
              <a:rPr lang="en-US" i="1" dirty="0" err="1" smtClean="0">
                <a:sym typeface="Wingdings"/>
              </a:rPr>
              <a:t>subhumid</a:t>
            </a:r>
            <a:endParaRPr lang="en-US" i="1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thin veg.; disturbed</a:t>
            </a:r>
          </a:p>
          <a:p>
            <a:r>
              <a:rPr lang="en-US" i="1" dirty="0" smtClean="0">
                <a:sym typeface="Wingdings"/>
              </a:rPr>
              <a:t>by land use</a:t>
            </a:r>
            <a:endParaRPr lang="en-US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72900" y="-36612"/>
            <a:ext cx="2721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thin soils</a:t>
            </a:r>
          </a:p>
          <a:p>
            <a:r>
              <a:rPr lang="en-US" i="1" dirty="0" smtClean="0"/>
              <a:t>gentle concave </a:t>
            </a:r>
            <a:r>
              <a:rPr lang="en-US" i="1" dirty="0" err="1" smtClean="0"/>
              <a:t>footslopes</a:t>
            </a:r>
            <a:r>
              <a:rPr lang="en-US" i="1" dirty="0" smtClean="0"/>
              <a:t>;</a:t>
            </a:r>
          </a:p>
          <a:p>
            <a:r>
              <a:rPr lang="en-US" i="1" dirty="0" smtClean="0"/>
              <a:t>wide valley bottoms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2900" y="4204295"/>
            <a:ext cx="3088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deep permeable soil</a:t>
            </a:r>
          </a:p>
          <a:p>
            <a:r>
              <a:rPr lang="en-US" i="1" dirty="0" smtClean="0"/>
              <a:t>steep straight/convex </a:t>
            </a:r>
            <a:r>
              <a:rPr lang="en-US" i="1" dirty="0" err="1" smtClean="0"/>
              <a:t>hillslope</a:t>
            </a:r>
            <a:endParaRPr lang="en-US" i="1" dirty="0" smtClean="0"/>
          </a:p>
          <a:p>
            <a:r>
              <a:rPr lang="en-US" i="1" dirty="0" smtClean="0"/>
              <a:t>narrow valley bottoms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557" y="301943"/>
            <a:ext cx="203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r>
              <a:rPr lang="en-US" dirty="0" smtClean="0"/>
              <a:t> </a:t>
            </a:r>
            <a:r>
              <a:rPr lang="en-US" u="sng" dirty="0" smtClean="0"/>
              <a:t>hydrology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15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2500" y="6137791"/>
            <a:ext cx="279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ideas by Tom Dunne (UCSB)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0803" y="214531"/>
            <a:ext cx="4953000" cy="4603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0803" y="5127625"/>
            <a:ext cx="4953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63203" y="214531"/>
            <a:ext cx="0" cy="4603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49572" y="4758293"/>
            <a:ext cx="288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climate, vegetation, land use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60739" y="2438400"/>
            <a:ext cx="194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topography &amp; soils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83812" y="5173791"/>
            <a:ext cx="163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humid climate,</a:t>
            </a:r>
          </a:p>
          <a:p>
            <a:r>
              <a:rPr lang="en-US" i="1" dirty="0" smtClean="0"/>
              <a:t>dense veg.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5175250"/>
            <a:ext cx="204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arid</a:t>
            </a:r>
            <a:r>
              <a:rPr lang="en-US" i="1" dirty="0" err="1" smtClean="0">
                <a:sym typeface="Wingdings"/>
              </a:rPr>
              <a:t>subhumid</a:t>
            </a:r>
            <a:endParaRPr lang="en-US" i="1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thin veg.; disturbed</a:t>
            </a:r>
          </a:p>
          <a:p>
            <a:r>
              <a:rPr lang="en-US" i="1" dirty="0" smtClean="0">
                <a:sym typeface="Wingdings"/>
              </a:rPr>
              <a:t>by land use</a:t>
            </a:r>
            <a:endParaRPr lang="en-US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72900" y="-36612"/>
            <a:ext cx="2721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thin soils</a:t>
            </a:r>
          </a:p>
          <a:p>
            <a:r>
              <a:rPr lang="en-US" i="1" dirty="0" smtClean="0"/>
              <a:t>gentle concave </a:t>
            </a:r>
            <a:r>
              <a:rPr lang="en-US" i="1" dirty="0" err="1" smtClean="0"/>
              <a:t>footslopes</a:t>
            </a:r>
            <a:r>
              <a:rPr lang="en-US" i="1" dirty="0" smtClean="0"/>
              <a:t>;</a:t>
            </a:r>
          </a:p>
          <a:p>
            <a:r>
              <a:rPr lang="en-US" i="1" dirty="0" smtClean="0"/>
              <a:t>wide valley bottoms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2900" y="4204295"/>
            <a:ext cx="3088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deep permeable soil</a:t>
            </a:r>
          </a:p>
          <a:p>
            <a:r>
              <a:rPr lang="en-US" i="1" dirty="0" smtClean="0"/>
              <a:t>steep straight/convex </a:t>
            </a:r>
            <a:r>
              <a:rPr lang="en-US" i="1" dirty="0" err="1" smtClean="0"/>
              <a:t>hillslope</a:t>
            </a:r>
            <a:endParaRPr lang="en-US" i="1" dirty="0" smtClean="0"/>
          </a:p>
          <a:p>
            <a:r>
              <a:rPr lang="en-US" i="1" dirty="0" smtClean="0"/>
              <a:t>narrow valley bottoms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557" y="301943"/>
            <a:ext cx="1923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r>
              <a:rPr lang="en-US" dirty="0" smtClean="0"/>
              <a:t> </a:t>
            </a:r>
          </a:p>
          <a:p>
            <a:r>
              <a:rPr lang="en-US" u="sng" dirty="0" smtClean="0"/>
              <a:t>erosion processes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2602312" y="222250"/>
            <a:ext cx="620313" cy="4540250"/>
          </a:xfrm>
          <a:custGeom>
            <a:avLst/>
            <a:gdLst>
              <a:gd name="connsiteX0" fmla="*/ 413938 w 620313"/>
              <a:gd name="connsiteY0" fmla="*/ 0 h 4540250"/>
              <a:gd name="connsiteX1" fmla="*/ 302813 w 620313"/>
              <a:gd name="connsiteY1" fmla="*/ 349250 h 4540250"/>
              <a:gd name="connsiteX2" fmla="*/ 207563 w 620313"/>
              <a:gd name="connsiteY2" fmla="*/ 555625 h 4540250"/>
              <a:gd name="connsiteX3" fmla="*/ 64688 w 620313"/>
              <a:gd name="connsiteY3" fmla="*/ 1000125 h 4540250"/>
              <a:gd name="connsiteX4" fmla="*/ 17063 w 620313"/>
              <a:gd name="connsiteY4" fmla="*/ 1206500 h 4540250"/>
              <a:gd name="connsiteX5" fmla="*/ 48813 w 620313"/>
              <a:gd name="connsiteY5" fmla="*/ 1651000 h 4540250"/>
              <a:gd name="connsiteX6" fmla="*/ 144063 w 620313"/>
              <a:gd name="connsiteY6" fmla="*/ 1793875 h 4540250"/>
              <a:gd name="connsiteX7" fmla="*/ 223438 w 620313"/>
              <a:gd name="connsiteY7" fmla="*/ 1936750 h 4540250"/>
              <a:gd name="connsiteX8" fmla="*/ 286938 w 620313"/>
              <a:gd name="connsiteY8" fmla="*/ 2000250 h 4540250"/>
              <a:gd name="connsiteX9" fmla="*/ 366313 w 620313"/>
              <a:gd name="connsiteY9" fmla="*/ 2111375 h 4540250"/>
              <a:gd name="connsiteX10" fmla="*/ 413938 w 620313"/>
              <a:gd name="connsiteY10" fmla="*/ 2174875 h 4540250"/>
              <a:gd name="connsiteX11" fmla="*/ 429813 w 620313"/>
              <a:gd name="connsiteY11" fmla="*/ 2238375 h 4540250"/>
              <a:gd name="connsiteX12" fmla="*/ 493313 w 620313"/>
              <a:gd name="connsiteY12" fmla="*/ 2349500 h 4540250"/>
              <a:gd name="connsiteX13" fmla="*/ 572688 w 620313"/>
              <a:gd name="connsiteY13" fmla="*/ 2460625 h 4540250"/>
              <a:gd name="connsiteX14" fmla="*/ 620313 w 620313"/>
              <a:gd name="connsiteY14" fmla="*/ 2651125 h 4540250"/>
              <a:gd name="connsiteX15" fmla="*/ 588563 w 620313"/>
              <a:gd name="connsiteY15" fmla="*/ 2825750 h 4540250"/>
              <a:gd name="connsiteX16" fmla="*/ 572688 w 620313"/>
              <a:gd name="connsiteY16" fmla="*/ 2873375 h 4540250"/>
              <a:gd name="connsiteX17" fmla="*/ 493313 w 620313"/>
              <a:gd name="connsiteY17" fmla="*/ 2984500 h 4540250"/>
              <a:gd name="connsiteX18" fmla="*/ 461563 w 620313"/>
              <a:gd name="connsiteY18" fmla="*/ 3095625 h 4540250"/>
              <a:gd name="connsiteX19" fmla="*/ 429813 w 620313"/>
              <a:gd name="connsiteY19" fmla="*/ 3143250 h 4540250"/>
              <a:gd name="connsiteX20" fmla="*/ 493313 w 620313"/>
              <a:gd name="connsiteY20" fmla="*/ 3730625 h 4540250"/>
              <a:gd name="connsiteX21" fmla="*/ 525063 w 620313"/>
              <a:gd name="connsiteY21" fmla="*/ 3794125 h 4540250"/>
              <a:gd name="connsiteX22" fmla="*/ 540938 w 620313"/>
              <a:gd name="connsiteY22" fmla="*/ 3984625 h 4540250"/>
              <a:gd name="connsiteX23" fmla="*/ 556813 w 620313"/>
              <a:gd name="connsiteY23" fmla="*/ 4048125 h 4540250"/>
              <a:gd name="connsiteX24" fmla="*/ 477438 w 620313"/>
              <a:gd name="connsiteY24" fmla="*/ 4286250 h 4540250"/>
              <a:gd name="connsiteX25" fmla="*/ 429813 w 620313"/>
              <a:gd name="connsiteY25" fmla="*/ 4476750 h 4540250"/>
              <a:gd name="connsiteX26" fmla="*/ 413938 w 620313"/>
              <a:gd name="connsiteY26" fmla="*/ 454025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0313" h="4540250">
                <a:moveTo>
                  <a:pt x="413938" y="0"/>
                </a:moveTo>
                <a:cubicBezTo>
                  <a:pt x="373295" y="182894"/>
                  <a:pt x="388982" y="145578"/>
                  <a:pt x="302813" y="349250"/>
                </a:cubicBezTo>
                <a:cubicBezTo>
                  <a:pt x="273292" y="419027"/>
                  <a:pt x="233595" y="484472"/>
                  <a:pt x="207563" y="555625"/>
                </a:cubicBezTo>
                <a:cubicBezTo>
                  <a:pt x="154091" y="701783"/>
                  <a:pt x="90274" y="846610"/>
                  <a:pt x="64688" y="1000125"/>
                </a:cubicBezTo>
                <a:cubicBezTo>
                  <a:pt x="42480" y="1133375"/>
                  <a:pt x="57656" y="1064426"/>
                  <a:pt x="17063" y="1206500"/>
                </a:cubicBezTo>
                <a:cubicBezTo>
                  <a:pt x="-6747" y="1420787"/>
                  <a:pt x="-13308" y="1365244"/>
                  <a:pt x="48813" y="1651000"/>
                </a:cubicBezTo>
                <a:cubicBezTo>
                  <a:pt x="61253" y="1708224"/>
                  <a:pt x="115123" y="1748398"/>
                  <a:pt x="144063" y="1793875"/>
                </a:cubicBezTo>
                <a:cubicBezTo>
                  <a:pt x="180865" y="1851706"/>
                  <a:pt x="182401" y="1888873"/>
                  <a:pt x="223438" y="1936750"/>
                </a:cubicBezTo>
                <a:cubicBezTo>
                  <a:pt x="242919" y="1959478"/>
                  <a:pt x="267226" y="1977722"/>
                  <a:pt x="286938" y="2000250"/>
                </a:cubicBezTo>
                <a:cubicBezTo>
                  <a:pt x="327291" y="2046367"/>
                  <a:pt x="333386" y="2065277"/>
                  <a:pt x="366313" y="2111375"/>
                </a:cubicBezTo>
                <a:cubicBezTo>
                  <a:pt x="381692" y="2132905"/>
                  <a:pt x="398063" y="2153708"/>
                  <a:pt x="413938" y="2174875"/>
                </a:cubicBezTo>
                <a:cubicBezTo>
                  <a:pt x="419230" y="2196042"/>
                  <a:pt x="422152" y="2217946"/>
                  <a:pt x="429813" y="2238375"/>
                </a:cubicBezTo>
                <a:cubicBezTo>
                  <a:pt x="444500" y="2277540"/>
                  <a:pt x="469072" y="2315563"/>
                  <a:pt x="493313" y="2349500"/>
                </a:cubicBezTo>
                <a:cubicBezTo>
                  <a:pt x="500211" y="2359158"/>
                  <a:pt x="563885" y="2440818"/>
                  <a:pt x="572688" y="2460625"/>
                </a:cubicBezTo>
                <a:cubicBezTo>
                  <a:pt x="606231" y="2536097"/>
                  <a:pt x="607001" y="2571254"/>
                  <a:pt x="620313" y="2651125"/>
                </a:cubicBezTo>
                <a:cubicBezTo>
                  <a:pt x="607465" y="2741060"/>
                  <a:pt x="609949" y="2750900"/>
                  <a:pt x="588563" y="2825750"/>
                </a:cubicBezTo>
                <a:cubicBezTo>
                  <a:pt x="583966" y="2841840"/>
                  <a:pt x="580172" y="2858408"/>
                  <a:pt x="572688" y="2873375"/>
                </a:cubicBezTo>
                <a:cubicBezTo>
                  <a:pt x="561081" y="2896588"/>
                  <a:pt x="504099" y="2970118"/>
                  <a:pt x="493313" y="2984500"/>
                </a:cubicBezTo>
                <a:cubicBezTo>
                  <a:pt x="488227" y="3004845"/>
                  <a:pt x="472950" y="3072851"/>
                  <a:pt x="461563" y="3095625"/>
                </a:cubicBezTo>
                <a:cubicBezTo>
                  <a:pt x="453030" y="3112690"/>
                  <a:pt x="440396" y="3127375"/>
                  <a:pt x="429813" y="3143250"/>
                </a:cubicBezTo>
                <a:cubicBezTo>
                  <a:pt x="453082" y="3515561"/>
                  <a:pt x="400274" y="3521288"/>
                  <a:pt x="493313" y="3730625"/>
                </a:cubicBezTo>
                <a:cubicBezTo>
                  <a:pt x="502924" y="3752250"/>
                  <a:pt x="514480" y="3772958"/>
                  <a:pt x="525063" y="3794125"/>
                </a:cubicBezTo>
                <a:cubicBezTo>
                  <a:pt x="530355" y="3857625"/>
                  <a:pt x="533034" y="3921397"/>
                  <a:pt x="540938" y="3984625"/>
                </a:cubicBezTo>
                <a:cubicBezTo>
                  <a:pt x="543644" y="4006275"/>
                  <a:pt x="561308" y="4026775"/>
                  <a:pt x="556813" y="4048125"/>
                </a:cubicBezTo>
                <a:cubicBezTo>
                  <a:pt x="539576" y="4129999"/>
                  <a:pt x="497731" y="4205080"/>
                  <a:pt x="477438" y="4286250"/>
                </a:cubicBezTo>
                <a:cubicBezTo>
                  <a:pt x="461563" y="4349750"/>
                  <a:pt x="450511" y="4414655"/>
                  <a:pt x="429813" y="4476750"/>
                </a:cubicBezTo>
                <a:cubicBezTo>
                  <a:pt x="412265" y="4529395"/>
                  <a:pt x="413938" y="4507641"/>
                  <a:pt x="413938" y="454025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587625" y="1590694"/>
            <a:ext cx="2794000" cy="234931"/>
          </a:xfrm>
          <a:custGeom>
            <a:avLst/>
            <a:gdLst>
              <a:gd name="connsiteX0" fmla="*/ 0 w 2794000"/>
              <a:gd name="connsiteY0" fmla="*/ 76181 h 234931"/>
              <a:gd name="connsiteX1" fmla="*/ 238125 w 2794000"/>
              <a:gd name="connsiteY1" fmla="*/ 60306 h 234931"/>
              <a:gd name="connsiteX2" fmla="*/ 365125 w 2794000"/>
              <a:gd name="connsiteY2" fmla="*/ 44431 h 234931"/>
              <a:gd name="connsiteX3" fmla="*/ 825500 w 2794000"/>
              <a:gd name="connsiteY3" fmla="*/ 28556 h 234931"/>
              <a:gd name="connsiteX4" fmla="*/ 1778000 w 2794000"/>
              <a:gd name="connsiteY4" fmla="*/ 28556 h 234931"/>
              <a:gd name="connsiteX5" fmla="*/ 1841500 w 2794000"/>
              <a:gd name="connsiteY5" fmla="*/ 76181 h 234931"/>
              <a:gd name="connsiteX6" fmla="*/ 1920875 w 2794000"/>
              <a:gd name="connsiteY6" fmla="*/ 92056 h 234931"/>
              <a:gd name="connsiteX7" fmla="*/ 1968500 w 2794000"/>
              <a:gd name="connsiteY7" fmla="*/ 123806 h 234931"/>
              <a:gd name="connsiteX8" fmla="*/ 2095500 w 2794000"/>
              <a:gd name="connsiteY8" fmla="*/ 155556 h 234931"/>
              <a:gd name="connsiteX9" fmla="*/ 2238375 w 2794000"/>
              <a:gd name="connsiteY9" fmla="*/ 203181 h 234931"/>
              <a:gd name="connsiteX10" fmla="*/ 2508250 w 2794000"/>
              <a:gd name="connsiteY10" fmla="*/ 234931 h 234931"/>
              <a:gd name="connsiteX11" fmla="*/ 2651125 w 2794000"/>
              <a:gd name="connsiteY11" fmla="*/ 219056 h 234931"/>
              <a:gd name="connsiteX12" fmla="*/ 2746375 w 2794000"/>
              <a:gd name="connsiteY12" fmla="*/ 187306 h 234931"/>
              <a:gd name="connsiteX13" fmla="*/ 2794000 w 2794000"/>
              <a:gd name="connsiteY13" fmla="*/ 171431 h 23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94000" h="234931">
                <a:moveTo>
                  <a:pt x="0" y="76181"/>
                </a:moveTo>
                <a:cubicBezTo>
                  <a:pt x="79375" y="70889"/>
                  <a:pt x="158873" y="67197"/>
                  <a:pt x="238125" y="60306"/>
                </a:cubicBezTo>
                <a:cubicBezTo>
                  <a:pt x="280627" y="56610"/>
                  <a:pt x="322524" y="46734"/>
                  <a:pt x="365125" y="44431"/>
                </a:cubicBezTo>
                <a:cubicBezTo>
                  <a:pt x="518451" y="36143"/>
                  <a:pt x="672042" y="33848"/>
                  <a:pt x="825500" y="28556"/>
                </a:cubicBezTo>
                <a:cubicBezTo>
                  <a:pt x="1196029" y="-5128"/>
                  <a:pt x="1218465" y="-13673"/>
                  <a:pt x="1778000" y="28556"/>
                </a:cubicBezTo>
                <a:cubicBezTo>
                  <a:pt x="1804383" y="30547"/>
                  <a:pt x="1817322" y="65435"/>
                  <a:pt x="1841500" y="76181"/>
                </a:cubicBezTo>
                <a:cubicBezTo>
                  <a:pt x="1866157" y="87140"/>
                  <a:pt x="1894417" y="86764"/>
                  <a:pt x="1920875" y="92056"/>
                </a:cubicBezTo>
                <a:cubicBezTo>
                  <a:pt x="1936750" y="102639"/>
                  <a:pt x="1951435" y="115273"/>
                  <a:pt x="1968500" y="123806"/>
                </a:cubicBezTo>
                <a:cubicBezTo>
                  <a:pt x="2010405" y="144759"/>
                  <a:pt x="2050214" y="141970"/>
                  <a:pt x="2095500" y="155556"/>
                </a:cubicBezTo>
                <a:cubicBezTo>
                  <a:pt x="2210757" y="190133"/>
                  <a:pt x="2135266" y="184434"/>
                  <a:pt x="2238375" y="203181"/>
                </a:cubicBezTo>
                <a:cubicBezTo>
                  <a:pt x="2324160" y="218778"/>
                  <a:pt x="2423107" y="226417"/>
                  <a:pt x="2508250" y="234931"/>
                </a:cubicBezTo>
                <a:cubicBezTo>
                  <a:pt x="2555875" y="229639"/>
                  <a:pt x="2604137" y="228454"/>
                  <a:pt x="2651125" y="219056"/>
                </a:cubicBezTo>
                <a:cubicBezTo>
                  <a:pt x="2683943" y="212492"/>
                  <a:pt x="2714625" y="197889"/>
                  <a:pt x="2746375" y="187306"/>
                </a:cubicBezTo>
                <a:lnTo>
                  <a:pt x="2794000" y="171431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8625" y="3381233"/>
            <a:ext cx="4937125" cy="190642"/>
          </a:xfrm>
          <a:custGeom>
            <a:avLst/>
            <a:gdLst>
              <a:gd name="connsiteX0" fmla="*/ 4937125 w 4937125"/>
              <a:gd name="connsiteY0" fmla="*/ 79517 h 190642"/>
              <a:gd name="connsiteX1" fmla="*/ 3270250 w 4937125"/>
              <a:gd name="connsiteY1" fmla="*/ 79517 h 190642"/>
              <a:gd name="connsiteX2" fmla="*/ 3175000 w 4937125"/>
              <a:gd name="connsiteY2" fmla="*/ 63642 h 190642"/>
              <a:gd name="connsiteX3" fmla="*/ 3016250 w 4937125"/>
              <a:gd name="connsiteY3" fmla="*/ 47767 h 190642"/>
              <a:gd name="connsiteX4" fmla="*/ 2921000 w 4937125"/>
              <a:gd name="connsiteY4" fmla="*/ 16017 h 190642"/>
              <a:gd name="connsiteX5" fmla="*/ 2571750 w 4937125"/>
              <a:gd name="connsiteY5" fmla="*/ 16017 h 190642"/>
              <a:gd name="connsiteX6" fmla="*/ 2238375 w 4937125"/>
              <a:gd name="connsiteY6" fmla="*/ 47767 h 190642"/>
              <a:gd name="connsiteX7" fmla="*/ 2111375 w 4937125"/>
              <a:gd name="connsiteY7" fmla="*/ 79517 h 190642"/>
              <a:gd name="connsiteX8" fmla="*/ 1889125 w 4937125"/>
              <a:gd name="connsiteY8" fmla="*/ 111267 h 190642"/>
              <a:gd name="connsiteX9" fmla="*/ 1682750 w 4937125"/>
              <a:gd name="connsiteY9" fmla="*/ 158892 h 190642"/>
              <a:gd name="connsiteX10" fmla="*/ 1619250 w 4937125"/>
              <a:gd name="connsiteY10" fmla="*/ 174767 h 190642"/>
              <a:gd name="connsiteX11" fmla="*/ 1492250 w 4937125"/>
              <a:gd name="connsiteY11" fmla="*/ 190642 h 190642"/>
              <a:gd name="connsiteX12" fmla="*/ 1079500 w 4937125"/>
              <a:gd name="connsiteY12" fmla="*/ 158892 h 190642"/>
              <a:gd name="connsiteX13" fmla="*/ 936625 w 4937125"/>
              <a:gd name="connsiteY13" fmla="*/ 127142 h 190642"/>
              <a:gd name="connsiteX14" fmla="*/ 841375 w 4937125"/>
              <a:gd name="connsiteY14" fmla="*/ 111267 h 190642"/>
              <a:gd name="connsiteX15" fmla="*/ 730250 w 4937125"/>
              <a:gd name="connsiteY15" fmla="*/ 79517 h 190642"/>
              <a:gd name="connsiteX16" fmla="*/ 301625 w 4937125"/>
              <a:gd name="connsiteY16" fmla="*/ 63642 h 190642"/>
              <a:gd name="connsiteX17" fmla="*/ 206375 w 4937125"/>
              <a:gd name="connsiteY17" fmla="*/ 47767 h 190642"/>
              <a:gd name="connsiteX18" fmla="*/ 158750 w 4937125"/>
              <a:gd name="connsiteY18" fmla="*/ 31892 h 190642"/>
              <a:gd name="connsiteX19" fmla="*/ 0 w 4937125"/>
              <a:gd name="connsiteY19" fmla="*/ 31892 h 1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7125" h="190642">
                <a:moveTo>
                  <a:pt x="4937125" y="79517"/>
                </a:moveTo>
                <a:cubicBezTo>
                  <a:pt x="4406969" y="85982"/>
                  <a:pt x="3818106" y="117300"/>
                  <a:pt x="3270250" y="79517"/>
                </a:cubicBezTo>
                <a:cubicBezTo>
                  <a:pt x="3238138" y="77302"/>
                  <a:pt x="3206939" y="67634"/>
                  <a:pt x="3175000" y="63642"/>
                </a:cubicBezTo>
                <a:cubicBezTo>
                  <a:pt x="3122230" y="57046"/>
                  <a:pt x="3069167" y="53059"/>
                  <a:pt x="3016250" y="47767"/>
                </a:cubicBezTo>
                <a:cubicBezTo>
                  <a:pt x="2984500" y="37184"/>
                  <a:pt x="2953725" y="23029"/>
                  <a:pt x="2921000" y="16017"/>
                </a:cubicBezTo>
                <a:cubicBezTo>
                  <a:pt x="2785623" y="-12992"/>
                  <a:pt x="2722835" y="3930"/>
                  <a:pt x="2571750" y="16017"/>
                </a:cubicBezTo>
                <a:cubicBezTo>
                  <a:pt x="2468301" y="24293"/>
                  <a:pt x="2342333" y="37371"/>
                  <a:pt x="2238375" y="47767"/>
                </a:cubicBezTo>
                <a:cubicBezTo>
                  <a:pt x="2196042" y="58350"/>
                  <a:pt x="2154307" y="71711"/>
                  <a:pt x="2111375" y="79517"/>
                </a:cubicBezTo>
                <a:cubicBezTo>
                  <a:pt x="2037747" y="92904"/>
                  <a:pt x="1962507" y="96591"/>
                  <a:pt x="1889125" y="111267"/>
                </a:cubicBezTo>
                <a:cubicBezTo>
                  <a:pt x="1766961" y="135700"/>
                  <a:pt x="1835927" y="120598"/>
                  <a:pt x="1682750" y="158892"/>
                </a:cubicBezTo>
                <a:cubicBezTo>
                  <a:pt x="1661583" y="164184"/>
                  <a:pt x="1640900" y="172061"/>
                  <a:pt x="1619250" y="174767"/>
                </a:cubicBezTo>
                <a:lnTo>
                  <a:pt x="1492250" y="190642"/>
                </a:lnTo>
                <a:cubicBezTo>
                  <a:pt x="1341004" y="182682"/>
                  <a:pt x="1220519" y="185333"/>
                  <a:pt x="1079500" y="158892"/>
                </a:cubicBezTo>
                <a:cubicBezTo>
                  <a:pt x="1031549" y="149901"/>
                  <a:pt x="984464" y="136710"/>
                  <a:pt x="936625" y="127142"/>
                </a:cubicBezTo>
                <a:cubicBezTo>
                  <a:pt x="905062" y="120829"/>
                  <a:pt x="872739" y="118505"/>
                  <a:pt x="841375" y="111267"/>
                </a:cubicBezTo>
                <a:cubicBezTo>
                  <a:pt x="803838" y="102605"/>
                  <a:pt x="768625" y="82903"/>
                  <a:pt x="730250" y="79517"/>
                </a:cubicBezTo>
                <a:cubicBezTo>
                  <a:pt x="587830" y="66951"/>
                  <a:pt x="444500" y="68934"/>
                  <a:pt x="301625" y="63642"/>
                </a:cubicBezTo>
                <a:cubicBezTo>
                  <a:pt x="269875" y="58350"/>
                  <a:pt x="237796" y="54750"/>
                  <a:pt x="206375" y="47767"/>
                </a:cubicBezTo>
                <a:cubicBezTo>
                  <a:pt x="190040" y="44137"/>
                  <a:pt x="175434" y="33175"/>
                  <a:pt x="158750" y="31892"/>
                </a:cubicBezTo>
                <a:cubicBezTo>
                  <a:pt x="105989" y="27833"/>
                  <a:pt x="52917" y="31892"/>
                  <a:pt x="0" y="3189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1636" y="3779494"/>
            <a:ext cx="12352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Landsliding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0803" y="1590694"/>
            <a:ext cx="2272527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Sheetwash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rainsplash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rilling</a:t>
            </a:r>
            <a:r>
              <a:rPr lang="en-US" dirty="0" smtClean="0">
                <a:solidFill>
                  <a:srgbClr val="008000"/>
                </a:solidFill>
              </a:rPr>
              <a:t>, &amp;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(where slope &gt;30 </a:t>
            </a:r>
            <a:r>
              <a:rPr lang="en-US" dirty="0" err="1" smtClean="0">
                <a:solidFill>
                  <a:srgbClr val="008000"/>
                </a:solidFill>
              </a:rPr>
              <a:t>deg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dry ravel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49357" y="2258457"/>
            <a:ext cx="7392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Creep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19459" y="561994"/>
            <a:ext cx="21462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Biogenic transport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(gophers, </a:t>
            </a:r>
            <a:r>
              <a:rPr lang="en-US" dirty="0" err="1" smtClean="0">
                <a:solidFill>
                  <a:srgbClr val="008000"/>
                </a:solidFill>
              </a:rPr>
              <a:t>treethrow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5352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3340100" cy="66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Bedrock rivers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6438900"/>
            <a:ext cx="236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Neil Humphrey, UWYO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9196" y="876300"/>
            <a:ext cx="3381379" cy="5909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Rivers that cut into bedrock </a:t>
            </a:r>
          </a:p>
          <a:p>
            <a:r>
              <a:rPr lang="en-US" dirty="0" smtClean="0"/>
              <a:t>(“rock is everywhere close to the </a:t>
            </a:r>
          </a:p>
          <a:p>
            <a:r>
              <a:rPr lang="en-US" dirty="0" smtClean="0"/>
              <a:t>surface and may be frequently </a:t>
            </a:r>
          </a:p>
          <a:p>
            <a:r>
              <a:rPr lang="en-US" dirty="0" smtClean="0"/>
              <a:t>exposed during flood events or</a:t>
            </a:r>
          </a:p>
          <a:p>
            <a:r>
              <a:rPr lang="en-US" dirty="0" smtClean="0"/>
              <a:t>on decadal to centennial </a:t>
            </a:r>
          </a:p>
          <a:p>
            <a:r>
              <a:rPr lang="en-US" dirty="0" smtClean="0"/>
              <a:t>timescales”, Whipple et al. 2013)</a:t>
            </a:r>
          </a:p>
          <a:p>
            <a:endParaRPr lang="en-US" dirty="0"/>
          </a:p>
          <a:p>
            <a:r>
              <a:rPr lang="en-US" b="1" dirty="0" smtClean="0"/>
              <a:t>Detachment-limited landscape</a:t>
            </a:r>
          </a:p>
          <a:p>
            <a:r>
              <a:rPr lang="en-US" b="1" dirty="0" smtClean="0"/>
              <a:t>evolution (</a:t>
            </a:r>
            <a:r>
              <a:rPr lang="en-US" b="1" dirty="0" err="1" smtClean="0"/>
              <a:t>dz</a:t>
            </a:r>
            <a:r>
              <a:rPr lang="en-US" b="1" dirty="0" smtClean="0"/>
              <a:t>/dt ~ k </a:t>
            </a:r>
            <a:r>
              <a:rPr lang="en-US" b="1" dirty="0" err="1" smtClean="0"/>
              <a:t>dz</a:t>
            </a:r>
            <a:r>
              <a:rPr lang="en-US" b="1" dirty="0" smtClean="0"/>
              <a:t>/dx )</a:t>
            </a:r>
          </a:p>
          <a:p>
            <a:endParaRPr lang="en-US" dirty="0"/>
          </a:p>
          <a:p>
            <a:r>
              <a:rPr lang="en-US" dirty="0" err="1" smtClean="0"/>
              <a:t>Clasts</a:t>
            </a:r>
            <a:r>
              <a:rPr lang="en-US" dirty="0" smtClean="0"/>
              <a:t> transported mainly by </a:t>
            </a:r>
          </a:p>
          <a:p>
            <a:r>
              <a:rPr lang="en-US" dirty="0" err="1" smtClean="0"/>
              <a:t>bedload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Knickpoints</a:t>
            </a:r>
            <a:r>
              <a:rPr lang="en-US" dirty="0" smtClean="0"/>
              <a:t> can propagate </a:t>
            </a:r>
          </a:p>
          <a:p>
            <a:r>
              <a:rPr lang="en-US" dirty="0" err="1" smtClean="0"/>
              <a:t>gm</a:t>
            </a:r>
            <a:endParaRPr lang="en-US" dirty="0" smtClean="0"/>
          </a:p>
          <a:p>
            <a:r>
              <a:rPr lang="en-US" dirty="0" smtClean="0"/>
              <a:t>What controls the rate of </a:t>
            </a:r>
          </a:p>
          <a:p>
            <a:r>
              <a:rPr lang="en-US" dirty="0" err="1" smtClean="0"/>
              <a:t>downcutting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What controls the height/</a:t>
            </a:r>
          </a:p>
          <a:p>
            <a:r>
              <a:rPr lang="en-US" dirty="0" smtClean="0"/>
              <a:t>width/shape of mountain belts on</a:t>
            </a:r>
          </a:p>
          <a:p>
            <a:r>
              <a:rPr lang="en-US" dirty="0" smtClean="0"/>
              <a:t>Earth?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38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5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Biogenic transport: gophers + </a:t>
            </a:r>
            <a:r>
              <a:rPr lang="en-US" dirty="0" err="1" smtClean="0"/>
              <a:t>treethrow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5326"/>
            <a:ext cx="4401459" cy="316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54704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average erosion rate ~ global average uplift rate U = 0.05 mm/</a:t>
            </a:r>
            <a:r>
              <a:rPr lang="en-US" dirty="0" err="1" smtClean="0"/>
              <a:t>yr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440" y="1754188"/>
            <a:ext cx="5609167" cy="4206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145840" y="5953126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Ramon </a:t>
            </a:r>
            <a:r>
              <a:rPr lang="en-US" i="1" dirty="0" err="1" smtClean="0"/>
              <a:t>Arrowsmith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1600" y="4076700"/>
            <a:ext cx="26029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Treethrow</a:t>
            </a:r>
            <a:r>
              <a:rPr lang="en-US" dirty="0" smtClean="0"/>
              <a:t> soil velocity of </a:t>
            </a:r>
          </a:p>
          <a:p>
            <a:r>
              <a:rPr lang="en-US" dirty="0" smtClean="0"/>
              <a:t>~2 mm/</a:t>
            </a:r>
            <a:r>
              <a:rPr lang="en-US" dirty="0" err="1" smtClean="0"/>
              <a:t>yr</a:t>
            </a:r>
            <a:r>
              <a:rPr lang="en-US" dirty="0" smtClean="0"/>
              <a:t> for</a:t>
            </a:r>
          </a:p>
          <a:p>
            <a:r>
              <a:rPr lang="en-US" dirty="0" smtClean="0"/>
              <a:t>Pacific NW, Appalachians,</a:t>
            </a:r>
          </a:p>
          <a:p>
            <a:r>
              <a:rPr lang="en-US" dirty="0" smtClean="0"/>
              <a:t>Europe.</a:t>
            </a:r>
          </a:p>
          <a:p>
            <a:r>
              <a:rPr lang="en-US" dirty="0" smtClean="0"/>
              <a:t>Soil thickness ~0.5 m,</a:t>
            </a:r>
          </a:p>
          <a:p>
            <a:r>
              <a:rPr lang="en-US" dirty="0" smtClean="0"/>
              <a:t>drainage density 6 km</a:t>
            </a:r>
            <a:r>
              <a:rPr lang="en-US" baseline="30000" dirty="0" smtClean="0"/>
              <a:t>-1</a:t>
            </a:r>
          </a:p>
          <a:p>
            <a:r>
              <a:rPr lang="en-US" dirty="0" smtClean="0">
                <a:sym typeface="Wingdings"/>
              </a:rPr>
              <a:t> 20 tons / km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29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0"/>
            <a:ext cx="7175500" cy="508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creep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520701"/>
            <a:ext cx="5105400" cy="13335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Wetting/drying cycles</a:t>
            </a:r>
          </a:p>
          <a:p>
            <a:pPr marL="0" indent="0">
              <a:buNone/>
            </a:pPr>
            <a:r>
              <a:rPr lang="en-US" dirty="0" smtClean="0"/>
              <a:t>Clays expand perpendicular to slope;</a:t>
            </a:r>
          </a:p>
          <a:p>
            <a:pPr marL="0" indent="0">
              <a:buNone/>
            </a:pPr>
            <a:r>
              <a:rPr lang="en-US" dirty="0" smtClean="0"/>
              <a:t>contract parallel to gravity.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30800" y="4983163"/>
            <a:ext cx="363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Granular flow (dry ravel)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2755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 smtClean="0"/>
              <a:t>Solifluction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867" y="2341563"/>
            <a:ext cx="3522133" cy="2641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352800" y="3327400"/>
            <a:ext cx="1888067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0" y="4074826"/>
            <a:ext cx="3712800" cy="27831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381500" y="56642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1" y="0"/>
            <a:ext cx="3084269" cy="273883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3175000" y="254000"/>
            <a:ext cx="850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311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/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77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5500"/>
          </a:xfrm>
        </p:spPr>
        <p:txBody>
          <a:bodyPr>
            <a:norm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05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=“alteration of rocks and minerals by processes acting near or at the Earth’s surface.”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9506" y="1994584"/>
            <a:ext cx="8469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Changes in factors such as surface strength, permeability, particle size – which in turn</a:t>
            </a:r>
          </a:p>
          <a:p>
            <a:r>
              <a:rPr lang="en-US" dirty="0" smtClean="0"/>
              <a:t>affect the rate of mass removal.</a:t>
            </a:r>
          </a:p>
          <a:p>
            <a:endParaRPr lang="en-US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42552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25" y="35718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u="sng" dirty="0"/>
              <a:t>Physical weathering processes</a:t>
            </a:r>
            <a:r>
              <a:rPr lang="en-US" sz="3300" u="sng" dirty="0" smtClean="0"/>
              <a:t>: (1) stress release in rocks subject to high tectonic or overburden pressure </a:t>
            </a:r>
            <a:r>
              <a:rPr lang="en-US" u="sng" dirty="0"/>
              <a:t/>
            </a:r>
            <a:br>
              <a:rPr lang="en-US" u="sng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86"/>
            <a:ext cx="7143750" cy="5357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3375" y="1079500"/>
            <a:ext cx="4299412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“curvature fracturing”(?) – Martel GRL 2006</a:t>
            </a:r>
          </a:p>
          <a:p>
            <a:r>
              <a:rPr lang="en-US" dirty="0" smtClean="0"/>
              <a:t>Valley-bottom fracturing</a:t>
            </a:r>
          </a:p>
          <a:p>
            <a:r>
              <a:rPr lang="en-US" dirty="0" smtClean="0"/>
              <a:t>Tensile secondary unloading joints</a:t>
            </a:r>
          </a:p>
          <a:p>
            <a:r>
              <a:rPr lang="en-US" dirty="0" smtClean="0"/>
              <a:t>St. Clair et al. Science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2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u="sng" dirty="0"/>
              <a:t>Physical weathering processes: </a:t>
            </a:r>
            <a:r>
              <a:rPr lang="en-US" sz="3000" u="sng" dirty="0" smtClean="0"/>
              <a:t>(</a:t>
            </a:r>
            <a:r>
              <a:rPr lang="en-US" sz="3000" u="sng" dirty="0"/>
              <a:t>2</a:t>
            </a:r>
            <a:r>
              <a:rPr lang="en-US" sz="3000" u="sng" dirty="0" smtClean="0"/>
              <a:t>) thermal cycling</a:t>
            </a:r>
            <a:br>
              <a:rPr lang="en-US" sz="3000" u="sng" dirty="0" smtClean="0"/>
            </a:br>
            <a:r>
              <a:rPr lang="en-US" sz="3000" u="sng" dirty="0" smtClean="0"/>
              <a:t>(hot day, cold night </a:t>
            </a:r>
            <a:r>
              <a:rPr lang="en-US" sz="3000" u="sng" dirty="0" smtClean="0">
                <a:sym typeface="Wingdings"/>
              </a:rPr>
              <a:t> stress gradient)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5" y="1062858"/>
            <a:ext cx="3603625" cy="5795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1549400"/>
            <a:ext cx="4453924" cy="455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179513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Eppes</a:t>
            </a:r>
            <a:r>
              <a:rPr lang="en-US" dirty="0" smtClean="0"/>
              <a:t> et al. Nature Communications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15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Swelling of micas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err="1" smtClean="0">
                <a:sym typeface="Wingdings"/>
              </a:rPr>
              <a:t>gruss</a:t>
            </a:r>
            <a:r>
              <a:rPr lang="en-US" sz="2200" dirty="0" smtClean="0">
                <a:sym typeface="Wingdings"/>
              </a:rPr>
              <a:t> on granites</a:t>
            </a:r>
          </a:p>
          <a:p>
            <a:pPr marL="0" indent="0">
              <a:buNone/>
            </a:pPr>
            <a:r>
              <a:rPr lang="en-US" sz="2200" dirty="0" smtClean="0">
                <a:sym typeface="Wingdings"/>
              </a:rPr>
              <a:t>Swelling of mudstones  clay</a:t>
            </a:r>
          </a:p>
          <a:p>
            <a:pPr marL="0" indent="0">
              <a:buNone/>
            </a:pPr>
            <a:endParaRPr lang="en-US" sz="2200" dirty="0">
              <a:sym typeface="Wingdings"/>
            </a:endParaRPr>
          </a:p>
          <a:p>
            <a:pPr marL="0" indent="0">
              <a:buNone/>
            </a:pPr>
            <a:r>
              <a:rPr lang="en-US" sz="2400" u="sng" dirty="0" smtClean="0"/>
              <a:t>(4) growth in voids (frost, salt)</a:t>
            </a:r>
          </a:p>
          <a:p>
            <a:pPr marL="0" indent="0">
              <a:buNone/>
            </a:pPr>
            <a:r>
              <a:rPr lang="en-US" sz="2400" dirty="0" err="1" smtClean="0"/>
              <a:t>Hydrofracturing</a:t>
            </a:r>
            <a:r>
              <a:rPr lang="en-US" sz="2400" dirty="0" smtClean="0"/>
              <a:t>: thermochemical process at frost tip, </a:t>
            </a:r>
            <a:r>
              <a:rPr lang="en-US" sz="2400" u="sng" dirty="0" smtClean="0"/>
              <a:t>not</a:t>
            </a:r>
            <a:r>
              <a:rPr lang="en-US" sz="2400" dirty="0" smtClean="0"/>
              <a:t> volume change</a:t>
            </a:r>
          </a:p>
          <a:p>
            <a:pPr marL="0" indent="0">
              <a:buNone/>
            </a:pPr>
            <a:r>
              <a:rPr lang="en-US" sz="2400" u="sng" dirty="0" smtClean="0"/>
              <a:t>(5) Physical breakdown due to biota</a:t>
            </a:r>
          </a:p>
          <a:p>
            <a:pPr marL="0" indent="0">
              <a:buNone/>
            </a:pPr>
            <a:r>
              <a:rPr lang="en-US" sz="2400" dirty="0" smtClean="0"/>
              <a:t>Root growth, tree throw, burrowing</a:t>
            </a:r>
          </a:p>
          <a:p>
            <a:pPr marL="0" indent="0">
              <a:buNone/>
            </a:pPr>
            <a:r>
              <a:rPr lang="en-US" sz="2400" u="sng" dirty="0" smtClean="0"/>
              <a:t>(6) Abrasion and comminution during transport </a:t>
            </a:r>
            <a:endParaRPr lang="en-US" sz="2200" b="1" u="sng" dirty="0" smtClean="0"/>
          </a:p>
          <a:p>
            <a:pPr marL="0" indent="0">
              <a:buNone/>
            </a:pPr>
            <a:r>
              <a:rPr lang="en-US" sz="2200" i="1" dirty="0" smtClean="0"/>
              <a:t>		Discussed in previous lectures.</a:t>
            </a:r>
            <a:endParaRPr lang="en-US" sz="2400" i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u="sng" dirty="0"/>
              <a:t>Physical weathering processes: </a:t>
            </a:r>
            <a:r>
              <a:rPr lang="en-US" sz="3000" u="sng" dirty="0" smtClean="0"/>
              <a:t>(3) hydration (wetting and drying)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787400"/>
            <a:ext cx="3136900" cy="26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28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7690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/>
              <a:t/>
            </a:r>
            <a:br>
              <a:rPr lang="en-US" sz="1800" u="sng" dirty="0"/>
            </a:b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292100" y="335845"/>
            <a:ext cx="8394700" cy="553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 </a:t>
            </a:r>
          </a:p>
          <a:p>
            <a:r>
              <a:rPr lang="en-US" sz="2400" u="sng" dirty="0"/>
              <a:t>Chemical weathering processes: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(1) solution</a:t>
            </a:r>
            <a:br>
              <a:rPr lang="en-US" u="sng" dirty="0"/>
            </a:br>
            <a:r>
              <a:rPr lang="en-US" dirty="0"/>
              <a:t>Partial or complete dissolution of a mineral in a solvent; </a:t>
            </a:r>
            <a:r>
              <a:rPr lang="en-US" dirty="0" err="1"/>
              <a:t>NaCl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Na</a:t>
            </a:r>
            <a:r>
              <a:rPr lang="en-US" baseline="30000" dirty="0"/>
              <a:t>+</a:t>
            </a:r>
            <a:r>
              <a:rPr lang="en-US" dirty="0"/>
              <a:t> + </a:t>
            </a:r>
            <a:r>
              <a:rPr lang="en-US" dirty="0" err="1"/>
              <a:t>Cl</a:t>
            </a:r>
            <a:r>
              <a:rPr lang="en-US" baseline="30000" dirty="0"/>
              <a:t>-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(2) hydration</a:t>
            </a:r>
            <a:br>
              <a:rPr lang="en-US" u="sng" dirty="0"/>
            </a:br>
            <a:r>
              <a:rPr lang="en-US" dirty="0"/>
              <a:t>Hydrolysis: addition of H2O to mineral; CaSO4 +  nH2O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CaSO4.nH2O</a:t>
            </a:r>
            <a:br>
              <a:rPr lang="en-US" dirty="0"/>
            </a:br>
            <a:r>
              <a:rPr lang="en-US" u="sng" dirty="0"/>
              <a:t>(3) hydrolysis</a:t>
            </a:r>
            <a:endParaRPr lang="en-US" dirty="0"/>
          </a:p>
          <a:p>
            <a:r>
              <a:rPr lang="en-US" dirty="0"/>
              <a:t>Chemical reaction due to H+ or OH- ions in water; i.e., water is reactant not just a solvent</a:t>
            </a:r>
            <a:r>
              <a:rPr lang="en-US" dirty="0" smtClean="0"/>
              <a:t>. E.g. </a:t>
            </a:r>
            <a:r>
              <a:rPr lang="en-US" dirty="0" err="1" smtClean="0"/>
              <a:t>albite</a:t>
            </a:r>
            <a:r>
              <a:rPr lang="en-US" dirty="0" smtClean="0"/>
              <a:t> NaAlSi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8</a:t>
            </a:r>
            <a:r>
              <a:rPr lang="en-US" dirty="0" smtClean="0"/>
              <a:t> + nH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 smtClean="0">
                <a:sym typeface="Wingdings"/>
              </a:rPr>
              <a:t> Na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+ OH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+ 2H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SiO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 + (1/2)Al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Si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5</a:t>
            </a:r>
            <a:r>
              <a:rPr lang="en-US" dirty="0" smtClean="0">
                <a:sym typeface="Wingdings"/>
              </a:rPr>
              <a:t>(OH)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 kaolinite.</a:t>
            </a:r>
            <a:endParaRPr lang="en-US" dirty="0"/>
          </a:p>
          <a:p>
            <a:r>
              <a:rPr lang="en-US" u="sng" dirty="0"/>
              <a:t>(4) chelation</a:t>
            </a:r>
            <a:endParaRPr lang="en-US" dirty="0"/>
          </a:p>
          <a:p>
            <a:r>
              <a:rPr lang="en-US" dirty="0"/>
              <a:t>Organic process by which metallic </a:t>
            </a:r>
            <a:r>
              <a:rPr lang="en-US" dirty="0" err="1"/>
              <a:t>cations</a:t>
            </a:r>
            <a:r>
              <a:rPr lang="en-US" dirty="0"/>
              <a:t> are incorporated into hydrocarbon </a:t>
            </a:r>
            <a:r>
              <a:rPr lang="en-US" dirty="0" smtClean="0"/>
              <a:t>molecules</a:t>
            </a:r>
            <a:r>
              <a:rPr lang="en-US" dirty="0"/>
              <a:t>.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(5) oxidation/reduction</a:t>
            </a:r>
            <a:br>
              <a:rPr lang="en-US" u="sng" dirty="0"/>
            </a:br>
            <a:r>
              <a:rPr lang="en-US" dirty="0"/>
              <a:t>e.g. reddening of soils (ferrous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ferric)</a:t>
            </a:r>
          </a:p>
          <a:p>
            <a:r>
              <a:rPr lang="en-US" u="sng" dirty="0"/>
              <a:t>(6) carbonation</a:t>
            </a:r>
            <a:br>
              <a:rPr lang="en-US" u="sng" dirty="0"/>
            </a:br>
            <a:r>
              <a:rPr lang="en-US" dirty="0"/>
              <a:t>generation of bicarbonate ion and carbonic acid and its reaction with minerals.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Also: </a:t>
            </a:r>
            <a:r>
              <a:rPr lang="en-US" dirty="0" err="1"/>
              <a:t>microbially</a:t>
            </a:r>
            <a:r>
              <a:rPr lang="en-US" dirty="0"/>
              <a:t> mediated processes; pH due to respiration can be as low as pH </a:t>
            </a:r>
            <a:r>
              <a:rPr lang="en-US" dirty="0" smtClean="0"/>
              <a:t>4.5</a:t>
            </a:r>
          </a:p>
          <a:p>
            <a:r>
              <a:rPr lang="en-US" dirty="0" smtClean="0"/>
              <a:t>(this accelerates silicate weathering).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55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/>
          </a:bodyPr>
          <a:lstStyle/>
          <a:p>
            <a:r>
              <a:rPr lang="en-US" dirty="0" smtClean="0"/>
              <a:t>Soil Production Rate (SPR)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9900"/>
            <a:ext cx="5063085" cy="459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0285" y="1790700"/>
            <a:ext cx="2650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production rates</a:t>
            </a:r>
          </a:p>
          <a:p>
            <a:r>
              <a:rPr lang="en-US" dirty="0" smtClean="0"/>
              <a:t>quantified using</a:t>
            </a:r>
          </a:p>
          <a:p>
            <a:r>
              <a:rPr lang="en-US" dirty="0" err="1" smtClean="0"/>
              <a:t>cosmogenic</a:t>
            </a:r>
            <a:r>
              <a:rPr lang="en-US" dirty="0" smtClean="0"/>
              <a:t>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</a:p>
          <a:p>
            <a:r>
              <a:rPr lang="en-US" dirty="0" smtClean="0"/>
              <a:t>(5 atoms/g/</a:t>
            </a:r>
            <a:r>
              <a:rPr lang="en-US" dirty="0" err="1" smtClean="0"/>
              <a:t>yr</a:t>
            </a:r>
            <a:r>
              <a:rPr lang="en-US" dirty="0" smtClean="0"/>
              <a:t> at sea level)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44600"/>
            <a:ext cx="400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Heimsath</a:t>
            </a:r>
            <a:r>
              <a:rPr lang="en-US" dirty="0" smtClean="0"/>
              <a:t> et al., Nature Geoscience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939" y="1834634"/>
            <a:ext cx="35510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(bedrock exposed when erosion&gt;max. SPR)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5520285" y="3280370"/>
            <a:ext cx="36003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Earlier “humped” SPR</a:t>
            </a:r>
          </a:p>
          <a:p>
            <a:r>
              <a:rPr lang="en-US" dirty="0" smtClean="0"/>
              <a:t>functions now considered</a:t>
            </a:r>
          </a:p>
          <a:p>
            <a:r>
              <a:rPr lang="en-US" dirty="0" smtClean="0"/>
              <a:t>dubious</a:t>
            </a:r>
          </a:p>
          <a:p>
            <a:endParaRPr lang="en-US" dirty="0"/>
          </a:p>
          <a:p>
            <a:r>
              <a:rPr lang="en-US" dirty="0" smtClean="0"/>
              <a:t>Transport-limited </a:t>
            </a:r>
            <a:r>
              <a:rPr lang="en-US" dirty="0" err="1" smtClean="0"/>
              <a:t>hillslope</a:t>
            </a:r>
            <a:r>
              <a:rPr lang="en-US" dirty="0" smtClean="0"/>
              <a:t> evolution</a:t>
            </a:r>
          </a:p>
          <a:p>
            <a:r>
              <a:rPr lang="en-US" dirty="0" smtClean="0"/>
              <a:t>is well understood;</a:t>
            </a:r>
          </a:p>
          <a:p>
            <a:r>
              <a:rPr lang="en-US" dirty="0" smtClean="0"/>
              <a:t>Weathering-limited hillslopes (e.g., </a:t>
            </a:r>
          </a:p>
          <a:p>
            <a:r>
              <a:rPr lang="en-US" dirty="0" smtClean="0"/>
              <a:t>Sierra Nevada) not well understood.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33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SYNTHESIS: PERRON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5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32000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Alluvial 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2639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00" b="1" dirty="0" smtClean="0"/>
              <a:t>Transport-limited</a:t>
            </a:r>
          </a:p>
          <a:p>
            <a:pPr marL="0" indent="0">
              <a:buNone/>
            </a:pPr>
            <a:r>
              <a:rPr lang="en-US" sz="2500" b="1" dirty="0" smtClean="0"/>
              <a:t>landscape evolution</a:t>
            </a:r>
          </a:p>
          <a:p>
            <a:pPr marL="0" indent="0">
              <a:buNone/>
            </a:pPr>
            <a:r>
              <a:rPr lang="en-US" sz="2800" b="1" dirty="0"/>
              <a:t>(</a:t>
            </a:r>
            <a:r>
              <a:rPr lang="en-US" sz="2800" b="1" dirty="0" err="1"/>
              <a:t>dz</a:t>
            </a:r>
            <a:r>
              <a:rPr lang="en-US" sz="2800" b="1" dirty="0"/>
              <a:t>/dt ~ k </a:t>
            </a:r>
            <a:r>
              <a:rPr lang="en-US" sz="2800" b="1" dirty="0" smtClean="0"/>
              <a:t>d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z</a:t>
            </a:r>
            <a:r>
              <a:rPr lang="en-US" sz="2800" b="1" dirty="0"/>
              <a:t>/</a:t>
            </a:r>
            <a:r>
              <a:rPr lang="en-US" sz="2800" b="1" dirty="0" smtClean="0"/>
              <a:t>dx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</a:t>
            </a:r>
            <a:r>
              <a:rPr lang="en-US" sz="2800" b="1" dirty="0"/>
              <a:t>)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en-US" sz="2500" dirty="0" smtClean="0"/>
              <a:t>A large percentage of </a:t>
            </a:r>
            <a:r>
              <a:rPr lang="en-US" sz="2500" dirty="0" err="1" smtClean="0"/>
              <a:t>clast</a:t>
            </a:r>
            <a:r>
              <a:rPr lang="en-US" sz="2500" dirty="0" smtClean="0"/>
              <a:t> transport in suspension</a:t>
            </a:r>
            <a:endParaRPr lang="en-US" sz="25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 smtClean="0"/>
              <a:t>When does meandering</a:t>
            </a:r>
          </a:p>
          <a:p>
            <a:pPr marL="0" indent="0">
              <a:buNone/>
            </a:pPr>
            <a:r>
              <a:rPr lang="en-US" sz="2500" dirty="0" smtClean="0"/>
              <a:t>occur?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6832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93" y="6223000"/>
            <a:ext cx="308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Army Corps of Engineers</a:t>
            </a:r>
          </a:p>
          <a:p>
            <a:r>
              <a:rPr lang="en-US" dirty="0" smtClean="0"/>
              <a:t>(Lower Mississippi</a:t>
            </a:r>
            <a:r>
              <a:rPr lang="en-US" dirty="0"/>
              <a:t> </a:t>
            </a:r>
            <a:r>
              <a:rPr lang="en-US" dirty="0" smtClean="0"/>
              <a:t> / Fisk 1944)</a:t>
            </a:r>
          </a:p>
        </p:txBody>
      </p:sp>
    </p:spTree>
    <p:extLst>
      <p:ext uri="{BB962C8B-B14F-4D97-AF65-F5344CB8AC3E}">
        <p14:creationId xmlns:p14="http://schemas.microsoft.com/office/powerpoint/2010/main" val="3757996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92" y="177800"/>
            <a:ext cx="5743208" cy="668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698" y="6121400"/>
            <a:ext cx="25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Dietrich et al. 2003</a:t>
            </a:r>
          </a:p>
          <a:p>
            <a:r>
              <a:rPr lang="en-US" dirty="0" smtClean="0"/>
              <a:t>(supplementary reading)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-12698"/>
            <a:ext cx="3606800" cy="8631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864100" y="2933700"/>
            <a:ext cx="1409700" cy="55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537200" y="1417638"/>
            <a:ext cx="952500" cy="1096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3233384">
            <a:off x="5293982" y="1868586"/>
            <a:ext cx="95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concave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252317">
            <a:off x="5011603" y="29296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573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-12698"/>
            <a:ext cx="3606800" cy="863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16" y="0"/>
            <a:ext cx="4657184" cy="471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041401"/>
            <a:ext cx="1790700" cy="78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" y="2134234"/>
            <a:ext cx="2247900" cy="1003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534"/>
            <a:ext cx="4718736" cy="3491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1100" y="6413499"/>
            <a:ext cx="2692400" cy="43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783835"/>
            <a:ext cx="223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Pe</a:t>
            </a:r>
            <a:r>
              <a:rPr lang="en-US" dirty="0" smtClean="0"/>
              <a:t> = 1, solve for </a:t>
            </a:r>
            <a:r>
              <a:rPr lang="en-US" i="1" dirty="0" smtClean="0"/>
              <a:t>L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32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Explain mechanistically how </a:t>
            </a:r>
            <a:r>
              <a:rPr lang="en-US" dirty="0" err="1" smtClean="0"/>
              <a:t>streampower</a:t>
            </a:r>
            <a:r>
              <a:rPr lang="en-US" dirty="0" smtClean="0"/>
              <a:t> landscapes can act as a tectonic tape-recorder (from Lab 4).</a:t>
            </a:r>
          </a:p>
          <a:p>
            <a:r>
              <a:rPr lang="en-US" dirty="0" smtClean="0"/>
              <a:t>Explain why steady-state hillslopes are convex.</a:t>
            </a:r>
          </a:p>
          <a:p>
            <a:r>
              <a:rPr lang="en-US" dirty="0" smtClean="0"/>
              <a:t>Explain 2 or more </a:t>
            </a:r>
            <a:r>
              <a:rPr lang="en-US" dirty="0" err="1" smtClean="0"/>
              <a:t>hillslope</a:t>
            </a:r>
            <a:r>
              <a:rPr lang="en-US" dirty="0" smtClean="0"/>
              <a:t> transport processes.</a:t>
            </a:r>
          </a:p>
          <a:p>
            <a:r>
              <a:rPr lang="en-US" dirty="0" smtClean="0"/>
              <a:t>Know 2 or more physical and 2 or more chemical weathering processes.</a:t>
            </a:r>
          </a:p>
          <a:p>
            <a:r>
              <a:rPr lang="en-US" dirty="0" smtClean="0"/>
              <a:t>Understand how </a:t>
            </a:r>
            <a:r>
              <a:rPr lang="en-US" dirty="0" err="1" smtClean="0"/>
              <a:t>Peclet</a:t>
            </a:r>
            <a:r>
              <a:rPr lang="en-US" dirty="0" smtClean="0"/>
              <a:t> number can quantify competition between </a:t>
            </a:r>
            <a:r>
              <a:rPr lang="en-US" dirty="0" err="1" smtClean="0"/>
              <a:t>hillslope</a:t>
            </a:r>
            <a:r>
              <a:rPr lang="en-US" dirty="0" smtClean="0"/>
              <a:t> processes and fluvial channelization (see also required reading).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68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27075"/>
            <a:ext cx="4271400" cy="2511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5" y="1670050"/>
            <a:ext cx="18923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8900"/>
            <a:ext cx="9144000" cy="2360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0060" y="6445250"/>
            <a:ext cx="337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Perron</a:t>
            </a:r>
            <a:r>
              <a:rPr lang="en-US" dirty="0" smtClean="0"/>
              <a:t>, in press (on class website)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712787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Usually (not always), Bedrock rivers </a:t>
            </a:r>
            <a:r>
              <a:rPr lang="en-US" sz="3000" dirty="0" smtClean="0">
                <a:sym typeface="Wingdings"/>
              </a:rPr>
              <a:t> gravel bed.</a:t>
            </a:r>
            <a:br>
              <a:rPr lang="en-US" sz="3000" dirty="0" smtClean="0">
                <a:sym typeface="Wingdings"/>
              </a:rPr>
            </a:br>
            <a:r>
              <a:rPr lang="en-US" sz="3000" dirty="0" smtClean="0">
                <a:sym typeface="Wingdings"/>
              </a:rPr>
              <a:t>Alluvial rivers can be sand or gravel bed.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07732"/>
            <a:ext cx="7915275" cy="5081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9500" y="6489700"/>
            <a:ext cx="326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Marr et al., Basin Research, 2000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715250" y="4746625"/>
            <a:ext cx="3016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16875" y="4431154"/>
            <a:ext cx="6340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τ</a:t>
            </a:r>
            <a:r>
              <a:rPr lang="en-US" sz="3500" baseline="-25000" dirty="0" smtClean="0"/>
              <a:t>*c</a:t>
            </a:r>
            <a:endParaRPr lang="en-US" sz="35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57700" y="4051300"/>
            <a:ext cx="0" cy="1117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59878" y="4402693"/>
            <a:ext cx="94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bedload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55900" y="2171700"/>
            <a:ext cx="0" cy="1549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78678" y="2586593"/>
            <a:ext cx="1201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suspended</a:t>
            </a:r>
          </a:p>
          <a:p>
            <a:pPr algn="ctr"/>
            <a:r>
              <a:rPr lang="en-US"/>
              <a:t>load</a:t>
            </a:r>
          </a:p>
        </p:txBody>
      </p:sp>
    </p:spTree>
    <p:extLst>
      <p:ext uri="{BB962C8B-B14F-4D97-AF65-F5344CB8AC3E}">
        <p14:creationId xmlns:p14="http://schemas.microsoft.com/office/powerpoint/2010/main" val="97293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“rivers and landscape evolution”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Advective</a:t>
            </a:r>
            <a:r>
              <a:rPr lang="en-US" dirty="0" smtClean="0"/>
              <a:t> vs. diffusive channel profile evolution</a:t>
            </a:r>
          </a:p>
          <a:p>
            <a:r>
              <a:rPr lang="en-US" dirty="0" smtClean="0"/>
              <a:t>Hypotheses for controls on concavity</a:t>
            </a:r>
          </a:p>
          <a:p>
            <a:r>
              <a:rPr lang="en-US" dirty="0" smtClean="0"/>
              <a:t>Know the </a:t>
            </a:r>
            <a:r>
              <a:rPr lang="en-US" dirty="0" err="1" smtClean="0"/>
              <a:t>streampower</a:t>
            </a:r>
            <a:r>
              <a:rPr lang="en-US" dirty="0" smtClean="0"/>
              <a:t> equation</a:t>
            </a:r>
          </a:p>
          <a:p>
            <a:r>
              <a:rPr lang="en-US" dirty="0" smtClean="0"/>
              <a:t>Know bedrock erosion processes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202833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 smtClean="0"/>
              <a:t>In the required reading, don’t omit the section on transient evolution (bridge to next lecture)</a:t>
            </a:r>
          </a:p>
          <a:p>
            <a:r>
              <a:rPr lang="en-US" sz="1900" i="1" dirty="0" smtClean="0"/>
              <a:t>Next lecture: Landscape-scale responses to forcing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324871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BASIC EQUATIONS GOVERNING BED ELEVATION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Fluvial sediment transport: what controls the shape of rivers?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9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10048</TotalTime>
  <Words>2869</Words>
  <Application>Microsoft Macintosh PowerPoint</Application>
  <PresentationFormat>On-screen Show (4:3)</PresentationFormat>
  <Paragraphs>587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GEOS 28600</vt:lpstr>
      <vt:lpstr>What sets river channel width?</vt:lpstr>
      <vt:lpstr>PowerPoint Presentation</vt:lpstr>
      <vt:lpstr>Rivers and landscape evolution</vt:lpstr>
      <vt:lpstr>Bedrock rivers</vt:lpstr>
      <vt:lpstr>Alluvial rivers</vt:lpstr>
      <vt:lpstr>Usually (not always), Bedrock rivers  gravel bed. Alluvial rivers can be sand or gravel bed.</vt:lpstr>
      <vt:lpstr>Key points from “rivers and landscape evolution”</vt:lpstr>
      <vt:lpstr>PowerPoint Presentation</vt:lpstr>
      <vt:lpstr>PowerPoint Presentation</vt:lpstr>
      <vt:lpstr>Mass balance for alluvial rivers (Exner equation)</vt:lpstr>
      <vt:lpstr>Natural laboratory: Taiwan</vt:lpstr>
      <vt:lpstr>PowerPoint Presentation</vt:lpstr>
      <vt:lpstr>Meandering outcompetes braiding when banks are strong</vt:lpstr>
      <vt:lpstr>Laboratory replication of meandering is hard: vegetation matters</vt:lpstr>
      <vt:lpstr>Fluvial bedforms constrain  paleo-depth of flow  </vt:lpstr>
      <vt:lpstr>PowerPoint Presentation</vt:lpstr>
      <vt:lpstr>PowerPoint Presentation</vt:lpstr>
      <vt:lpstr>PowerPoint Presentation</vt:lpstr>
      <vt:lpstr>PowerPoint Presentation</vt:lpstr>
      <vt:lpstr>Amplitude of concavity depends on sediment supply (and sediment abrasion)</vt:lpstr>
      <vt:lpstr>For rivers that cut through bedrock, how does this erosion affect the long profile?</vt:lpstr>
      <vt:lpstr>PowerPoint Presentation</vt:lpstr>
      <vt:lpstr>PowerPoint Presentation</vt:lpstr>
      <vt:lpstr>Summing up controls on longitudinal profiles: hypotheses</vt:lpstr>
      <vt:lpstr>PowerPoint Presentation</vt:lpstr>
      <vt:lpstr>Mechanisms of bedrock erosion: plucking</vt:lpstr>
      <vt:lpstr>Mechanisms of bedrock erosion: abrasion</vt:lpstr>
      <vt:lpstr>Mechanisms of bedrock erosion: corrosion (= weathering + dissolution)</vt:lpstr>
      <vt:lpstr>Mechanisms of bedrock erosion (?): cavitation?</vt:lpstr>
      <vt:lpstr>PowerPoint Presentation</vt:lpstr>
      <vt:lpstr>Key points from ‘intro. to rivers and landscape evolution’</vt:lpstr>
      <vt:lpstr>Fluvial sediment transport vs. hillslope processes:  what controls the spacing of rivers? </vt:lpstr>
      <vt:lpstr>Key points from today’s lecture</vt:lpstr>
      <vt:lpstr>Fluvial sediment transport vs. hillslope processes:  what controls the spacing of rivers? </vt:lpstr>
      <vt:lpstr>PowerPoint Presentation</vt:lpstr>
      <vt:lpstr>Central California: uniform lithology; saturation overland flow </vt:lpstr>
      <vt:lpstr>PowerPoint Presentation</vt:lpstr>
      <vt:lpstr>PowerPoint Presentation</vt:lpstr>
      <vt:lpstr>PowerPoint Presentation</vt:lpstr>
      <vt:lpstr>PowerPoint Presentation</vt:lpstr>
      <vt:lpstr>Steady state hillslopes are convex</vt:lpstr>
      <vt:lpstr>Drainage density is set by a competition between diffusive (hillslope) and advective (channelizing) processes</vt:lpstr>
      <vt:lpstr>Fluvial sediment transport vs. hillslope processes:  what controls the spacing of rivers? </vt:lpstr>
      <vt:lpstr>The path of water dictates the process that erodes the landscape: Hillslope Hydrology</vt:lpstr>
      <vt:lpstr>PowerPoint Presentation</vt:lpstr>
      <vt:lpstr>Hydrologic processes can be related to hydrograph shape</vt:lpstr>
      <vt:lpstr>PowerPoint Presentation</vt:lpstr>
      <vt:lpstr>PowerPoint Presentation</vt:lpstr>
      <vt:lpstr>Biogenic transport: gophers + treethrow</vt:lpstr>
      <vt:lpstr>Soil creep</vt:lpstr>
      <vt:lpstr>Fluvial sediment transport vs. hillslope processes:  what controls the spacing of rivers? </vt:lpstr>
      <vt:lpstr>Weathering</vt:lpstr>
      <vt:lpstr>Physical weathering processes: (1) stress release in rocks subject to high tectonic or overburden pressure  </vt:lpstr>
      <vt:lpstr>Physical weathering processes: (2) thermal cycling (hot day, cold night  stress gradient)</vt:lpstr>
      <vt:lpstr>Physical weathering processes: (3) hydration (wetting and drying)</vt:lpstr>
      <vt:lpstr> </vt:lpstr>
      <vt:lpstr>Soil Production Rate (SPR)</vt:lpstr>
      <vt:lpstr>Fluvial sediment transport vs. hillslope processes:  what controls the spacing of rivers? </vt:lpstr>
      <vt:lpstr>PowerPoint Presentation</vt:lpstr>
      <vt:lpstr>PowerPoint Presentation</vt:lpstr>
      <vt:lpstr>Key points from today’s lecture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1132</cp:revision>
  <dcterms:created xsi:type="dcterms:W3CDTF">2016-01-07T03:39:51Z</dcterms:created>
  <dcterms:modified xsi:type="dcterms:W3CDTF">2020-02-17T06:04:37Z</dcterms:modified>
</cp:coreProperties>
</file>